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94996" r:id="rId2"/>
    <p:sldMasterId id="2147554074" r:id="rId3"/>
    <p:sldMasterId id="2147554636" r:id="rId4"/>
  </p:sldMasterIdLst>
  <p:notesMasterIdLst>
    <p:notesMasterId r:id="rId27"/>
  </p:notesMasterIdLst>
  <p:handoutMasterIdLst>
    <p:handoutMasterId r:id="rId28"/>
  </p:handoutMasterIdLst>
  <p:sldIdLst>
    <p:sldId id="1036" r:id="rId5"/>
    <p:sldId id="1237" r:id="rId6"/>
    <p:sldId id="997" r:id="rId7"/>
    <p:sldId id="1018" r:id="rId8"/>
    <p:sldId id="1048" r:id="rId9"/>
    <p:sldId id="1049" r:id="rId10"/>
    <p:sldId id="1034" r:id="rId11"/>
    <p:sldId id="1035" r:id="rId12"/>
    <p:sldId id="951" r:id="rId13"/>
    <p:sldId id="1246" r:id="rId14"/>
    <p:sldId id="1247" r:id="rId15"/>
    <p:sldId id="1248" r:id="rId16"/>
    <p:sldId id="1249" r:id="rId17"/>
    <p:sldId id="1250" r:id="rId18"/>
    <p:sldId id="1251" r:id="rId19"/>
    <p:sldId id="1252" r:id="rId20"/>
    <p:sldId id="1238" r:id="rId21"/>
    <p:sldId id="1245" r:id="rId22"/>
    <p:sldId id="1240" r:id="rId23"/>
    <p:sldId id="1244" r:id="rId24"/>
    <p:sldId id="1253" r:id="rId25"/>
    <p:sldId id="1039" r:id="rId26"/>
  </p:sldIdLst>
  <p:sldSz cx="12192000" cy="6858000"/>
  <p:notesSz cx="6794500" cy="99314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" initials="B" lastIdx="1" clrIdx="0">
    <p:extLst>
      <p:ext uri="{19B8F6BF-5375-455C-9EA6-DF929625EA0E}">
        <p15:presenceInfo xmlns:p15="http://schemas.microsoft.com/office/powerpoint/2012/main" userId="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4BE"/>
    <a:srgbClr val="0033CC"/>
    <a:srgbClr val="FF3300"/>
    <a:srgbClr val="FB4425"/>
    <a:srgbClr val="FFCC00"/>
    <a:srgbClr val="FF9933"/>
    <a:srgbClr val="FFCC66"/>
    <a:srgbClr val="F1FC6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027" autoAdjust="0"/>
  </p:normalViewPr>
  <p:slideViewPr>
    <p:cSldViewPr>
      <p:cViewPr varScale="1">
        <p:scale>
          <a:sx n="67" d="100"/>
          <a:sy n="67" d="100"/>
        </p:scale>
        <p:origin x="6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สถานการณ์ระดับความลึกน้ำแม่น้ำโขง</a:t>
            </a:r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c:rich>
      </c:tx>
      <c:layout>
        <c:manualLayout>
          <c:xMode val="edge"/>
          <c:yMode val="edge"/>
          <c:x val="0.31316221925083659"/>
          <c:y val="3.17509281040522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04902737098399E-2"/>
          <c:y val="0.15580378503371636"/>
          <c:w val="0.86126774278672669"/>
          <c:h val="0.551149654340369"/>
        </c:manualLayout>
      </c:layout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หลวงพระบาง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DATA!$C$5:$N$5</c:f>
              <c:numCache>
                <c:formatCode>0.00</c:formatCode>
                <c:ptCount val="12"/>
                <c:pt idx="0">
                  <c:v>7.9610000000000003</c:v>
                </c:pt>
                <c:pt idx="1">
                  <c:v>8.1910000000000007</c:v>
                </c:pt>
                <c:pt idx="2">
                  <c:v>8.59</c:v>
                </c:pt>
                <c:pt idx="3">
                  <c:v>8.6679999999999993</c:v>
                </c:pt>
                <c:pt idx="4">
                  <c:v>8.782</c:v>
                </c:pt>
                <c:pt idx="5">
                  <c:v>8.6760000000000002</c:v>
                </c:pt>
                <c:pt idx="6">
                  <c:v>8.6199999999999992</c:v>
                </c:pt>
                <c:pt idx="7">
                  <c:v>8.4789999999999992</c:v>
                </c:pt>
                <c:pt idx="8">
                  <c:v>8.2949999999999999</c:v>
                </c:pt>
                <c:pt idx="9">
                  <c:v>8.2200000000000006</c:v>
                </c:pt>
                <c:pt idx="10">
                  <c:v>8.17</c:v>
                </c:pt>
                <c:pt idx="11">
                  <c:v>7.9870000000000001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3-484E-A868-A14192CD7826}"/>
            </c:ext>
          </c:extLst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บ้านปากฮัง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DATA!$C$6:$N$6</c:f>
              <c:numCache>
                <c:formatCode>0.00</c:formatCode>
                <c:ptCount val="12"/>
                <c:pt idx="0">
                  <c:v>3.1110000000000002</c:v>
                </c:pt>
                <c:pt idx="1">
                  <c:v>3.7120000000000002</c:v>
                </c:pt>
                <c:pt idx="2">
                  <c:v>4.2350000000000003</c:v>
                </c:pt>
                <c:pt idx="3">
                  <c:v>4.8620000000000001</c:v>
                </c:pt>
                <c:pt idx="4">
                  <c:v>5.1769999999999996</c:v>
                </c:pt>
                <c:pt idx="5">
                  <c:v>5.2850000000000001</c:v>
                </c:pt>
                <c:pt idx="6">
                  <c:v>3.9039999999999999</c:v>
                </c:pt>
                <c:pt idx="7">
                  <c:v>3.5830000000000002</c:v>
                </c:pt>
                <c:pt idx="8">
                  <c:v>3.4769999999999999</c:v>
                </c:pt>
                <c:pt idx="9">
                  <c:v>3.34</c:v>
                </c:pt>
                <c:pt idx="10">
                  <c:v>3.2669999999999999</c:v>
                </c:pt>
                <c:pt idx="11">
                  <c:v>3.0179999999999998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3-484E-A868-A14192CD7826}"/>
            </c:ext>
          </c:extLst>
        </c:ser>
        <c:ser>
          <c:idx val="2"/>
          <c:order val="2"/>
          <c:tx>
            <c:strRef>
              <c:f>DATA!$B$12</c:f>
              <c:strCache>
                <c:ptCount val="1"/>
                <c:pt idx="0">
                  <c:v>ความต่างระดับน้ำ 2 สถานี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DATA!$V$10:$AG$10</c:f>
              <c:numCache>
                <c:formatCode>General</c:formatCode>
                <c:ptCount val="12"/>
                <c:pt idx="0">
                  <c:v>4.8499999999999996</c:v>
                </c:pt>
                <c:pt idx="1">
                  <c:v>4.479000000000001</c:v>
                </c:pt>
                <c:pt idx="2">
                  <c:v>4.3549999999999995</c:v>
                </c:pt>
                <c:pt idx="3">
                  <c:v>3.8059999999999992</c:v>
                </c:pt>
                <c:pt idx="4">
                  <c:v>3.6050000000000004</c:v>
                </c:pt>
                <c:pt idx="5">
                  <c:v>3.391</c:v>
                </c:pt>
                <c:pt idx="6">
                  <c:v>4.7159999999999993</c:v>
                </c:pt>
                <c:pt idx="7">
                  <c:v>4.895999999999999</c:v>
                </c:pt>
                <c:pt idx="8">
                  <c:v>4.8179999999999996</c:v>
                </c:pt>
                <c:pt idx="9">
                  <c:v>4.8800000000000008</c:v>
                </c:pt>
                <c:pt idx="10">
                  <c:v>4.9030000000000005</c:v>
                </c:pt>
                <c:pt idx="11">
                  <c:v>4.9690000000000003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3-484E-A868-A14192CD7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023104"/>
        <c:axId val="227033088"/>
      </c:lineChart>
      <c:dateAx>
        <c:axId val="227023104"/>
        <c:scaling>
          <c:orientation val="minMax"/>
        </c:scaling>
        <c:delete val="0"/>
        <c:axPos val="b"/>
        <c:numFmt formatCode="[$-107041E]d\ mmm\ 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227033088"/>
        <c:crosses val="autoZero"/>
        <c:auto val="1"/>
        <c:lblOffset val="100"/>
        <c:baseTimeUnit val="days"/>
      </c:dateAx>
      <c:valAx>
        <c:axId val="2270330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latin typeface="TH Sarabun New" panose="020B0500040200020003" pitchFamily="34" charset="-34"/>
                    <a:cs typeface="TH Sarabun New" panose="020B0500040200020003" pitchFamily="34" charset="-34"/>
                  </a:defRPr>
                </a:pPr>
                <a:r>
                  <a:rPr lang="th-TH" sz="240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ระดับความลึก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เมตร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c:rich>
          </c:tx>
          <c:layout>
            <c:manualLayout>
              <c:xMode val="edge"/>
              <c:yMode val="edge"/>
              <c:x val="2.7921336544691057E-3"/>
              <c:y val="0.2214337803720416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2270231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5198174389038147"/>
          <c:y val="0.89273321066308087"/>
          <c:w val="0.53777578110581004"/>
          <c:h val="8.386822076337616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200" b="1">
              <a:ln>
                <a:noFill/>
              </a:ln>
              <a:latin typeface="TH Sarabun New" panose="020B0500040200020003" pitchFamily="34" charset="-34"/>
              <a:cs typeface="TH Sarabun New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สถานการณ์ระดับความลึกน้ำแม่น้ำโขง</a:t>
            </a:r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c:rich>
      </c:tx>
      <c:layout>
        <c:manualLayout>
          <c:xMode val="edge"/>
          <c:yMode val="edge"/>
          <c:x val="0.3179970529999539"/>
          <c:y val="2.69113149847094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55896302435881E-2"/>
          <c:y val="0.12897454790628235"/>
          <c:w val="0.8730331997973938"/>
          <c:h val="0.551149654340369"/>
        </c:manualLayout>
      </c:layout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หลวงพระบาง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DATA!$C$5:$N$5</c:f>
              <c:numCache>
                <c:formatCode>0.00</c:formatCode>
                <c:ptCount val="12"/>
                <c:pt idx="0">
                  <c:v>7.9610000000000003</c:v>
                </c:pt>
                <c:pt idx="1">
                  <c:v>8.1910000000000007</c:v>
                </c:pt>
                <c:pt idx="2">
                  <c:v>8.59</c:v>
                </c:pt>
                <c:pt idx="3">
                  <c:v>8.6679999999999993</c:v>
                </c:pt>
                <c:pt idx="4">
                  <c:v>8.782</c:v>
                </c:pt>
                <c:pt idx="5">
                  <c:v>8.6760000000000002</c:v>
                </c:pt>
                <c:pt idx="6">
                  <c:v>8.6199999999999992</c:v>
                </c:pt>
                <c:pt idx="7">
                  <c:v>8.4789999999999992</c:v>
                </c:pt>
                <c:pt idx="8">
                  <c:v>8.2949999999999999</c:v>
                </c:pt>
                <c:pt idx="9">
                  <c:v>8.2200000000000006</c:v>
                </c:pt>
                <c:pt idx="10">
                  <c:v>8.17</c:v>
                </c:pt>
                <c:pt idx="11">
                  <c:v>7.9870000000000001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EB-4237-AEAC-2D842781E6A7}"/>
            </c:ext>
          </c:extLst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บ้านปากฮัง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DATA!$C$6:$N$6</c:f>
              <c:numCache>
                <c:formatCode>0.00</c:formatCode>
                <c:ptCount val="12"/>
                <c:pt idx="0">
                  <c:v>3.1110000000000002</c:v>
                </c:pt>
                <c:pt idx="1">
                  <c:v>3.7120000000000002</c:v>
                </c:pt>
                <c:pt idx="2">
                  <c:v>4.2350000000000003</c:v>
                </c:pt>
                <c:pt idx="3">
                  <c:v>4.8620000000000001</c:v>
                </c:pt>
                <c:pt idx="4">
                  <c:v>5.1769999999999996</c:v>
                </c:pt>
                <c:pt idx="5">
                  <c:v>5.2850000000000001</c:v>
                </c:pt>
                <c:pt idx="6">
                  <c:v>3.9039999999999999</c:v>
                </c:pt>
                <c:pt idx="7">
                  <c:v>3.5830000000000002</c:v>
                </c:pt>
                <c:pt idx="8">
                  <c:v>3.4769999999999999</c:v>
                </c:pt>
                <c:pt idx="9">
                  <c:v>3.34</c:v>
                </c:pt>
                <c:pt idx="10">
                  <c:v>3.2669999999999999</c:v>
                </c:pt>
                <c:pt idx="11">
                  <c:v>3.0179999999999998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EB-4237-AEAC-2D842781E6A7}"/>
            </c:ext>
          </c:extLst>
        </c:ser>
        <c:ser>
          <c:idx val="2"/>
          <c:order val="2"/>
          <c:tx>
            <c:strRef>
              <c:f>DATA!$B$4</c:f>
              <c:strCache>
                <c:ptCount val="1"/>
                <c:pt idx="0">
                  <c:v>เชียงแสน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DATA!$C$4:$N$4</c:f>
              <c:numCache>
                <c:formatCode>0.00</c:formatCode>
                <c:ptCount val="12"/>
                <c:pt idx="0">
                  <c:v>2.12</c:v>
                </c:pt>
                <c:pt idx="1">
                  <c:v>2.0299999999999998</c:v>
                </c:pt>
                <c:pt idx="2">
                  <c:v>2.04</c:v>
                </c:pt>
                <c:pt idx="3">
                  <c:v>2.0499999999999998</c:v>
                </c:pt>
                <c:pt idx="4">
                  <c:v>1.6</c:v>
                </c:pt>
                <c:pt idx="5">
                  <c:v>1.6</c:v>
                </c:pt>
                <c:pt idx="6">
                  <c:v>1.47</c:v>
                </c:pt>
                <c:pt idx="7">
                  <c:v>1.48</c:v>
                </c:pt>
                <c:pt idx="8">
                  <c:v>1.5</c:v>
                </c:pt>
                <c:pt idx="9">
                  <c:v>1.56</c:v>
                </c:pt>
                <c:pt idx="10">
                  <c:v>1.56</c:v>
                </c:pt>
                <c:pt idx="11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EB-4237-AEAC-2D842781E6A7}"/>
            </c:ext>
          </c:extLst>
        </c:ser>
        <c:ser>
          <c:idx val="3"/>
          <c:order val="3"/>
          <c:tx>
            <c:strRef>
              <c:f>DATA!$B$7</c:f>
              <c:strCache>
                <c:ptCount val="1"/>
                <c:pt idx="0">
                  <c:v>เชียงคาน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DATA!$C$7:$N$7</c:f>
              <c:numCache>
                <c:formatCode>0.00</c:formatCode>
                <c:ptCount val="12"/>
                <c:pt idx="0">
                  <c:v>3.2</c:v>
                </c:pt>
                <c:pt idx="1">
                  <c:v>3.14</c:v>
                </c:pt>
                <c:pt idx="2">
                  <c:v>3.2</c:v>
                </c:pt>
                <c:pt idx="3">
                  <c:v>3.28</c:v>
                </c:pt>
                <c:pt idx="4">
                  <c:v>3.52</c:v>
                </c:pt>
                <c:pt idx="5">
                  <c:v>3.52</c:v>
                </c:pt>
                <c:pt idx="6">
                  <c:v>3.78</c:v>
                </c:pt>
                <c:pt idx="7">
                  <c:v>3.76</c:v>
                </c:pt>
                <c:pt idx="8">
                  <c:v>3.5</c:v>
                </c:pt>
                <c:pt idx="9">
                  <c:v>3.38</c:v>
                </c:pt>
                <c:pt idx="10">
                  <c:v>3.32</c:v>
                </c:pt>
                <c:pt idx="11">
                  <c:v>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EB-4237-AEAC-2D842781E6A7}"/>
            </c:ext>
          </c:extLst>
        </c:ser>
        <c:ser>
          <c:idx val="4"/>
          <c:order val="4"/>
          <c:tx>
            <c:strRef>
              <c:f>DATA!$B$8</c:f>
              <c:strCache>
                <c:ptCount val="1"/>
                <c:pt idx="0">
                  <c:v>หนองคาย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DATA!$C$8:$N$8</c:f>
              <c:numCache>
                <c:formatCode>0.00</c:formatCode>
                <c:ptCount val="12"/>
                <c:pt idx="0">
                  <c:v>0.62</c:v>
                </c:pt>
                <c:pt idx="1">
                  <c:v>0.65</c:v>
                </c:pt>
                <c:pt idx="2">
                  <c:v>0.65</c:v>
                </c:pt>
                <c:pt idx="3">
                  <c:v>0.62</c:v>
                </c:pt>
                <c:pt idx="4">
                  <c:v>0.71</c:v>
                </c:pt>
                <c:pt idx="5">
                  <c:v>0.71</c:v>
                </c:pt>
                <c:pt idx="6">
                  <c:v>0.98</c:v>
                </c:pt>
                <c:pt idx="7">
                  <c:v>1.05</c:v>
                </c:pt>
                <c:pt idx="8">
                  <c:v>1.1200000000000001</c:v>
                </c:pt>
                <c:pt idx="9">
                  <c:v>1.05</c:v>
                </c:pt>
                <c:pt idx="10">
                  <c:v>0.92</c:v>
                </c:pt>
                <c:pt idx="11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EB-4237-AEAC-2D842781E6A7}"/>
            </c:ext>
          </c:extLst>
        </c:ser>
        <c:ser>
          <c:idx val="5"/>
          <c:order val="5"/>
          <c:tx>
            <c:strRef>
              <c:f>DATA!$B$9</c:f>
              <c:strCache>
                <c:ptCount val="1"/>
                <c:pt idx="0">
                  <c:v>นครพนม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DATA!$C$9:$N$9</c:f>
              <c:numCache>
                <c:formatCode>0.00</c:formatCode>
                <c:ptCount val="12"/>
                <c:pt idx="0">
                  <c:v>0.87</c:v>
                </c:pt>
                <c:pt idx="1">
                  <c:v>0.91</c:v>
                </c:pt>
                <c:pt idx="2">
                  <c:v>0.93</c:v>
                </c:pt>
                <c:pt idx="3">
                  <c:v>0.94</c:v>
                </c:pt>
                <c:pt idx="4">
                  <c:v>0.9</c:v>
                </c:pt>
                <c:pt idx="5">
                  <c:v>0.9</c:v>
                </c:pt>
                <c:pt idx="6">
                  <c:v>0.87</c:v>
                </c:pt>
                <c:pt idx="7">
                  <c:v>0.96</c:v>
                </c:pt>
                <c:pt idx="8">
                  <c:v>1.0900000000000001</c:v>
                </c:pt>
                <c:pt idx="9">
                  <c:v>1.19</c:v>
                </c:pt>
                <c:pt idx="10">
                  <c:v>1.25</c:v>
                </c:pt>
                <c:pt idx="11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EB-4237-AEAC-2D842781E6A7}"/>
            </c:ext>
          </c:extLst>
        </c:ser>
        <c:ser>
          <c:idx val="6"/>
          <c:order val="6"/>
          <c:tx>
            <c:strRef>
              <c:f>DATA!$B$10</c:f>
              <c:strCache>
                <c:ptCount val="1"/>
                <c:pt idx="0">
                  <c:v>มุกดาหาร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DATA!$C$10:$N$10</c:f>
              <c:numCache>
                <c:formatCode>0.00</c:formatCode>
                <c:ptCount val="12"/>
                <c:pt idx="0">
                  <c:v>1.38</c:v>
                </c:pt>
                <c:pt idx="1">
                  <c:v>1.42</c:v>
                </c:pt>
                <c:pt idx="2">
                  <c:v>1.45</c:v>
                </c:pt>
                <c:pt idx="3">
                  <c:v>1.46</c:v>
                </c:pt>
                <c:pt idx="4">
                  <c:v>1.48</c:v>
                </c:pt>
                <c:pt idx="5">
                  <c:v>1.48</c:v>
                </c:pt>
                <c:pt idx="6">
                  <c:v>1.4</c:v>
                </c:pt>
                <c:pt idx="7">
                  <c:v>1.4</c:v>
                </c:pt>
                <c:pt idx="8">
                  <c:v>1.53</c:v>
                </c:pt>
                <c:pt idx="9">
                  <c:v>1.59</c:v>
                </c:pt>
                <c:pt idx="10">
                  <c:v>1.68</c:v>
                </c:pt>
                <c:pt idx="11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EB-4237-AEAC-2D842781E6A7}"/>
            </c:ext>
          </c:extLst>
        </c:ser>
        <c:ser>
          <c:idx val="7"/>
          <c:order val="7"/>
          <c:tx>
            <c:strRef>
              <c:f>DATA!$B$11</c:f>
              <c:strCache>
                <c:ptCount val="1"/>
                <c:pt idx="0">
                  <c:v>โขงเจียม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45351</c:v>
                </c:pt>
                <c:pt idx="1">
                  <c:v>45352</c:v>
                </c:pt>
                <c:pt idx="2">
                  <c:v>45353</c:v>
                </c:pt>
                <c:pt idx="3">
                  <c:v>45354</c:v>
                </c:pt>
                <c:pt idx="4">
                  <c:v>45355</c:v>
                </c:pt>
                <c:pt idx="5">
                  <c:v>45356</c:v>
                </c:pt>
                <c:pt idx="6">
                  <c:v>45357</c:v>
                </c:pt>
                <c:pt idx="7">
                  <c:v>45358</c:v>
                </c:pt>
                <c:pt idx="8">
                  <c:v>45359</c:v>
                </c:pt>
                <c:pt idx="9">
                  <c:v>45360</c:v>
                </c:pt>
                <c:pt idx="10">
                  <c:v>45361</c:v>
                </c:pt>
                <c:pt idx="11">
                  <c:v>45362</c:v>
                </c:pt>
              </c:numCache>
            </c:numRef>
          </c:cat>
          <c:val>
            <c:numRef>
              <c:f>DATA!$C$11:$N$11</c:f>
              <c:numCache>
                <c:formatCode>0.00</c:formatCode>
                <c:ptCount val="12"/>
                <c:pt idx="0">
                  <c:v>1.89</c:v>
                </c:pt>
                <c:pt idx="1">
                  <c:v>1.86</c:v>
                </c:pt>
                <c:pt idx="2">
                  <c:v>1.87</c:v>
                </c:pt>
                <c:pt idx="3">
                  <c:v>1.88</c:v>
                </c:pt>
                <c:pt idx="4">
                  <c:v>1.92</c:v>
                </c:pt>
                <c:pt idx="5">
                  <c:v>1.92</c:v>
                </c:pt>
                <c:pt idx="6">
                  <c:v>1.91</c:v>
                </c:pt>
                <c:pt idx="7">
                  <c:v>1.87</c:v>
                </c:pt>
                <c:pt idx="8">
                  <c:v>1.88</c:v>
                </c:pt>
                <c:pt idx="9">
                  <c:v>1.92</c:v>
                </c:pt>
                <c:pt idx="10">
                  <c:v>2.02</c:v>
                </c:pt>
                <c:pt idx="11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4EB-4237-AEAC-2D842781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714752"/>
        <c:axId val="226716288"/>
      </c:lineChart>
      <c:dateAx>
        <c:axId val="226714752"/>
        <c:scaling>
          <c:orientation val="minMax"/>
        </c:scaling>
        <c:delete val="0"/>
        <c:axPos val="b"/>
        <c:numFmt formatCode="[$-107041E]d\ mmm\ 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226716288"/>
        <c:crosses val="autoZero"/>
        <c:auto val="1"/>
        <c:lblOffset val="100"/>
        <c:baseTimeUnit val="days"/>
      </c:dateAx>
      <c:valAx>
        <c:axId val="2267162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latin typeface="TH Sarabun New" panose="020B0500040200020003" pitchFamily="34" charset="-34"/>
                    <a:cs typeface="TH Sarabun New" panose="020B0500040200020003" pitchFamily="34" charset="-34"/>
                  </a:defRPr>
                </a:pPr>
                <a:r>
                  <a:rPr lang="th-TH" sz="240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ระดับความลึก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เมตร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c:rich>
          </c:tx>
          <c:layout>
            <c:manualLayout>
              <c:xMode val="edge"/>
              <c:yMode val="edge"/>
              <c:x val="2.813648293963255E-3"/>
              <c:y val="0.2116683763153459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th-TH"/>
          </a:p>
        </c:txPr>
        <c:crossAx val="2267147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4.8830409356725148E-2"/>
          <c:y val="0.89744592935057443"/>
          <c:w val="0.89999999079796289"/>
          <c:h val="8.400915023236774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200" b="1">
              <a:ln>
                <a:noFill/>
              </a:ln>
              <a:latin typeface="TH Sarabun New" panose="020B0500040200020003" pitchFamily="34" charset="-34"/>
              <a:cs typeface="TH Sarabun New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174F9B88-3E59-4785-8A59-648D265E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14F2DC1A-B3F1-447D-BB9D-308BA682B8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28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algn="r"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B320FE3-9817-4D8E-B0CD-67B476D12D7A}" type="datetimeFigureOut">
              <a:rPr lang="en-US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EC2566CD-E81D-49FB-B76C-E17E19E4E5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B775B277-D8D1-477A-8C4A-E88E35817F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779A2C5-3F12-4783-9AFB-AA9769C7BA5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4594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3A4C80-FBE0-499E-A1E1-D6C21F0336C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A11FC-486D-4A01-B87E-252B16F4BE2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0428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algn="r"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18230C8-BBB7-4550-81DD-A90206D4E00D}" type="datetimeFigureOut">
              <a:rPr lang="th-TH"/>
              <a:pPr>
                <a:defRPr/>
              </a:pPr>
              <a:t>11/03/67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71B535-B099-48ED-A626-DA9A3B0D1D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9" tIns="46128" rIns="92259" bIns="46128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5E1F0C-510E-4428-B9C6-574D5A7A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1352" y="4717455"/>
            <a:ext cx="5431797" cy="4468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AE241-F3C4-4C23-8B92-E09994551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FB5AA-1D04-4FCD-84ED-95BD13CCD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1F5B112-A681-4388-B9DB-81052DDCDFE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358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594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5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E7C31A4-D15F-44DA-8D03-3711F21EB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930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1592F3-1F62-40F3-83DF-F79D97EC2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5407"/>
            <a:endParaRPr lang="en-US" altLang="th-TH"/>
          </a:p>
        </p:txBody>
      </p:sp>
      <p:sp>
        <p:nvSpPr>
          <p:cNvPr id="37892" name="Date Placeholder 5">
            <a:extLst>
              <a:ext uri="{FF2B5EF4-FFF2-40B4-BE49-F238E27FC236}">
                <a16:creationId xmlns:a16="http://schemas.microsoft.com/office/drawing/2014/main" id="{6543FAE2-0DB9-4584-9752-200FD6E541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75828394-594C-4E5E-9D9B-3D0F7DA7C111}" type="datetime1">
              <a:rPr lang="en-US" altLang="th-TH" sz="1200">
                <a:cs typeface="Angsana New" panose="02020603050405020304" pitchFamily="18" charset="-34"/>
              </a:rPr>
              <a:pPr/>
              <a:t>3/11/2024</a:t>
            </a:fld>
            <a:endParaRPr lang="en-US" altLang="th-TH" sz="1200">
              <a:cs typeface="Angsana New" panose="02020603050405020304" pitchFamily="18" charset="-34"/>
            </a:endParaRP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7661038D-FC09-4771-9F25-AC11D0A95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3DBE8990-1730-4791-B223-5B777B9048F7}" type="slidenum">
              <a:rPr lang="en-US" altLang="th-TH" sz="1200">
                <a:cs typeface="Angsana New" panose="02020603050405020304" pitchFamily="18" charset="-34"/>
              </a:rPr>
              <a:pPr/>
              <a:t>1</a:t>
            </a:fld>
            <a:endParaRPr lang="en-US" altLang="th-TH" sz="1200">
              <a:cs typeface="Angsana New" panose="02020603050405020304" pitchFamily="18" charset="-34"/>
            </a:endParaRPr>
          </a:p>
        </p:txBody>
      </p:sp>
      <p:sp>
        <p:nvSpPr>
          <p:cNvPr id="37894" name="Header Placeholder 7">
            <a:extLst>
              <a:ext uri="{FF2B5EF4-FFF2-40B4-BE49-F238E27FC236}">
                <a16:creationId xmlns:a16="http://schemas.microsoft.com/office/drawing/2014/main" id="{11A7EE1F-90D0-40C2-9E07-5C60523E4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1200">
                <a:cs typeface="Angsana New" panose="02020603050405020304" pitchFamily="18" charset="-34"/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346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75C0C298-AA47-4843-B75B-0797073B47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3" y="0"/>
            <a:ext cx="2940903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4" rIns="91452" bIns="45724"/>
          <a:lstStyle>
            <a:lvl1pPr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0BCDDDA2-5F1C-44CB-AE3F-AF65EDF4AE00}" type="datetime2">
              <a:rPr lang="th-TH" altLang="th-TH" sz="10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วันจันทร์ที่ 11 มีนาคม พ.ศ. 2567</a:t>
            </a:fld>
            <a:endParaRPr lang="en-GB" altLang="th-TH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C8D5DA63-F5F1-4D16-8EBA-BBB156E471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3" y="9431737"/>
            <a:ext cx="2940903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4" rIns="91452" bIns="45724" anchor="b"/>
          <a:lstStyle>
            <a:lvl1pPr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092980AC-BD10-4F1E-A10B-10E0677F58EC}" type="slidenum">
              <a:rPr lang="en-GB" altLang="th-TH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10</a:t>
            </a:fld>
            <a:endParaRPr lang="en-GB" altLang="th-TH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4" name="Rectangle 7">
            <a:extLst>
              <a:ext uri="{FF2B5EF4-FFF2-40B4-BE49-F238E27FC236}">
                <a16:creationId xmlns:a16="http://schemas.microsoft.com/office/drawing/2014/main" id="{F176F3A7-494C-41F4-98BF-66C98689C7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3" tIns="45924" rIns="91843" bIns="45924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14027572-0EFF-4800-9A2A-0C95058DEB90}" type="slidenum">
              <a:rPr lang="en-GB" altLang="th-TH" sz="10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10</a:t>
            </a:fld>
            <a:endParaRPr lang="en-GB" altLang="th-TH" sz="100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7D947823-F5EA-4106-ACCC-657D0176A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4FCF1491-FAAD-44E3-B775-C591AA200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352" y="4715869"/>
            <a:ext cx="5431797" cy="4476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3" tIns="45924" rIns="91843" bIns="45924"/>
          <a:lstStyle/>
          <a:p>
            <a:pPr marL="217205" indent="-217205" eaLnBrk="1" hangingPunct="1">
              <a:spcBef>
                <a:spcPct val="0"/>
              </a:spcBef>
            </a:pPr>
            <a:endParaRPr lang="en-US" altLang="th-TH" dirty="0">
              <a:cs typeface="Angsana New" panose="02020603050405020304" pitchFamily="18" charset="-34"/>
            </a:endParaRPr>
          </a:p>
        </p:txBody>
      </p:sp>
      <p:sp>
        <p:nvSpPr>
          <p:cNvPr id="56327" name="ตัวยึดหมายเลขภาพนิ่ง 9">
            <a:extLst>
              <a:ext uri="{FF2B5EF4-FFF2-40B4-BE49-F238E27FC236}">
                <a16:creationId xmlns:a16="http://schemas.microsoft.com/office/drawing/2014/main" id="{6CE70FC3-11DE-4229-AA4D-584B20CC0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spcAft>
                <a:spcPct val="40000"/>
              </a:spcAft>
            </a:pPr>
            <a:fld id="{F19E12E3-F6C7-47FC-99D5-2D86242004DE}" type="slidenum">
              <a:rPr lang="en-GB" altLang="th-TH" sz="1200" b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>
                <a:spcAft>
                  <a:spcPct val="40000"/>
                </a:spcAft>
              </a:pPr>
              <a:t>10</a:t>
            </a:fld>
            <a:endParaRPr lang="en-GB" altLang="th-TH" sz="1200" b="1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66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15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458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18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6745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20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204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72FCF04-2DDC-471A-8786-3323E21DB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2563" y="838200"/>
            <a:ext cx="7402513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C91AF15-6BF2-403C-9F9F-449C3EB7A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35" y="5278981"/>
            <a:ext cx="5626696" cy="500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6" tIns="48501" rIns="97006" bIns="48501"/>
          <a:lstStyle/>
          <a:p>
            <a:endParaRPr lang="en-US" altLang="th-TH" dirty="0"/>
          </a:p>
        </p:txBody>
      </p:sp>
      <p:sp>
        <p:nvSpPr>
          <p:cNvPr id="39940" name="Date Placeholder 12">
            <a:extLst>
              <a:ext uri="{FF2B5EF4-FFF2-40B4-BE49-F238E27FC236}">
                <a16:creationId xmlns:a16="http://schemas.microsoft.com/office/drawing/2014/main" id="{E6FCEFDE-5552-4CA8-AF09-54DEFD15AA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A7E14FD5-67FE-486B-9776-6B89604FDDE2}" type="datetime1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3/11/2024</a:t>
            </a:fld>
            <a:endParaRPr lang="en-US" altLang="th-TH" sz="1200">
              <a:solidFill>
                <a:srgbClr val="000000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9941" name="Slide Number Placeholder 13">
            <a:extLst>
              <a:ext uri="{FF2B5EF4-FFF2-40B4-BE49-F238E27FC236}">
                <a16:creationId xmlns:a16="http://schemas.microsoft.com/office/drawing/2014/main" id="{B4EFF8BF-CE59-48A0-8E3D-DE639F82B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E0F03C44-2095-488E-990F-B93E38F06B74}" type="slidenum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2</a:t>
            </a:fld>
            <a:endParaRPr lang="en-US" altLang="th-TH" sz="1200">
              <a:solidFill>
                <a:srgbClr val="000000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9942" name="Header Placeholder 5">
            <a:extLst>
              <a:ext uri="{FF2B5EF4-FFF2-40B4-BE49-F238E27FC236}">
                <a16:creationId xmlns:a16="http://schemas.microsoft.com/office/drawing/2014/main" id="{463D50D4-D41D-47F1-A057-8813F0866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69705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รูปบนภาพนิ่ง 1">
            <a:extLst>
              <a:ext uri="{FF2B5EF4-FFF2-40B4-BE49-F238E27FC236}">
                <a16:creationId xmlns:a16="http://schemas.microsoft.com/office/drawing/2014/main" id="{936D34BB-5CFA-405B-8E41-024161D7C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ยึดบันทึกย่อ 2">
            <a:extLst>
              <a:ext uri="{FF2B5EF4-FFF2-40B4-BE49-F238E27FC236}">
                <a16:creationId xmlns:a16="http://schemas.microsoft.com/office/drawing/2014/main" id="{57ED044A-FE6F-4043-8F99-9E4355BA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41988" name="ตัวยึดหมายเลขภาพนิ่ง 3">
            <a:extLst>
              <a:ext uri="{FF2B5EF4-FFF2-40B4-BE49-F238E27FC236}">
                <a16:creationId xmlns:a16="http://schemas.microsoft.com/office/drawing/2014/main" id="{06B289E7-61E4-43AF-BD79-5976C6748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01F0E65E-4D8B-4A23-A62D-1F1EA7F97BB3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2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สไลด์ 1">
            <a:extLst>
              <a:ext uri="{FF2B5EF4-FFF2-40B4-BE49-F238E27FC236}">
                <a16:creationId xmlns:a16="http://schemas.microsoft.com/office/drawing/2014/main" id="{6D4732D3-5706-4411-9D79-6E671365E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ตัวแทนบันทึกย่อ 2">
            <a:extLst>
              <a:ext uri="{FF2B5EF4-FFF2-40B4-BE49-F238E27FC236}">
                <a16:creationId xmlns:a16="http://schemas.microsoft.com/office/drawing/2014/main" id="{02643A5A-CA93-474B-9766-7FE5FF6A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dirty="0"/>
          </a:p>
        </p:txBody>
      </p:sp>
      <p:sp>
        <p:nvSpPr>
          <p:cNvPr id="44036" name="ตัวแทนหมายเลขสไลด์ 3">
            <a:extLst>
              <a:ext uri="{FF2B5EF4-FFF2-40B4-BE49-F238E27FC236}">
                <a16:creationId xmlns:a16="http://schemas.microsoft.com/office/drawing/2014/main" id="{7ECBA366-90B1-4489-A851-F70D7A483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752B4D40-84A0-4CFA-9D29-8591AB67C5C8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4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76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แทนรูปบนสไลด์ 1">
            <a:extLst>
              <a:ext uri="{FF2B5EF4-FFF2-40B4-BE49-F238E27FC236}">
                <a16:creationId xmlns:a16="http://schemas.microsoft.com/office/drawing/2014/main" id="{CBF960FA-96D3-453F-955C-BCC147575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แทนบันทึกย่อ 2">
            <a:extLst>
              <a:ext uri="{FF2B5EF4-FFF2-40B4-BE49-F238E27FC236}">
                <a16:creationId xmlns:a16="http://schemas.microsoft.com/office/drawing/2014/main" id="{7710ADFE-5667-43E7-807C-FE58A533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6084" name="ตัวแทนหมายเลขสไลด์ 3">
            <a:extLst>
              <a:ext uri="{FF2B5EF4-FFF2-40B4-BE49-F238E27FC236}">
                <a16:creationId xmlns:a16="http://schemas.microsoft.com/office/drawing/2014/main" id="{897E235E-E6BD-4319-A263-2B2F5B7C6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D1BA09B4-CEEE-4866-BFAD-C401D5FA5C5D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5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727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แทนรูปบนสไลด์ 1">
            <a:extLst>
              <a:ext uri="{FF2B5EF4-FFF2-40B4-BE49-F238E27FC236}">
                <a16:creationId xmlns:a16="http://schemas.microsoft.com/office/drawing/2014/main" id="{104C6309-99FB-4003-ABE8-8656A23F8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ตัวแทนบันทึกย่อ 2">
            <a:extLst>
              <a:ext uri="{FF2B5EF4-FFF2-40B4-BE49-F238E27FC236}">
                <a16:creationId xmlns:a16="http://schemas.microsoft.com/office/drawing/2014/main" id="{4E2C1693-F85A-4D51-B1A6-B523C64D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8132" name="ตัวแทนหมายเลขสไลด์ 3">
            <a:extLst>
              <a:ext uri="{FF2B5EF4-FFF2-40B4-BE49-F238E27FC236}">
                <a16:creationId xmlns:a16="http://schemas.microsoft.com/office/drawing/2014/main" id="{FEE45BC2-8299-4782-965A-8AB201D66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12273652-4DF2-4CF8-854C-2DD409FC9D5F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6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388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>
            <a:extLst>
              <a:ext uri="{FF2B5EF4-FFF2-40B4-BE49-F238E27FC236}">
                <a16:creationId xmlns:a16="http://schemas.microsoft.com/office/drawing/2014/main" id="{C466317A-5C5E-4FD8-B3FD-168A1E1C1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ตัวยึดบันทึกย่อ 2">
            <a:extLst>
              <a:ext uri="{FF2B5EF4-FFF2-40B4-BE49-F238E27FC236}">
                <a16:creationId xmlns:a16="http://schemas.microsoft.com/office/drawing/2014/main" id="{1CFA75BD-899A-4D20-9801-19FB4BC8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dirty="0"/>
          </a:p>
        </p:txBody>
      </p:sp>
      <p:sp>
        <p:nvSpPr>
          <p:cNvPr id="50180" name="ตัวยึดหมายเลขภาพนิ่ง 3">
            <a:extLst>
              <a:ext uri="{FF2B5EF4-FFF2-40B4-BE49-F238E27FC236}">
                <a16:creationId xmlns:a16="http://schemas.microsoft.com/office/drawing/2014/main" id="{6CDCDF87-7406-443D-A320-6F232850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6BF0BD4E-7B06-4175-A100-2D647E3FB7B9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>
            <a:extLst>
              <a:ext uri="{FF2B5EF4-FFF2-40B4-BE49-F238E27FC236}">
                <a16:creationId xmlns:a16="http://schemas.microsoft.com/office/drawing/2014/main" id="{208D7F0E-EAAE-41E4-A051-2CB88A98BB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ตัวยึดบันทึกย่อ 2">
            <a:extLst>
              <a:ext uri="{FF2B5EF4-FFF2-40B4-BE49-F238E27FC236}">
                <a16:creationId xmlns:a16="http://schemas.microsoft.com/office/drawing/2014/main" id="{64FA4CC4-071F-4B88-A209-AD9F01F2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52228" name="ตัวยึดหมายเลขภาพนิ่ง 3">
            <a:extLst>
              <a:ext uri="{FF2B5EF4-FFF2-40B4-BE49-F238E27FC236}">
                <a16:creationId xmlns:a16="http://schemas.microsoft.com/office/drawing/2014/main" id="{8272D667-D9B1-4B9F-BFEC-1DCB3ED58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64908D01-3AA7-449A-B03B-05F7AC3355DD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750B584-FEA2-49C7-B97E-4900F17C93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844" y="9431737"/>
            <a:ext cx="2944072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7" tIns="45408" rIns="90817" bIns="45408" anchor="b"/>
          <a:lstStyle>
            <a:lvl1pPr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8FCFB105-C5AD-4CD2-BAB9-E7F190C328A4}" type="slidenum">
              <a:rPr lang="en-GB" altLang="th-TH" sz="12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9</a:t>
            </a:fld>
            <a:endParaRPr lang="en-GB" altLang="th-TH" sz="120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6C39689-2232-4C21-9E2A-C44740C06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F27075D-11CC-4CF3-911C-993321558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7205" indent="-217205" eaLnBrk="1" hangingPunct="1">
              <a:spcBef>
                <a:spcPct val="0"/>
              </a:spcBef>
            </a:pPr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D5D3FA-435A-48F9-B976-34EE5A6F97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05175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82221B-D3FE-4CE1-BD2A-C4B8343DF8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62175"/>
            <a:ext cx="12192000" cy="11430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7F3F39-F891-4007-8FAC-4CEDE6B8EA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6209F3F-ADBB-46C5-B70A-AB5114B93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40000" y="2133601"/>
            <a:ext cx="8940800" cy="116205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8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2469" y="63503"/>
            <a:ext cx="3022600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7" y="63503"/>
            <a:ext cx="8864600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A44C-11F0-47BF-99CB-714590433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BBAFDF9-20F9-4E2C-8319-0C4E83924D9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41346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635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A7CB-F836-446C-8C59-6CD2CEA01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44C0348-1465-4777-948F-91542B0A2F5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33948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1A3C8-7B45-4B3C-90E0-259D0AED11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8CD08040-84B2-4921-BCC9-4551418C0447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9590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76B42A-8467-48D3-9F08-D896A107EC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4E8803B-2715-4B3B-B818-81FD1B69541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78384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7612F5-DAEC-440D-A926-6B73D3A079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BB9482D3-F922-4196-8F3E-5BA19D4AF94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45563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FF309-AB03-42E6-98A9-3B5F630433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AF7C8377-5CF6-4722-B921-2AD04964089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82345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3" y="76200"/>
            <a:ext cx="3022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DBA655-7371-48EF-8908-60F448FDF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0CCC337E-CC67-4339-9A87-7380B47D742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5931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EE7157-686E-4AA6-8D46-01CA8C080C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467310D-9EC1-43EA-A8A6-DE0D892AB17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25621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4F6AE-852F-4490-9F3C-736757314E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30B53984-8420-4F07-B610-4D5E7081CA0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8304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97CA6-388D-421A-AF67-35CF78EC3E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13C15DEE-8C5E-4138-9105-2F7C3D9B253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0740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5CF8-28F6-4327-9FAD-E1409C7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24386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82C67F-661C-49EA-A17B-45164BC7E7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EC0F5ED-A153-4F34-9143-697D69123D0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51222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95AB3C-6E1D-4CDE-86A1-9103292557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3FA242E-BD9D-44A0-BB69-ACE238993F3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856836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935531-3A93-4D07-A180-3244FD21AA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29A968C5-7DF2-4048-A584-C0193C8B9F6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63698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t02.jpg">
            <a:extLst>
              <a:ext uri="{FF2B5EF4-FFF2-40B4-BE49-F238E27FC236}">
                <a16:creationId xmlns:a16="http://schemas.microsoft.com/office/drawing/2014/main" id="{E9C42347-D0DA-4D25-B5FF-64DAD4143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872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t02.jpg">
            <a:extLst>
              <a:ext uri="{FF2B5EF4-FFF2-40B4-BE49-F238E27FC236}">
                <a16:creationId xmlns:a16="http://schemas.microsoft.com/office/drawing/2014/main" id="{70FF171E-3723-4FA1-B309-E6956B13C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1"/>
            <a:ext cx="307974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708FE22A-2C85-40A6-AB4D-F05392835BEE}"/>
              </a:ext>
            </a:extLst>
          </p:cNvPr>
          <p:cNvSpPr/>
          <p:nvPr userDrawn="1"/>
        </p:nvSpPr>
        <p:spPr>
          <a:xfrm>
            <a:off x="6351" y="1"/>
            <a:ext cx="12192000" cy="549275"/>
          </a:xfrm>
          <a:prstGeom prst="rect">
            <a:avLst/>
          </a:prstGeom>
          <a:solidFill>
            <a:srgbClr val="12BC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7396E7-DD94-4F2D-B411-7221D0780D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1" y="-88900"/>
            <a:ext cx="10896600" cy="677863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การประชุมติดตามสถานการณ์น้ำและเตรียมรับสถานการณ์อุทกภัย ปี 2557</a:t>
            </a:r>
            <a:r>
              <a:rPr lang="en-US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 4 /2557</a:t>
            </a:r>
          </a:p>
          <a:p>
            <a:pPr eaLnBrk="1" hangingPunct="1">
              <a:defRPr/>
            </a:pP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15 พฤษภาคม 2557 เวลา 10.00 – 14.00 น.</a:t>
            </a:r>
            <a:r>
              <a:rPr lang="en-US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 201 ชั้น 2 กระทรวงทรัพยากรธรรมชาติและสิ่งแวดล้อม </a:t>
            </a:r>
            <a:endParaRPr lang="en-US" sz="14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2" descr="http://image.dek-d.com/27/0350/6847/114445689">
            <a:extLst>
              <a:ext uri="{FF2B5EF4-FFF2-40B4-BE49-F238E27FC236}">
                <a16:creationId xmlns:a16="http://schemas.microsoft.com/office/drawing/2014/main" id="{5FC5BD3C-B371-44AA-8B3F-1F8B56E8C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52388"/>
            <a:ext cx="539749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7533DD-962C-4B84-8CA0-57AD3D9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th-TH"/>
              <a:t>Page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A416DE-9149-4552-92A8-BFFEDFCC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5EDEB4-4D52-4C80-A94C-6361AB3B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4331-787B-45D9-9DD7-08B5746704C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8638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3" y="2130443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644513F9-E9FA-46FB-943A-E4D813B7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FF839BA4-EA47-4D07-A5AA-F99A335B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4CDCE547-B735-4BF8-B75F-8931EEA6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768634B9-AA35-4C4C-BA45-9391D76AE83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189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DCD3750-D9F2-40A2-90FB-784736C887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F673214A-3FB4-4032-AA4B-AC0A268E5CE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3353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5CF8-28F6-4327-9FAD-E1409C7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080977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9439E4B-2497-40B6-85EB-54F615035A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05175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1054C-8034-49DC-8D8B-A69516136D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62175"/>
            <a:ext cx="12192000" cy="11430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C69DE4C-B800-4E8A-9858-4D979791F4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DE464B1-01E1-4FBC-A091-07F185A35C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40000" y="2133603"/>
            <a:ext cx="8940800" cy="116205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12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881B4-7C1B-4D14-97F6-7E0FADADD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22AF79B4-6C25-49B2-91D8-36E52CEFD16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195961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61052-3BA6-4DFC-A25C-235C8E725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23BB6C1-8372-4A89-97CF-BAD8E3895F8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3305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73139-A4EA-4CAC-859B-6D8D906E8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11CD536-4387-409B-B08A-EF3663AE86F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5368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89661-77CC-4E61-BBF9-FC69700C7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E51FB66B-0F9B-436A-984C-0C3CEE510FD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5088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49C03-E617-4F34-AB3D-5F86739C0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CAE2224C-A282-4B20-874E-B9CA9CD1A98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8509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DAA16-9D41-462C-9ABB-E178E60BE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C1B8A0AE-BF6D-47AA-8265-512B3F46293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137269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28E6-E0AE-4116-841A-1CE54BD7A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794A57C-D891-46A3-A660-8CB453992AB8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400171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6BD6A-73DB-4177-A556-466B683AC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1A781D6-2AE2-4D6D-8AE5-71F711BA95D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69328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65CF7-463D-4BEC-A211-3E939E3B6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118FABA4-8761-43AC-A5BD-DCCD4D53831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3771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2469" y="63503"/>
            <a:ext cx="3022600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7" y="63503"/>
            <a:ext cx="8864600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D801-ED8E-487A-9BE7-9297CB924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2265592B-BF47-4D48-9271-10AA1E3A6D5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5581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635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1B963-3BE1-4291-BB67-894B1748C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82EC1EBB-A3A7-4F70-AC7E-8AFA56263CC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024326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554EF6-761C-452A-BFCB-B055467383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06B26934-CA89-4B32-9DA0-1F53019E870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0830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CDF88A-C168-47EC-8740-A032018EAA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6B021A2-11C5-43BE-8893-792FF4F1B87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53497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CF0CF-0D42-4710-B376-5C3AA9985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07C34537-FCCD-4E40-A452-C4DE60AC316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34763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A53286-9A61-4D70-A2E7-83DDFCE5D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8C56DB6-847F-48CE-A111-7412FF79C9F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229265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27E335-1804-4FD8-90DD-FBE081E615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B2F3FDB-4470-425D-8800-C03C5FA05C8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28474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3" y="76200"/>
            <a:ext cx="3022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47DFED-3886-4DE0-97FA-9626DB40A7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634CE3B-4F0D-4739-91E2-F2BAFF66300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788421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8100B-52E2-4B19-B408-B0D3A2FEC5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DF46634-5984-4686-B3A4-7655B164578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24155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162F0-1D98-405E-9608-668D38A531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0EBA8C4-24F1-408D-8BEE-B8F4709E720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4182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29271-7753-461A-9B70-939A299611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00D7E3A-72D1-48A4-9057-26690CF4A86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064775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F1EEDB-5204-4A2E-A023-C0FCBF0662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CCBB26E-39BF-4F0A-A3D3-2F9BFC985D51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504379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907A5-C9AB-44B2-9FA7-0DDCFF2087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7D1D0CA-E054-4DD9-B50B-11D300FA4AA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751701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70177C4-A1A2-42B8-A8D5-EAF0DB07D3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CCAB05C-B824-4673-8A2B-61322793FD6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750328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t02.jpg">
            <a:extLst>
              <a:ext uri="{FF2B5EF4-FFF2-40B4-BE49-F238E27FC236}">
                <a16:creationId xmlns:a16="http://schemas.microsoft.com/office/drawing/2014/main" id="{0320ABB9-EABA-4003-BA8C-8963167A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872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t02.jpg">
            <a:extLst>
              <a:ext uri="{FF2B5EF4-FFF2-40B4-BE49-F238E27FC236}">
                <a16:creationId xmlns:a16="http://schemas.microsoft.com/office/drawing/2014/main" id="{558D8C21-D415-4266-93E4-544D91DC2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1"/>
            <a:ext cx="307974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0522B151-0BD9-40DF-B4A8-E15266CB7187}"/>
              </a:ext>
            </a:extLst>
          </p:cNvPr>
          <p:cNvSpPr/>
          <p:nvPr userDrawn="1"/>
        </p:nvSpPr>
        <p:spPr>
          <a:xfrm>
            <a:off x="6351" y="1"/>
            <a:ext cx="12192000" cy="549275"/>
          </a:xfrm>
          <a:prstGeom prst="rect">
            <a:avLst/>
          </a:prstGeom>
          <a:solidFill>
            <a:srgbClr val="12BC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9ADF92-52C2-48CE-BFAA-F00E6C7C52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1" y="-88900"/>
            <a:ext cx="10896600" cy="677863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การประชุมติดตามสถานการณ์น้ำและเตรียมรับสถานการณ์อุทกภัย ปี 2557</a:t>
            </a:r>
            <a:r>
              <a:rPr lang="en-US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 4 /2557</a:t>
            </a:r>
          </a:p>
          <a:p>
            <a:pPr eaLnBrk="1" hangingPunct="1">
              <a:defRPr/>
            </a:pP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15 พฤษภาคม 2557 เวลา 10.00 – 14.00 น.</a:t>
            </a:r>
            <a:r>
              <a:rPr lang="en-US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 201 ชั้น 2 กระทรวงทรัพยากรธรรมชาติและสิ่งแวดล้อม </a:t>
            </a:r>
            <a:endParaRPr lang="en-US" sz="14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2" descr="http://image.dek-d.com/27/0350/6847/114445689">
            <a:extLst>
              <a:ext uri="{FF2B5EF4-FFF2-40B4-BE49-F238E27FC236}">
                <a16:creationId xmlns:a16="http://schemas.microsoft.com/office/drawing/2014/main" id="{40E639F0-E229-4663-AE24-E615C7FFB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52388"/>
            <a:ext cx="539749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6CF473-14B4-4411-8256-F94D300C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FEFE0F-E7EE-45FC-ACC9-332E4896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32A944-875F-46FC-B481-0FE76CF7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D1B2-8E58-4C5A-9711-ADFA9A82B3B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2518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396BE-1DAF-4234-9B52-09762AA92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83D56BF7-B15F-44EB-938F-350E1E9AA65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45546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8" indent="0" algn="ctr">
              <a:buNone/>
              <a:defRPr/>
            </a:lvl2pPr>
            <a:lvl3pPr marL="914376" indent="0" algn="ctr">
              <a:buNone/>
              <a:defRPr/>
            </a:lvl3pPr>
            <a:lvl4pPr marL="1371564" indent="0" algn="ctr">
              <a:buNone/>
              <a:defRPr/>
            </a:lvl4pPr>
            <a:lvl5pPr marL="1828752" indent="0" algn="ctr">
              <a:buNone/>
              <a:defRPr/>
            </a:lvl5pPr>
            <a:lvl6pPr marL="2285940" indent="0" algn="ctr">
              <a:buNone/>
              <a:defRPr/>
            </a:lvl6pPr>
            <a:lvl7pPr marL="2743128" indent="0" algn="ctr">
              <a:buNone/>
              <a:defRPr/>
            </a:lvl7pPr>
            <a:lvl8pPr marL="3200316" indent="0" algn="ctr">
              <a:buNone/>
              <a:defRPr/>
            </a:lvl8pPr>
            <a:lvl9pPr marL="36575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6FF523-E84D-475D-8E60-676FFAE6F6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C49C1DA-5A19-4A43-A8F1-23ED6AF53C83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93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D45E5-5A59-4A8B-97D4-8E53AECFE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7EF6928-305F-49FC-A7BC-27ECA38AA0F3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3314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442A2-6B4D-488B-924D-B9F735C9C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9EDDE3B7-818A-4E8E-A2F5-7294F7F1D86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4452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8D842-4F63-42A4-97DB-FD2A1EB39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8A6676A-DEBD-4E98-B32E-2CEFC19AE3B7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18977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01114-6F38-4191-A0C7-D03D327CD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6D355F2-8EC4-403D-BE46-423671A97D9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240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2281838B-D6F8-4892-9D9E-19A86504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0FC0CFF6-02E1-4A85-9445-71D695F7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0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F0256277-DC59-4A93-A219-3FFC7E2C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021468A-6984-4813-A209-4156DA661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67" y="635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11DF6C1-C9E7-4AA9-809B-FBA9A364B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3A9EB30-2348-4C8B-8C37-493F7F74D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9391710-D87F-4166-B968-01722267D33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sp>
        <p:nvSpPr>
          <p:cNvPr id="1032" name="Rectangle 26">
            <a:extLst>
              <a:ext uri="{FF2B5EF4-FFF2-40B4-BE49-F238E27FC236}">
                <a16:creationId xmlns:a16="http://schemas.microsoft.com/office/drawing/2014/main" id="{FD59F678-2599-4F40-9FEA-AC6C95B1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4571" r:id="rId1"/>
    <p:sldLayoutId id="2147554572" r:id="rId2"/>
    <p:sldLayoutId id="2147554573" r:id="rId3"/>
    <p:sldLayoutId id="2147554574" r:id="rId4"/>
    <p:sldLayoutId id="2147554575" r:id="rId5"/>
    <p:sldLayoutId id="2147554576" r:id="rId6"/>
    <p:sldLayoutId id="2147554577" r:id="rId7"/>
    <p:sldLayoutId id="2147554578" r:id="rId8"/>
    <p:sldLayoutId id="2147554579" r:id="rId9"/>
    <p:sldLayoutId id="2147554580" r:id="rId10"/>
    <p:sldLayoutId id="214755458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A4F6E26-3F33-4065-9D5E-AB559BC0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6812180E-DF7B-4711-BDAE-CCC9AE5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6553200"/>
            <a:ext cx="8128000" cy="3048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5ADD3113-37E2-445E-9F87-5769C326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52A168DF-0A45-4848-9E80-E9BD044AD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5F646936-3A87-4066-A0E0-76D977AC6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612730B-C48E-4F0C-9BAA-B5510BD5C3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EEAD0EC2-BD3C-458D-807A-9474610AE0B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pic>
        <p:nvPicPr>
          <p:cNvPr id="2056" name="Picture 11" descr="DWR_ใส">
            <a:extLst>
              <a:ext uri="{FF2B5EF4-FFF2-40B4-BE49-F238E27FC236}">
                <a16:creationId xmlns:a16="http://schemas.microsoft.com/office/drawing/2014/main" id="{6584D781-56EF-4188-9EE6-3D4EAD13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76201"/>
            <a:ext cx="79163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เมขลา">
            <a:extLst>
              <a:ext uri="{FF2B5EF4-FFF2-40B4-BE49-F238E27FC236}">
                <a16:creationId xmlns:a16="http://schemas.microsoft.com/office/drawing/2014/main" id="{260BAF38-EDDC-445B-86A9-F03D83F60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1"/>
            <a:ext cx="81703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4525" r:id="rId1"/>
    <p:sldLayoutId id="2147554526" r:id="rId2"/>
    <p:sldLayoutId id="2147554527" r:id="rId3"/>
    <p:sldLayoutId id="2147554528" r:id="rId4"/>
    <p:sldLayoutId id="2147554529" r:id="rId5"/>
    <p:sldLayoutId id="2147554530" r:id="rId6"/>
    <p:sldLayoutId id="2147554531" r:id="rId7"/>
    <p:sldLayoutId id="2147554532" r:id="rId8"/>
    <p:sldLayoutId id="2147554533" r:id="rId9"/>
    <p:sldLayoutId id="2147554534" r:id="rId10"/>
    <p:sldLayoutId id="2147554535" r:id="rId11"/>
    <p:sldLayoutId id="2147554582" r:id="rId12"/>
    <p:sldLayoutId id="2147554583" r:id="rId13"/>
    <p:sldLayoutId id="2147554650" r:id="rId14"/>
    <p:sldLayoutId id="2147554651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3B0DC791-51E8-47FE-85FD-85696D0A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C71C3548-10C0-4EAC-8CC6-0662046D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0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016A68CD-8E1B-46BA-96DC-A281BAA7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8F5FA524-08B7-438C-8FF7-152781978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67" y="635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508C4836-626D-429C-9C33-A6B2EC71A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66E3F8B-729E-44DC-AAF3-DB4ACC5693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57BDFC0-C325-4885-B03C-157840E60A9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sp>
        <p:nvSpPr>
          <p:cNvPr id="1032" name="Rectangle 26">
            <a:extLst>
              <a:ext uri="{FF2B5EF4-FFF2-40B4-BE49-F238E27FC236}">
                <a16:creationId xmlns:a16="http://schemas.microsoft.com/office/drawing/2014/main" id="{E3C80076-6DF4-4BB6-B6CB-2AE29F61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4586" r:id="rId1"/>
    <p:sldLayoutId id="2147554587" r:id="rId2"/>
    <p:sldLayoutId id="2147554588" r:id="rId3"/>
    <p:sldLayoutId id="2147554589" r:id="rId4"/>
    <p:sldLayoutId id="2147554590" r:id="rId5"/>
    <p:sldLayoutId id="2147554591" r:id="rId6"/>
    <p:sldLayoutId id="2147554592" r:id="rId7"/>
    <p:sldLayoutId id="2147554593" r:id="rId8"/>
    <p:sldLayoutId id="2147554594" r:id="rId9"/>
    <p:sldLayoutId id="2147554595" r:id="rId10"/>
    <p:sldLayoutId id="214755459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6FDC03C0-C25F-4317-9381-C6FC4AC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BE41764B-516C-4768-8EFA-90466F4C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6553200"/>
            <a:ext cx="8128000" cy="3048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9CCDCF80-8EAD-4543-8A18-E9F47ACB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E22A9471-2791-4FDD-8E08-C68BDE843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D38D61BB-04B0-4B01-A161-593AD5DC0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4488E32-D16B-41D0-A7D4-9AE80365E2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DD68F3E-7ED0-48F5-B8C9-E097BEBBF591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pic>
        <p:nvPicPr>
          <p:cNvPr id="4104" name="Picture 11" descr="DWR_ใส">
            <a:extLst>
              <a:ext uri="{FF2B5EF4-FFF2-40B4-BE49-F238E27FC236}">
                <a16:creationId xmlns:a16="http://schemas.microsoft.com/office/drawing/2014/main" id="{88B7FABC-CC28-46D1-8640-9DE203AA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76201"/>
            <a:ext cx="79163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เมขลา">
            <a:extLst>
              <a:ext uri="{FF2B5EF4-FFF2-40B4-BE49-F238E27FC236}">
                <a16:creationId xmlns:a16="http://schemas.microsoft.com/office/drawing/2014/main" id="{F2BBC47F-BEC4-4EF9-A7F8-9A3ABB360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1"/>
            <a:ext cx="81703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4637" r:id="rId1"/>
    <p:sldLayoutId id="2147554638" r:id="rId2"/>
    <p:sldLayoutId id="2147554639" r:id="rId3"/>
    <p:sldLayoutId id="2147554640" r:id="rId4"/>
    <p:sldLayoutId id="2147554641" r:id="rId5"/>
    <p:sldLayoutId id="2147554642" r:id="rId6"/>
    <p:sldLayoutId id="2147554643" r:id="rId7"/>
    <p:sldLayoutId id="2147554644" r:id="rId8"/>
    <p:sldLayoutId id="2147554645" r:id="rId9"/>
    <p:sldLayoutId id="2147554646" r:id="rId10"/>
    <p:sldLayoutId id="2147554647" r:id="rId11"/>
    <p:sldLayoutId id="2147554648" r:id="rId12"/>
    <p:sldLayoutId id="21475546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6F1018F7-BDE6-4E0E-AAED-A8DD52FB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0388"/>
            <a:ext cx="12192000" cy="2881312"/>
          </a:xfrm>
          <a:prstGeom prst="rect">
            <a:avLst/>
          </a:prstGeom>
          <a:solidFill>
            <a:srgbClr val="AFC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sz="1600" b="1">
              <a:solidFill>
                <a:srgbClr val="000000"/>
              </a:solidFill>
              <a:latin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6E5E20AE-942D-440A-AEAF-468F14CC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6601"/>
            <a:ext cx="12192000" cy="1782763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sz="2400" b="1">
              <a:solidFill>
                <a:srgbClr val="000000"/>
              </a:solidFill>
              <a:latin typeface="Century" panose="020406040505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2AA381-2AF9-4B0E-9159-5533F36A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11388" y="3584996"/>
            <a:ext cx="7772400" cy="1500188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h-TH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altLang="th-TH" sz="5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9" name="Rectangle 6">
            <a:extLst>
              <a:ext uri="{FF2B5EF4-FFF2-40B4-BE49-F238E27FC236}">
                <a16:creationId xmlns:a16="http://schemas.microsoft.com/office/drawing/2014/main" id="{039B596F-E666-43B9-A556-6CA7AB92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9451"/>
            <a:ext cx="12192000" cy="57150"/>
          </a:xfrm>
          <a:prstGeom prst="rect">
            <a:avLst/>
          </a:prstGeom>
          <a:solidFill>
            <a:srgbClr val="124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b="1">
              <a:solidFill>
                <a:srgbClr val="000000"/>
              </a:solidFill>
              <a:latin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49EF265-B4ED-489B-ADE0-D92D142F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2098676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 anchor="ctr"/>
          <a:lstStyle/>
          <a:p>
            <a:pPr algn="ctr">
              <a:spcAft>
                <a:spcPct val="40000"/>
              </a:spcAft>
              <a:defRPr/>
            </a:pPr>
            <a:r>
              <a:rPr lang="th-TH" sz="6600" b="1" kern="0" dirty="0">
                <a:solidFill>
                  <a:schemeClr val="bg1"/>
                </a:solidFill>
              </a:rPr>
              <a:t>สรุปสถานการณ์น้ำ</a:t>
            </a:r>
            <a:endParaRPr lang="en-US" sz="6600" b="1" kern="0" dirty="0">
              <a:solidFill>
                <a:schemeClr val="bg1"/>
              </a:solidFill>
            </a:endParaRP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047FE150-3C25-4BC7-A926-AE5D20DB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868863"/>
            <a:ext cx="377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h-TH" altLang="th-TH" sz="4800" b="1">
                <a:latin typeface="TH SarabunPSK" panose="020B0500040200020003" pitchFamily="34" charset="-34"/>
                <a:ea typeface="Malgun Gothic" panose="020B0503020000020004" pitchFamily="34" charset="-127"/>
              </a:rPr>
              <a:t>กรมทรัพยากรน้ำ</a:t>
            </a:r>
          </a:p>
        </p:txBody>
      </p:sp>
      <p:pic>
        <p:nvPicPr>
          <p:cNvPr id="36872" name="รูปภาพ 9" descr="logo mekhala b.png">
            <a:extLst>
              <a:ext uri="{FF2B5EF4-FFF2-40B4-BE49-F238E27FC236}">
                <a16:creationId xmlns:a16="http://schemas.microsoft.com/office/drawing/2014/main" id="{22AEA5E5-4013-45C6-9D53-49C981BC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060575"/>
            <a:ext cx="14351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รูปภาพ 8" descr="logo_dwr.png">
            <a:extLst>
              <a:ext uri="{FF2B5EF4-FFF2-40B4-BE49-F238E27FC236}">
                <a16:creationId xmlns:a16="http://schemas.microsoft.com/office/drawing/2014/main" id="{8F3C7DAD-906D-4CEE-ACDC-D836917EB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17" y="2060575"/>
            <a:ext cx="13509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47" descr="D:\001_งานหนุ่ม\01_งานหนุ่ม2554-2563\54_ประชุมกรมชลประทาน (ทุกวันจันทร์)\02_File ประชุมกรมชลฯ\20200127_ประชุมกรมชลฯ\20200123_แผนที่ลุ่มน้ำโขง.jpg">
            <a:extLst>
              <a:ext uri="{FF2B5EF4-FFF2-40B4-BE49-F238E27FC236}">
                <a16:creationId xmlns:a16="http://schemas.microsoft.com/office/drawing/2014/main" id="{DABB672F-2C9F-4DC1-BA7A-57121804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6" y="-44244"/>
            <a:ext cx="12204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4">
            <a:extLst>
              <a:ext uri="{FF2B5EF4-FFF2-40B4-BE49-F238E27FC236}">
                <a16:creationId xmlns:a16="http://schemas.microsoft.com/office/drawing/2014/main" id="{B44B8AAC-341F-4B17-A4FA-FD7229F2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60350"/>
            <a:ext cx="6048375" cy="5969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/>
            <a:r>
              <a:rPr lang="th-TH" altLang="th-TH" sz="44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การติดตามสถานการณ์น้ำในแม่น้ำโขง</a:t>
            </a:r>
          </a:p>
        </p:txBody>
      </p:sp>
      <p:sp>
        <p:nvSpPr>
          <p:cNvPr id="55300" name="ตัวยึดหมายเลขภาพนิ่ง 12">
            <a:extLst>
              <a:ext uri="{FF2B5EF4-FFF2-40B4-BE49-F238E27FC236}">
                <a16:creationId xmlns:a16="http://schemas.microsoft.com/office/drawing/2014/main" id="{25EA3D67-2AE4-404E-BE73-463C151C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Page </a:t>
            </a:r>
            <a:fld id="{B99E66D7-27E3-403B-A4FA-46C7A76D03AF}" type="slidenum">
              <a:rPr lang="en-GB" altLang="th-TH" sz="12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10</a:t>
            </a:fld>
            <a:endParaRPr lang="en-GB" altLang="th-TH" sz="120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5301" name="ลูกศรเชื่อมต่อแบบตรง 98">
            <a:extLst>
              <a:ext uri="{FF2B5EF4-FFF2-40B4-BE49-F238E27FC236}">
                <a16:creationId xmlns:a16="http://schemas.microsoft.com/office/drawing/2014/main" id="{C78EDB32-1D86-4E1A-B70D-7634460DAB29}"/>
              </a:ext>
            </a:extLst>
          </p:cNvPr>
          <p:cNvCxnSpPr>
            <a:cxnSpLocks noChangeShapeType="1"/>
            <a:endCxn id="55384" idx="3"/>
          </p:cNvCxnSpPr>
          <p:nvPr/>
        </p:nvCxnSpPr>
        <p:spPr bwMode="auto">
          <a:xfrm flipV="1">
            <a:off x="4439816" y="3742397"/>
            <a:ext cx="572498" cy="82539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AutoShape 154" descr="http://ffw.mrcmekong.org/images/station_info/crossection_CKH.gif">
            <a:extLst>
              <a:ext uri="{FF2B5EF4-FFF2-40B4-BE49-F238E27FC236}">
                <a16:creationId xmlns:a16="http://schemas.microsoft.com/office/drawing/2014/main" id="{2B337E84-5F65-4A7C-8160-2E2BE4529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2426" y="-1782763"/>
            <a:ext cx="41624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55303" name="AutoShape 155" descr="http://ffw.mrcmekong.org/images/station_info/crossection_CKH.gif">
            <a:extLst>
              <a:ext uri="{FF2B5EF4-FFF2-40B4-BE49-F238E27FC236}">
                <a16:creationId xmlns:a16="http://schemas.microsoft.com/office/drawing/2014/main" id="{8B93F19A-3765-4E1B-AAE3-A15981BE9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2426" y="-1782763"/>
            <a:ext cx="41624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>
              <a:solidFill>
                <a:srgbClr val="000000"/>
              </a:solidFill>
            </a:endParaRPr>
          </a:p>
        </p:txBody>
      </p:sp>
      <p:cxnSp>
        <p:nvCxnSpPr>
          <p:cNvPr id="55304" name="ลูกศรเชื่อมต่อแบบตรง 98">
            <a:extLst>
              <a:ext uri="{FF2B5EF4-FFF2-40B4-BE49-F238E27FC236}">
                <a16:creationId xmlns:a16="http://schemas.microsoft.com/office/drawing/2014/main" id="{AEDB989B-28BB-4FCF-A121-AA109281BC4C}"/>
              </a:ext>
            </a:extLst>
          </p:cNvPr>
          <p:cNvCxnSpPr>
            <a:cxnSpLocks noChangeShapeType="1"/>
            <a:stCxn id="81" idx="2"/>
          </p:cNvCxnSpPr>
          <p:nvPr/>
        </p:nvCxnSpPr>
        <p:spPr bwMode="auto">
          <a:xfrm flipH="1">
            <a:off x="8962110" y="5230167"/>
            <a:ext cx="912858" cy="91819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ลูกศรเชื่อมต่อแบบตรง 98">
            <a:extLst>
              <a:ext uri="{FF2B5EF4-FFF2-40B4-BE49-F238E27FC236}">
                <a16:creationId xmlns:a16="http://schemas.microsoft.com/office/drawing/2014/main" id="{E64BC379-9E28-4380-9382-893BB97796B3}"/>
              </a:ext>
            </a:extLst>
          </p:cNvPr>
          <p:cNvCxnSpPr>
            <a:cxnSpLocks noChangeShapeType="1"/>
            <a:endCxn id="55385" idx="6"/>
          </p:cNvCxnSpPr>
          <p:nvPr/>
        </p:nvCxnSpPr>
        <p:spPr bwMode="auto">
          <a:xfrm>
            <a:off x="7136776" y="2351604"/>
            <a:ext cx="451324" cy="140805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ลูกศรเชื่อมต่อแบบตรง 98">
            <a:extLst>
              <a:ext uri="{FF2B5EF4-FFF2-40B4-BE49-F238E27FC236}">
                <a16:creationId xmlns:a16="http://schemas.microsoft.com/office/drawing/2014/main" id="{F193DC87-2B91-49DE-A6C2-EF5B7A10BA9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03760" y="1062444"/>
            <a:ext cx="503809" cy="49434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สี่เหลี่ยมผืนผ้า 58">
            <a:extLst>
              <a:ext uri="{FF2B5EF4-FFF2-40B4-BE49-F238E27FC236}">
                <a16:creationId xmlns:a16="http://schemas.microsoft.com/office/drawing/2014/main" id="{54528B44-4014-433B-99CC-7E741E49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6021288"/>
            <a:ext cx="3606800" cy="58477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th-TH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ณ วันที่</a:t>
            </a:r>
            <a:r>
              <a:rPr lang="en-US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 11 </a:t>
            </a:r>
            <a:r>
              <a:rPr lang="th-TH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มีนาคม </a:t>
            </a:r>
            <a:r>
              <a:rPr lang="en-US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2567</a:t>
            </a:r>
          </a:p>
        </p:txBody>
      </p:sp>
      <p:graphicFrame>
        <p:nvGraphicFramePr>
          <p:cNvPr id="75" name="ตาราง 74">
            <a:extLst>
              <a:ext uri="{FF2B5EF4-FFF2-40B4-BE49-F238E27FC236}">
                <a16:creationId xmlns:a16="http://schemas.microsoft.com/office/drawing/2014/main" id="{1630D9C3-9595-42B8-B307-1DA0E744E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77934"/>
              </p:ext>
            </p:extLst>
          </p:nvPr>
        </p:nvGraphicFramePr>
        <p:xfrm>
          <a:off x="623392" y="4221088"/>
          <a:ext cx="1774825" cy="238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32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Flood</a:t>
                      </a:r>
                      <a:endParaRPr lang="th-TH" sz="1900" dirty="0"/>
                    </a:p>
                  </a:txBody>
                  <a:tcPr marL="91435" marR="91435" marT="45738" marB="4573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   </a:t>
                      </a:r>
                      <a:b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ณ วันที่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11</a:t>
                      </a: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มี.ค. 67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91435" marR="91435" marT="45738" marB="457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8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</a:t>
                      </a:r>
                    </a:p>
                    <a:p>
                      <a:pPr marL="0" marR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4 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91435" marR="91435" marT="45738" marB="457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" name="ตาราง 76">
            <a:extLst>
              <a:ext uri="{FF2B5EF4-FFF2-40B4-BE49-F238E27FC236}">
                <a16:creationId xmlns:a16="http://schemas.microsoft.com/office/drawing/2014/main" id="{6A2F76DD-5B1C-47D3-BCCF-B3D65C408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30512"/>
              </p:ext>
            </p:extLst>
          </p:nvPr>
        </p:nvGraphicFramePr>
        <p:xfrm>
          <a:off x="623392" y="1298576"/>
          <a:ext cx="792162" cy="9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2,340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790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820</a:t>
                      </a:r>
                    </a:p>
                  </a:txBody>
                  <a:tcPr marL="91397" marR="91397" marT="45588" marB="4558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ตาราง 79">
            <a:extLst>
              <a:ext uri="{FF2B5EF4-FFF2-40B4-BE49-F238E27FC236}">
                <a16:creationId xmlns:a16="http://schemas.microsoft.com/office/drawing/2014/main" id="{E4CC8DB4-30A1-4560-B017-D35557BA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86989"/>
              </p:ext>
            </p:extLst>
          </p:nvPr>
        </p:nvGraphicFramePr>
        <p:xfrm>
          <a:off x="3791744" y="4318546"/>
          <a:ext cx="792163" cy="98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17,400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6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1,460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3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1,250</a:t>
                      </a:r>
                      <a:endParaRPr lang="th-TH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" name="ตาราง 81">
            <a:extLst>
              <a:ext uri="{FF2B5EF4-FFF2-40B4-BE49-F238E27FC236}">
                <a16:creationId xmlns:a16="http://schemas.microsoft.com/office/drawing/2014/main" id="{35FF7324-2B64-4EB3-B93B-322619A2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87795"/>
              </p:ext>
            </p:extLst>
          </p:nvPr>
        </p:nvGraphicFramePr>
        <p:xfrm>
          <a:off x="5663282" y="1412776"/>
          <a:ext cx="863600" cy="97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27,100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6" marR="91336" marT="45740" marB="4574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2,350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6" marR="91336" marT="45740" marB="4574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2,010</a:t>
                      </a:r>
                    </a:p>
                  </a:txBody>
                  <a:tcPr marL="91336" marR="91336" marT="45740" marB="4574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ตาราง 80">
            <a:extLst>
              <a:ext uri="{FF2B5EF4-FFF2-40B4-BE49-F238E27FC236}">
                <a16:creationId xmlns:a16="http://schemas.microsoft.com/office/drawing/2014/main" id="{1F22DF54-23C4-4F4D-984D-3EC96646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95403"/>
              </p:ext>
            </p:extLst>
          </p:nvPr>
        </p:nvGraphicFramePr>
        <p:xfrm>
          <a:off x="9478887" y="4269729"/>
          <a:ext cx="792162" cy="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37,400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4" marR="91334" marT="45689" marB="4568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2,540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4" marR="91334" marT="45689" marB="45689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2,360</a:t>
                      </a:r>
                    </a:p>
                  </a:txBody>
                  <a:tcPr marL="91334" marR="91334" marT="45689" marB="456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358" name="ลูกศรเชื่อมต่อแบบตรง 98">
            <a:extLst>
              <a:ext uri="{FF2B5EF4-FFF2-40B4-BE49-F238E27FC236}">
                <a16:creationId xmlns:a16="http://schemas.microsoft.com/office/drawing/2014/main" id="{BB563702-498C-4578-97F4-3E744A112589}"/>
              </a:ext>
            </a:extLst>
          </p:cNvPr>
          <p:cNvCxnSpPr>
            <a:cxnSpLocks noChangeShapeType="1"/>
            <a:endCxn id="55386" idx="0"/>
          </p:cNvCxnSpPr>
          <p:nvPr/>
        </p:nvCxnSpPr>
        <p:spPr bwMode="auto">
          <a:xfrm flipH="1">
            <a:off x="7864805" y="3614740"/>
            <a:ext cx="1189350" cy="137175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9" name="ลูกศรเชื่อมต่อแบบตรง 98">
            <a:extLst>
              <a:ext uri="{FF2B5EF4-FFF2-40B4-BE49-F238E27FC236}">
                <a16:creationId xmlns:a16="http://schemas.microsoft.com/office/drawing/2014/main" id="{FA435BC2-77E4-4481-961F-CAEE0C0242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60949" y="3595687"/>
            <a:ext cx="1099975" cy="34131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5" name="ตาราง 94">
            <a:extLst>
              <a:ext uri="{FF2B5EF4-FFF2-40B4-BE49-F238E27FC236}">
                <a16:creationId xmlns:a16="http://schemas.microsoft.com/office/drawing/2014/main" id="{A6CDD606-F8BC-4F18-BB9D-5D58C6B3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00601"/>
              </p:ext>
            </p:extLst>
          </p:nvPr>
        </p:nvGraphicFramePr>
        <p:xfrm>
          <a:off x="911424" y="2406855"/>
          <a:ext cx="792163" cy="9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18,700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1,230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1,210</a:t>
                      </a:r>
                    </a:p>
                  </a:txBody>
                  <a:tcPr marL="91397" marR="91397" marT="45588" marB="4558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370" name="รูปภาพ 1">
            <a:extLst>
              <a:ext uri="{FF2B5EF4-FFF2-40B4-BE49-F238E27FC236}">
                <a16:creationId xmlns:a16="http://schemas.microsoft.com/office/drawing/2014/main" id="{5DC0A9A7-B7DA-4575-8F10-789CF9488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93" y="1557338"/>
            <a:ext cx="158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1" name="รูปภาพ 1">
            <a:extLst>
              <a:ext uri="{FF2B5EF4-FFF2-40B4-BE49-F238E27FC236}">
                <a16:creationId xmlns:a16="http://schemas.microsoft.com/office/drawing/2014/main" id="{A393C125-7EA7-41D4-ABCF-FCC6C53D8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8" y="3354285"/>
            <a:ext cx="1655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2" name="รูปภาพ 2">
            <a:extLst>
              <a:ext uri="{FF2B5EF4-FFF2-40B4-BE49-F238E27FC236}">
                <a16:creationId xmlns:a16="http://schemas.microsoft.com/office/drawing/2014/main" id="{114EF3F2-91E5-4798-8DEE-FD2929BFC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44" y="4391571"/>
            <a:ext cx="16478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3" name="รูปภาพ 3">
            <a:extLst>
              <a:ext uri="{FF2B5EF4-FFF2-40B4-BE49-F238E27FC236}">
                <a16:creationId xmlns:a16="http://schemas.microsoft.com/office/drawing/2014/main" id="{32F2CDCB-BE69-4E89-AB1A-8F5D67200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82" y="1523901"/>
            <a:ext cx="16573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4" name="รูปภาพ 4">
            <a:extLst>
              <a:ext uri="{FF2B5EF4-FFF2-40B4-BE49-F238E27FC236}">
                <a16:creationId xmlns:a16="http://schemas.microsoft.com/office/drawing/2014/main" id="{6A37EF11-04A7-4B67-A28C-29516BAF1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119" y="2823221"/>
            <a:ext cx="13684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5" name="รูปภาพ 5">
            <a:extLst>
              <a:ext uri="{FF2B5EF4-FFF2-40B4-BE49-F238E27FC236}">
                <a16:creationId xmlns:a16="http://schemas.microsoft.com/office/drawing/2014/main" id="{9652EC52-914F-432E-B7F9-727305A818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75" y="4382442"/>
            <a:ext cx="1165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76" name="TextBox 74">
            <a:extLst>
              <a:ext uri="{FF2B5EF4-FFF2-40B4-BE49-F238E27FC236}">
                <a16:creationId xmlns:a16="http://schemas.microsoft.com/office/drawing/2014/main" id="{06B4F9EC-0E9B-4897-AB3C-B7EDC3C6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288" y="1417860"/>
            <a:ext cx="1145728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33CC"/>
                </a:solidFill>
                <a:cs typeface="+mn-cs"/>
              </a:rPr>
              <a:t>+ 340   </a:t>
            </a:r>
            <a:endParaRPr lang="th-TH" altLang="th-TH" sz="1600" b="1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377" name="TextBox 74">
            <a:extLst>
              <a:ext uri="{FF2B5EF4-FFF2-40B4-BE49-F238E27FC236}">
                <a16:creationId xmlns:a16="http://schemas.microsoft.com/office/drawing/2014/main" id="{4FC232FD-1025-4DDA-A959-674A4B43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081" y="4241935"/>
            <a:ext cx="1050926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</a:rPr>
              <a:t>+ 180  </a:t>
            </a:r>
            <a:endParaRPr lang="th-TH" altLang="th-TH" sz="1600" b="1" dirty="0">
              <a:solidFill>
                <a:srgbClr val="0214BE"/>
              </a:solidFill>
            </a:endParaRPr>
          </a:p>
        </p:txBody>
      </p:sp>
      <p:sp>
        <p:nvSpPr>
          <p:cNvPr id="55378" name="TextBox 74">
            <a:extLst>
              <a:ext uri="{FF2B5EF4-FFF2-40B4-BE49-F238E27FC236}">
                <a16:creationId xmlns:a16="http://schemas.microsoft.com/office/drawing/2014/main" id="{C198A39C-C05F-4651-A467-B8490E97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40" y="3457382"/>
            <a:ext cx="1113240" cy="553996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0214BE"/>
                </a:solidFill>
                <a:latin typeface="Arial"/>
              </a:rPr>
              <a:t>  + 60 </a:t>
            </a:r>
          </a:p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0214BE"/>
                </a:solidFill>
                <a:latin typeface="Arial"/>
              </a:rPr>
              <a:t>          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rgbClr val="0214B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5379" name="TextBox 74">
            <a:extLst>
              <a:ext uri="{FF2B5EF4-FFF2-40B4-BE49-F238E27FC236}">
                <a16:creationId xmlns:a16="http://schemas.microsoft.com/office/drawing/2014/main" id="{88755A0B-F7B3-4280-AA61-FF5A154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15" y="1606265"/>
            <a:ext cx="947300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3300"/>
                </a:solidFill>
                <a:cs typeface="+mn-cs"/>
              </a:rPr>
              <a:t>- 40    </a:t>
            </a:r>
            <a:endParaRPr lang="th-TH" altLang="th-TH" sz="1600" b="1" dirty="0">
              <a:solidFill>
                <a:srgbClr val="FF3300"/>
              </a:solidFill>
              <a:cs typeface="+mn-cs"/>
            </a:endParaRPr>
          </a:p>
        </p:txBody>
      </p:sp>
      <p:sp>
        <p:nvSpPr>
          <p:cNvPr id="55380" name="TextBox 74">
            <a:extLst>
              <a:ext uri="{FF2B5EF4-FFF2-40B4-BE49-F238E27FC236}">
                <a16:creationId xmlns:a16="http://schemas.microsoft.com/office/drawing/2014/main" id="{BC25052C-1A1B-4D72-B562-701E5878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348" y="4589596"/>
            <a:ext cx="1163380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</a:rPr>
              <a:t>+ 210     </a:t>
            </a:r>
            <a:endParaRPr lang="th-TH" altLang="th-TH" sz="1600" b="1" dirty="0">
              <a:solidFill>
                <a:srgbClr val="0214BE"/>
              </a:solidFill>
            </a:endParaRPr>
          </a:p>
        </p:txBody>
      </p:sp>
      <p:sp>
        <p:nvSpPr>
          <p:cNvPr id="55381" name="TextBox 74">
            <a:extLst>
              <a:ext uri="{FF2B5EF4-FFF2-40B4-BE49-F238E27FC236}">
                <a16:creationId xmlns:a16="http://schemas.microsoft.com/office/drawing/2014/main" id="{72CA1998-BA7B-4594-B2E5-7CFB261A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8" y="2792871"/>
            <a:ext cx="1127869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33CC"/>
                </a:solidFill>
                <a:cs typeface="+mn-cs"/>
              </a:rPr>
              <a:t>+ 260  </a:t>
            </a:r>
            <a:endParaRPr lang="th-TH" altLang="th-TH" sz="1600" b="1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382" name="รูปแปดเหลี่ยม 32">
            <a:extLst>
              <a:ext uri="{FF2B5EF4-FFF2-40B4-BE49-F238E27FC236}">
                <a16:creationId xmlns:a16="http://schemas.microsoft.com/office/drawing/2014/main" id="{D8F7F086-3BDD-41CD-A6ED-3E4D9A6D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651828"/>
            <a:ext cx="432296" cy="462975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1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3" name="รูปแปดเหลี่ยม 33">
            <a:extLst>
              <a:ext uri="{FF2B5EF4-FFF2-40B4-BE49-F238E27FC236}">
                <a16:creationId xmlns:a16="http://schemas.microsoft.com/office/drawing/2014/main" id="{8114936F-1882-40C9-8826-88919664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517" y="3336926"/>
            <a:ext cx="395555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2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4" name="รูปแปดเหลี่ยม 34">
            <a:extLst>
              <a:ext uri="{FF2B5EF4-FFF2-40B4-BE49-F238E27FC236}">
                <a16:creationId xmlns:a16="http://schemas.microsoft.com/office/drawing/2014/main" id="{7A1A6C2A-34AC-4414-BF43-F6E6490C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470" y="3289245"/>
            <a:ext cx="395549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3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5" name="รูปแปดเหลี่ยม 35">
            <a:extLst>
              <a:ext uri="{FF2B5EF4-FFF2-40B4-BE49-F238E27FC236}">
                <a16:creationId xmlns:a16="http://schemas.microsoft.com/office/drawing/2014/main" id="{3C1A3D12-9C13-4791-BB13-D939DD79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3759657"/>
            <a:ext cx="423218" cy="459700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4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6" name="รูปแปดเหลี่ยม 36">
            <a:extLst>
              <a:ext uri="{FF2B5EF4-FFF2-40B4-BE49-F238E27FC236}">
                <a16:creationId xmlns:a16="http://schemas.microsoft.com/office/drawing/2014/main" id="{8F27F666-6192-4327-B70C-9E39C649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4869160"/>
            <a:ext cx="400653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5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7" name="รูปแปดเหลี่ยม 37">
            <a:extLst>
              <a:ext uri="{FF2B5EF4-FFF2-40B4-BE49-F238E27FC236}">
                <a16:creationId xmlns:a16="http://schemas.microsoft.com/office/drawing/2014/main" id="{C8CE565E-938F-47CF-A481-77945FBA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38" y="6052006"/>
            <a:ext cx="385172" cy="449878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6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89" name="ตาราง 88">
            <a:extLst>
              <a:ext uri="{FF2B5EF4-FFF2-40B4-BE49-F238E27FC236}">
                <a16:creationId xmlns:a16="http://schemas.microsoft.com/office/drawing/2014/main" id="{D2B07447-8989-41CB-B935-6623B9245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30123"/>
              </p:ext>
            </p:extLst>
          </p:nvPr>
        </p:nvGraphicFramePr>
        <p:xfrm>
          <a:off x="8819257" y="2708920"/>
          <a:ext cx="782637" cy="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35,800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3" marR="91333" marT="45730" marB="4573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2,500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3" marR="91333" marT="45730" marB="4573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2,240</a:t>
                      </a:r>
                    </a:p>
                  </a:txBody>
                  <a:tcPr marL="91333" marR="91333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64AECEE-1A4C-EA53-147C-67DCF15A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493"/>
            <a:ext cx="12192000" cy="5597076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4B8664D-4E58-4761-AE80-8FC34179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86" y="34554"/>
            <a:ext cx="7115076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แม่น้ำโขงที่สถานีเชียงแสน จ.เชียงราย</a:t>
            </a:r>
          </a:p>
        </p:txBody>
      </p:sp>
      <p:sp>
        <p:nvSpPr>
          <p:cNvPr id="57348" name="ตัวยึดหมายเลขภาพนิ่ง 3">
            <a:extLst>
              <a:ext uri="{FF2B5EF4-FFF2-40B4-BE49-F238E27FC236}">
                <a16:creationId xmlns:a16="http://schemas.microsoft.com/office/drawing/2014/main" id="{9E50CE0E-1872-448B-B03A-7591B65EC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A60F87E6-99A1-4DB8-8A02-636953BD9ACF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11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3DE79A81-AD75-414D-9362-5F8030FC9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63833"/>
              </p:ext>
            </p:extLst>
          </p:nvPr>
        </p:nvGraphicFramePr>
        <p:xfrm>
          <a:off x="8629210" y="3484518"/>
          <a:ext cx="2522571" cy="106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lang="th-TH" sz="17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11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lang="th-TH" sz="2200" dirty="0"/>
                    </a:p>
                  </a:txBody>
                  <a:tcPr marL="91402" marR="91402" marT="41497" marB="414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H SarabunPSK" pitchFamily="34" charset="-34"/>
                          <a:cs typeface="TH SarabunPSK" pitchFamily="34" charset="-34"/>
                        </a:rPr>
                        <a:t>790 </a:t>
                      </a:r>
                      <a:r>
                        <a:rPr lang="en-US" sz="22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22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91402" marR="91402" marT="41497" marB="4149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04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7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02" marR="91402" marT="41497" marB="41497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1,170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02" marR="91402" marT="41497" marB="41497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62" name="TextBox 74">
            <a:extLst>
              <a:ext uri="{FF2B5EF4-FFF2-40B4-BE49-F238E27FC236}">
                <a16:creationId xmlns:a16="http://schemas.microsoft.com/office/drawing/2014/main" id="{BDB38B6A-1B00-4B9F-A570-8945D61E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036" y="4591734"/>
            <a:ext cx="171819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 - 380 </a:t>
            </a:r>
            <a:r>
              <a:rPr lang="en-US" altLang="th-TH" sz="1600" b="1" dirty="0" err="1">
                <a:solidFill>
                  <a:srgbClr val="FF0000"/>
                </a:solidFill>
              </a:rPr>
              <a:t>cms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7E03688-1C56-4433-839A-78924DDB649F}"/>
              </a:ext>
            </a:extLst>
          </p:cNvPr>
          <p:cNvSpPr txBox="1"/>
          <p:nvPr/>
        </p:nvSpPr>
        <p:spPr>
          <a:xfrm>
            <a:off x="8629210" y="2060848"/>
            <a:ext cx="3155422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สถานการณ์ปริมาณน้ำเมื่อเทียบกับสัปดาห์ที่</a:t>
            </a:r>
            <a:r>
              <a:rPr lang="th-TH" sz="1900" b="1" dirty="0">
                <a:latin typeface="TH SarabunPSK" panose="020B0500040200020003" pitchFamily="34" charset="-34"/>
              </a:rPr>
              <a:t>แล้วมี</a:t>
            </a:r>
            <a:r>
              <a:rPr lang="th-TH" sz="1900" b="1" dirty="0">
                <a:solidFill>
                  <a:srgbClr val="FF3300"/>
                </a:solidFill>
                <a:latin typeface="TH SarabunPSK" panose="020B0500040200020003" pitchFamily="34" charset="-34"/>
              </a:rPr>
              <a:t>แนวโน้มลดลง </a:t>
            </a:r>
            <a:r>
              <a:rPr lang="en-US" sz="1900" b="1" dirty="0">
                <a:solidFill>
                  <a:srgbClr val="FF3300"/>
                </a:solidFill>
                <a:latin typeface="TH SarabunPSK" panose="020B0500040200020003" pitchFamily="34" charset="-34"/>
              </a:rPr>
              <a:t>40 </a:t>
            </a:r>
            <a:r>
              <a:rPr lang="en-US" sz="1900" b="1" dirty="0" err="1">
                <a:solidFill>
                  <a:srgbClr val="FF3300"/>
                </a:solidFill>
                <a:latin typeface="TH SarabunPSK" panose="020B0500040200020003" pitchFamily="34" charset="-34"/>
              </a:rPr>
              <a:t>cms</a:t>
            </a:r>
            <a:endParaRPr lang="th-TH" sz="1900" b="1" dirty="0">
              <a:solidFill>
                <a:srgbClr val="FF33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EC10EC8-CA27-4B94-B0B5-0EF4A52F6660}"/>
              </a:ext>
            </a:extLst>
          </p:cNvPr>
          <p:cNvSpPr txBox="1"/>
          <p:nvPr/>
        </p:nvSpPr>
        <p:spPr>
          <a:xfrm>
            <a:off x="8638124" y="2772683"/>
            <a:ext cx="2553105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2B52A1-9193-6E91-7EC0-0681AF83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0875040" y="2380082"/>
            <a:ext cx="197379" cy="34916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6DB7E2F-8270-8596-63FD-D4054654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4318">
            <a:off x="10748158" y="3060217"/>
            <a:ext cx="225572" cy="390178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52CD46C-0FD5-F4A3-5C07-431B38A67926}"/>
              </a:ext>
            </a:extLst>
          </p:cNvPr>
          <p:cNvGrpSpPr/>
          <p:nvPr/>
        </p:nvGrpSpPr>
        <p:grpSpPr>
          <a:xfrm>
            <a:off x="7537321" y="2296087"/>
            <a:ext cx="340098" cy="2650528"/>
            <a:chOff x="9223005" y="1712912"/>
            <a:chExt cx="615085" cy="4166729"/>
          </a:xfrm>
        </p:grpSpPr>
        <p:cxnSp>
          <p:nvCxnSpPr>
            <p:cNvPr id="8" name="Straight Connector 2">
              <a:extLst>
                <a:ext uri="{FF2B5EF4-FFF2-40B4-BE49-F238E27FC236}">
                  <a16:creationId xmlns:a16="http://schemas.microsoft.com/office/drawing/2014/main" id="{37B91532-0B54-3ED5-1438-C8E146A2B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04106" y="2105162"/>
              <a:ext cx="38894" cy="37744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" name="Picture 82">
              <a:extLst>
                <a:ext uri="{FF2B5EF4-FFF2-40B4-BE49-F238E27FC236}">
                  <a16:creationId xmlns:a16="http://schemas.microsoft.com/office/drawing/2014/main" id="{0F35B103-8219-226B-0CCB-DD2971848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005" y="1712912"/>
              <a:ext cx="615085" cy="8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C0BC0EF-EFD0-B646-A3F1-9E9125F7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5784"/>
            <a:ext cx="12192001" cy="5593129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55041AD-9942-409A-8313-1B321C47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17" y="44624"/>
            <a:ext cx="6192688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แม่น้ำโขงที่สถานีเชียงคาน จ.เลย</a:t>
            </a:r>
          </a:p>
        </p:txBody>
      </p:sp>
      <p:sp>
        <p:nvSpPr>
          <p:cNvPr id="58372" name="ตัวยึดหมายเลขภาพนิ่ง 3">
            <a:extLst>
              <a:ext uri="{FF2B5EF4-FFF2-40B4-BE49-F238E27FC236}">
                <a16:creationId xmlns:a16="http://schemas.microsoft.com/office/drawing/2014/main" id="{4157CD66-A3D0-4AFE-86B0-840A4DF5A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7452EA5C-A217-4CC1-9BDF-3674D4C49C7B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12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sp>
        <p:nvSpPr>
          <p:cNvPr id="58388" name="ลูกศรซ้าย-ขวา 34">
            <a:extLst>
              <a:ext uri="{FF2B5EF4-FFF2-40B4-BE49-F238E27FC236}">
                <a16:creationId xmlns:a16="http://schemas.microsoft.com/office/drawing/2014/main" id="{458EB1ED-1CBC-4D8B-AF27-BB410785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4760" y="5733256"/>
            <a:ext cx="576262" cy="287338"/>
          </a:xfrm>
          <a:prstGeom prst="leftRight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th-TH" altLang="th-TH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ตาราง 17">
            <a:extLst>
              <a:ext uri="{FF2B5EF4-FFF2-40B4-BE49-F238E27FC236}">
                <a16:creationId xmlns:a16="http://schemas.microsoft.com/office/drawing/2014/main" id="{3BEC72C3-E29A-44B2-8C70-F149CA86B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27751"/>
              </p:ext>
            </p:extLst>
          </p:nvPr>
        </p:nvGraphicFramePr>
        <p:xfrm>
          <a:off x="8397367" y="3898672"/>
          <a:ext cx="2734606" cy="127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11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41" marR="91441" marT="45662" marB="4566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 1,230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662" marB="4566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69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41" marR="91441" marT="45662" marB="45662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1,380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1" marR="91441" marT="45662" marB="45662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74">
            <a:extLst>
              <a:ext uri="{FF2B5EF4-FFF2-40B4-BE49-F238E27FC236}">
                <a16:creationId xmlns:a16="http://schemas.microsoft.com/office/drawing/2014/main" id="{2AAA6BB6-E40C-4187-9AA2-A5AC4677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511" y="5186485"/>
            <a:ext cx="1652347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-150  </a:t>
            </a:r>
            <a:r>
              <a:rPr lang="en-US" altLang="th-TH" sz="1600" b="1" dirty="0" err="1">
                <a:solidFill>
                  <a:srgbClr val="FF0000"/>
                </a:solidFill>
              </a:rPr>
              <a:t>cms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4D5A7B5-481A-53C9-9074-68EC901D2237}"/>
              </a:ext>
            </a:extLst>
          </p:cNvPr>
          <p:cNvGrpSpPr/>
          <p:nvPr/>
        </p:nvGrpSpPr>
        <p:grpSpPr>
          <a:xfrm>
            <a:off x="8421427" y="2450885"/>
            <a:ext cx="5523445" cy="1388507"/>
            <a:chOff x="1271630" y="1847453"/>
            <a:chExt cx="5523445" cy="1388507"/>
          </a:xfrm>
        </p:grpSpPr>
        <p:sp>
          <p:nvSpPr>
            <p:cNvPr id="26" name="กล่องข้อความ 25">
              <a:extLst>
                <a:ext uri="{FF2B5EF4-FFF2-40B4-BE49-F238E27FC236}">
                  <a16:creationId xmlns:a16="http://schemas.microsoft.com/office/drawing/2014/main" id="{B3BC01D0-8749-1A20-2E87-E7B4E40D3C7A}"/>
                </a:ext>
              </a:extLst>
            </p:cNvPr>
            <p:cNvSpPr txBox="1"/>
            <p:nvPr/>
          </p:nvSpPr>
          <p:spPr>
            <a:xfrm>
              <a:off x="1271630" y="1847453"/>
              <a:ext cx="2952328" cy="67710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h-TH" sz="1900" b="1" dirty="0"/>
                <a:t>สถานการณ์ปริมาณน้ำเมื่อเทียบกับสัปดาห์</a:t>
              </a:r>
              <a:r>
                <a:rPr lang="th-TH" sz="1900" b="1" dirty="0">
                  <a:latin typeface="TH SarabunPSK" panose="020B0500040200020003" pitchFamily="34" charset="-34"/>
                </a:rPr>
                <a:t>ที่แล้วมี</a:t>
              </a:r>
              <a:r>
                <a:rPr lang="th-TH" sz="1900" b="1" dirty="0">
                  <a:solidFill>
                    <a:srgbClr val="0033CC"/>
                  </a:solidFill>
                  <a:latin typeface="TH SarabunPSK" panose="020B0500040200020003" pitchFamily="34" charset="-34"/>
                </a:rPr>
                <a:t>แนวโน้มเพิ่มขึ้น </a:t>
              </a:r>
              <a:r>
                <a:rPr lang="en-US" sz="1900" b="1" dirty="0">
                  <a:solidFill>
                    <a:srgbClr val="0033CC"/>
                  </a:solidFill>
                  <a:latin typeface="TH SarabunPSK" panose="020B0500040200020003" pitchFamily="34" charset="-34"/>
                </a:rPr>
                <a:t>60 </a:t>
              </a:r>
              <a:r>
                <a:rPr lang="en-US" sz="1900" b="1" dirty="0" err="1">
                  <a:solidFill>
                    <a:srgbClr val="0033CC"/>
                  </a:solidFill>
                  <a:latin typeface="TH SarabunPSK" panose="020B0500040200020003" pitchFamily="34" charset="-34"/>
                </a:rPr>
                <a:t>cms</a:t>
              </a:r>
              <a:endPara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endParaRPr>
            </a:p>
          </p:txBody>
        </p:sp>
        <p:pic>
          <p:nvPicPr>
            <p:cNvPr id="27" name="Picture 82">
              <a:extLst>
                <a:ext uri="{FF2B5EF4-FFF2-40B4-BE49-F238E27FC236}">
                  <a16:creationId xmlns:a16="http://schemas.microsoft.com/office/drawing/2014/main" id="{47345234-D50E-309A-29AC-8BCB9FC97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81919" y="2816937"/>
              <a:ext cx="213156" cy="41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4E0DA917-F1C2-7BAC-8F6C-5F66FDBE52CF}"/>
              </a:ext>
            </a:extLst>
          </p:cNvPr>
          <p:cNvSpPr txBox="1"/>
          <p:nvPr/>
        </p:nvSpPr>
        <p:spPr>
          <a:xfrm>
            <a:off x="8397367" y="3176638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</a:t>
            </a:r>
            <a:r>
              <a:rPr lang="th-TH" sz="1900" b="1" dirty="0">
                <a:solidFill>
                  <a:srgbClr val="FF0000"/>
                </a:solidFill>
              </a:rPr>
              <a:t>มีแนวโน้มลดลง</a:t>
            </a:r>
          </a:p>
        </p:txBody>
      </p:sp>
      <p:pic>
        <p:nvPicPr>
          <p:cNvPr id="58389" name="Picture 82">
            <a:extLst>
              <a:ext uri="{FF2B5EF4-FFF2-40B4-BE49-F238E27FC236}">
                <a16:creationId xmlns:a16="http://schemas.microsoft.com/office/drawing/2014/main" id="{0FFD9CB4-2A01-4075-A918-034EAD51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90396" y="3420369"/>
            <a:ext cx="243961" cy="4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9314B00-3166-2E0A-5542-8020119B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859" y="2705331"/>
            <a:ext cx="301377" cy="418291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9874210-4601-B571-68C7-E0B9F3809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386" y="2344196"/>
            <a:ext cx="414564" cy="2133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1D3E787-281F-2B37-8D3B-1D94D9D9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063" y="3322311"/>
            <a:ext cx="414564" cy="213378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54D86B5-FF2E-6D0B-A038-2F46922788CA}"/>
              </a:ext>
            </a:extLst>
          </p:cNvPr>
          <p:cNvGrpSpPr/>
          <p:nvPr/>
        </p:nvGrpSpPr>
        <p:grpSpPr>
          <a:xfrm>
            <a:off x="7603207" y="2351825"/>
            <a:ext cx="341980" cy="2689999"/>
            <a:chOff x="6404412" y="2252235"/>
            <a:chExt cx="341980" cy="2689999"/>
          </a:xfrm>
        </p:grpSpPr>
        <p:cxnSp>
          <p:nvCxnSpPr>
            <p:cNvPr id="58374" name="Straight Connector 15">
              <a:extLst>
                <a:ext uri="{FF2B5EF4-FFF2-40B4-BE49-F238E27FC236}">
                  <a16:creationId xmlns:a16="http://schemas.microsoft.com/office/drawing/2014/main" id="{255C09AE-A608-4E8C-94D7-5D5982729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71513" y="2679087"/>
              <a:ext cx="0" cy="226314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" name="Picture 82">
              <a:extLst>
                <a:ext uri="{FF2B5EF4-FFF2-40B4-BE49-F238E27FC236}">
                  <a16:creationId xmlns:a16="http://schemas.microsoft.com/office/drawing/2014/main" id="{AC88959E-6C07-46B8-1DF0-EC5101F59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04412" y="2252235"/>
              <a:ext cx="341980" cy="57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70EF934-2B61-77A8-EC8D-F9ACF097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538"/>
            <a:ext cx="12192000" cy="5653578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1CD338E-69F6-489B-8584-C1372269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75" y="81137"/>
            <a:ext cx="9131300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จ.หนองคาย</a:t>
            </a:r>
          </a:p>
        </p:txBody>
      </p:sp>
      <p:sp>
        <p:nvSpPr>
          <p:cNvPr id="59396" name="ตัวยึดหมายเลขภาพนิ่ง 3">
            <a:extLst>
              <a:ext uri="{FF2B5EF4-FFF2-40B4-BE49-F238E27FC236}">
                <a16:creationId xmlns:a16="http://schemas.microsoft.com/office/drawing/2014/main" id="{ECEA7273-C369-40B4-9D7B-21705595E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4A0CB1A5-2978-49C7-9433-C15E9D84D0AA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13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8D7D2CBF-2897-4A66-B658-7F821EFE1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8825"/>
              </p:ext>
            </p:extLst>
          </p:nvPr>
        </p:nvGraphicFramePr>
        <p:xfrm>
          <a:off x="8691565" y="3614283"/>
          <a:ext cx="2753681" cy="111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11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66" marR="91466" marT="45775" marB="457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 1,460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66" marR="91466" marT="45775" marB="4577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4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66" marR="91466" marT="45775" marB="4577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1,450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66" marR="91466" marT="45775" marB="45775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10" name="TextBox 74">
            <a:extLst>
              <a:ext uri="{FF2B5EF4-FFF2-40B4-BE49-F238E27FC236}">
                <a16:creationId xmlns:a16="http://schemas.microsoft.com/office/drawing/2014/main" id="{7B1DA681-C477-4FD3-85C4-DD2C82F6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481" y="4746632"/>
            <a:ext cx="1796765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  <a:cs typeface="Arial" panose="020B0604020202020204" pitchFamily="34" charset="0"/>
              </a:rPr>
              <a:t>+ 10  </a:t>
            </a:r>
            <a:r>
              <a:rPr lang="en-US" altLang="th-TH" sz="1600" b="1" dirty="0" err="1">
                <a:solidFill>
                  <a:srgbClr val="0214BE"/>
                </a:solidFill>
                <a:cs typeface="Arial" panose="020B0604020202020204" pitchFamily="34" charset="0"/>
              </a:rPr>
              <a:t>cms</a:t>
            </a:r>
            <a:endParaRPr lang="th-TH" altLang="th-TH" sz="1600" b="1" dirty="0">
              <a:solidFill>
                <a:srgbClr val="0214BE"/>
              </a:solidFill>
              <a:cs typeface="+mn-cs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166964B-9362-4865-A74A-FF1DD9CE33D1}"/>
              </a:ext>
            </a:extLst>
          </p:cNvPr>
          <p:cNvGrpSpPr/>
          <p:nvPr/>
        </p:nvGrpSpPr>
        <p:grpSpPr>
          <a:xfrm>
            <a:off x="7576217" y="2189620"/>
            <a:ext cx="335617" cy="2849326"/>
            <a:chOff x="6210450" y="1315051"/>
            <a:chExt cx="377346" cy="3956316"/>
          </a:xfrm>
        </p:grpSpPr>
        <p:cxnSp>
          <p:nvCxnSpPr>
            <p:cNvPr id="59398" name="Straight Connector 14">
              <a:extLst>
                <a:ext uri="{FF2B5EF4-FFF2-40B4-BE49-F238E27FC236}">
                  <a16:creationId xmlns:a16="http://schemas.microsoft.com/office/drawing/2014/main" id="{3BF1D583-E6C3-4BA7-9222-2202D6F877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65388" y="1756642"/>
              <a:ext cx="23813" cy="35147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" name="Picture 82">
              <a:extLst>
                <a:ext uri="{FF2B5EF4-FFF2-40B4-BE49-F238E27FC236}">
                  <a16:creationId xmlns:a16="http://schemas.microsoft.com/office/drawing/2014/main" id="{B64C7FFB-F5BB-4279-8E3B-ED6D9B723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10450" y="1315051"/>
              <a:ext cx="377346" cy="73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A37D458-F2EF-429E-B69D-CF46EE689B15}"/>
              </a:ext>
            </a:extLst>
          </p:cNvPr>
          <p:cNvSpPr txBox="1"/>
          <p:nvPr/>
        </p:nvSpPr>
        <p:spPr>
          <a:xfrm>
            <a:off x="8688288" y="2175115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แนวโน้มเพิ่มขึ้น </a:t>
            </a:r>
            <a:r>
              <a:rPr lang="en-US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210 </a:t>
            </a:r>
            <a:r>
              <a:rPr lang="en-US" sz="1900" b="1" dirty="0" err="1">
                <a:solidFill>
                  <a:srgbClr val="0214BE"/>
                </a:solidFill>
                <a:latin typeface="TH SarabunPSK" panose="020B0500040200020003" pitchFamily="34" charset="-34"/>
              </a:rPr>
              <a:t>cms</a:t>
            </a:r>
            <a:endParaRPr lang="th-TH" sz="1900" b="1" dirty="0">
              <a:solidFill>
                <a:srgbClr val="0214BE"/>
              </a:solidFill>
              <a:latin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F16F7AD-0143-4811-8719-1E2DCC346520}"/>
              </a:ext>
            </a:extLst>
          </p:cNvPr>
          <p:cNvSpPr txBox="1"/>
          <p:nvPr/>
        </p:nvSpPr>
        <p:spPr>
          <a:xfrm>
            <a:off x="8688288" y="2872266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0214BE"/>
                </a:solidFill>
              </a:rPr>
              <a:t>แนวโน้มเพิ่มขึ้น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4893B21-EE12-4027-B656-F1E8E591A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0698845" y="3131438"/>
            <a:ext cx="220600" cy="3888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20C464D-F49F-4A69-AD78-12B6FE06C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3663" y="4048124"/>
            <a:ext cx="412374" cy="2104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ED27C8-7CAE-4D05-8937-E753F815C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619689" y="3063578"/>
            <a:ext cx="235573" cy="36542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AA3654-7CB6-9934-D56B-AACA53DF8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622" y="2434862"/>
            <a:ext cx="220600" cy="3888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BCE6FF3-0B72-A157-7563-FD5459C4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065"/>
            <a:ext cx="12192000" cy="5587847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63B10BE-1087-48F1-9629-A9E93392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1264"/>
            <a:ext cx="7056784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จ.นครพนม</a:t>
            </a:r>
          </a:p>
        </p:txBody>
      </p:sp>
      <p:sp>
        <p:nvSpPr>
          <p:cNvPr id="60420" name="ตัวยึดหมายเลขภาพนิ่ง 3">
            <a:extLst>
              <a:ext uri="{FF2B5EF4-FFF2-40B4-BE49-F238E27FC236}">
                <a16:creationId xmlns:a16="http://schemas.microsoft.com/office/drawing/2014/main" id="{4BC37EF9-5FBF-4C58-8CF1-5108B0198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3323ADBB-64A1-4956-8C8D-A171D759889E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14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20" name="ตาราง 19">
            <a:extLst>
              <a:ext uri="{FF2B5EF4-FFF2-40B4-BE49-F238E27FC236}">
                <a16:creationId xmlns:a16="http://schemas.microsoft.com/office/drawing/2014/main" id="{840E7AEB-3E01-4C63-BF10-6179EEBA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39277"/>
              </p:ext>
            </p:extLst>
          </p:nvPr>
        </p:nvGraphicFramePr>
        <p:xfrm>
          <a:off x="8598505" y="3396819"/>
          <a:ext cx="2861580" cy="117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11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93" marR="91493" marT="45660" marB="456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 2,350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93" marR="91493" marT="45660" marB="456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93" marR="91493" marT="45660" marB="456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2,840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93" marR="91493" marT="45660" marB="4566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5" name="TextBox 74">
            <a:extLst>
              <a:ext uri="{FF2B5EF4-FFF2-40B4-BE49-F238E27FC236}">
                <a16:creationId xmlns:a16="http://schemas.microsoft.com/office/drawing/2014/main" id="{78579735-3269-49C3-9B6F-E15EA802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291" y="4616893"/>
            <a:ext cx="157795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  <a:cs typeface="+mn-cs"/>
              </a:rPr>
              <a:t>-490  </a:t>
            </a:r>
            <a:r>
              <a:rPr lang="th-TH" altLang="th-TH" sz="16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th-TH" sz="1600" b="1" dirty="0" err="1">
                <a:solidFill>
                  <a:srgbClr val="FF0000"/>
                </a:solidFill>
                <a:cs typeface="+mn-cs"/>
              </a:rPr>
              <a:t>cms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A8D8F99-7464-4085-9546-88A25199F8D7}"/>
              </a:ext>
            </a:extLst>
          </p:cNvPr>
          <p:cNvGrpSpPr/>
          <p:nvPr/>
        </p:nvGrpSpPr>
        <p:grpSpPr>
          <a:xfrm>
            <a:off x="7458769" y="2131003"/>
            <a:ext cx="340456" cy="2672306"/>
            <a:chOff x="9223005" y="1572447"/>
            <a:chExt cx="615085" cy="4307194"/>
          </a:xfrm>
        </p:grpSpPr>
        <p:cxnSp>
          <p:nvCxnSpPr>
            <p:cNvPr id="60422" name="Straight Connector 2">
              <a:extLst>
                <a:ext uri="{FF2B5EF4-FFF2-40B4-BE49-F238E27FC236}">
                  <a16:creationId xmlns:a16="http://schemas.microsoft.com/office/drawing/2014/main" id="{A52AB865-E515-48A1-A69F-97F72BF486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04106" y="2105162"/>
              <a:ext cx="38894" cy="37744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0436" name="Picture 82">
              <a:extLst>
                <a:ext uri="{FF2B5EF4-FFF2-40B4-BE49-F238E27FC236}">
                  <a16:creationId xmlns:a16="http://schemas.microsoft.com/office/drawing/2014/main" id="{836D8CC9-8E5B-4B9B-B04E-B54CFAB9A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9223005" y="1572447"/>
              <a:ext cx="615085" cy="8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E5C3ABD-1504-45A0-BAA1-0657337BC252}"/>
              </a:ext>
            </a:extLst>
          </p:cNvPr>
          <p:cNvSpPr txBox="1"/>
          <p:nvPr/>
        </p:nvSpPr>
        <p:spPr>
          <a:xfrm>
            <a:off x="8598505" y="1988840"/>
            <a:ext cx="3042111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แนวโน้มเพิ่มขึ้น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 340 </a:t>
            </a:r>
            <a:r>
              <a:rPr lang="en-US" sz="1900" b="1" dirty="0" err="1">
                <a:solidFill>
                  <a:srgbClr val="0033CC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.</a:t>
            </a:r>
            <a:endParaRPr lang="th-TH" sz="1900" b="1" dirty="0">
              <a:solidFill>
                <a:srgbClr val="0033CC"/>
              </a:solidFill>
              <a:latin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31517FC-83C4-48E4-80B2-A9B4CCB583E0}"/>
              </a:ext>
            </a:extLst>
          </p:cNvPr>
          <p:cNvSpPr txBox="1"/>
          <p:nvPr/>
        </p:nvSpPr>
        <p:spPr>
          <a:xfrm>
            <a:off x="8604091" y="2690183"/>
            <a:ext cx="2618401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75B42AC-8511-4DC7-86AE-4914B869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416480" y="2935710"/>
            <a:ext cx="214861" cy="35857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732BBF-529E-F97F-1899-137766AE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7123" y="1894505"/>
            <a:ext cx="475529" cy="2133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187B959-F7E6-1E51-F203-4ECA02EC5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1052243" y="2258161"/>
            <a:ext cx="208371" cy="388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C87736-B1F5-441F-836F-10563831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623"/>
            <a:ext cx="12192000" cy="5662481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854A2247-1FE7-492F-90CE-6599EFD2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42" y="84124"/>
            <a:ext cx="7344816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จ.มุกดาหาร</a:t>
            </a:r>
          </a:p>
        </p:txBody>
      </p:sp>
      <p:sp>
        <p:nvSpPr>
          <p:cNvPr id="61444" name="ตัวยึดหมายเลขภาพนิ่ง 3">
            <a:extLst>
              <a:ext uri="{FF2B5EF4-FFF2-40B4-BE49-F238E27FC236}">
                <a16:creationId xmlns:a16="http://schemas.microsoft.com/office/drawing/2014/main" id="{EDE4E016-CA0E-4BEC-943A-47BD8FB18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92BB8998-18E9-4A35-8FF1-6CB4EAEAA5D2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15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460C97E-7D66-48F4-9E85-1EF320855933}"/>
              </a:ext>
            </a:extLst>
          </p:cNvPr>
          <p:cNvGrpSpPr/>
          <p:nvPr/>
        </p:nvGrpSpPr>
        <p:grpSpPr>
          <a:xfrm>
            <a:off x="7544277" y="2009929"/>
            <a:ext cx="345340" cy="2884491"/>
            <a:chOff x="6095883" y="1609899"/>
            <a:chExt cx="181841" cy="3734531"/>
          </a:xfrm>
        </p:grpSpPr>
        <p:cxnSp>
          <p:nvCxnSpPr>
            <p:cNvPr id="61446" name="Straight Connector 2">
              <a:extLst>
                <a:ext uri="{FF2B5EF4-FFF2-40B4-BE49-F238E27FC236}">
                  <a16:creationId xmlns:a16="http://schemas.microsoft.com/office/drawing/2014/main" id="{B054242C-D2AD-48B7-8457-B9CF5D7D79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86803" y="2061480"/>
              <a:ext cx="7937" cy="32829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447" name="Picture 82">
              <a:extLst>
                <a:ext uri="{FF2B5EF4-FFF2-40B4-BE49-F238E27FC236}">
                  <a16:creationId xmlns:a16="http://schemas.microsoft.com/office/drawing/2014/main" id="{1A088763-7724-4132-986D-B11F776B9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095883" y="1609899"/>
              <a:ext cx="181841" cy="6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8" name="TextBox 74">
            <a:extLst>
              <a:ext uri="{FF2B5EF4-FFF2-40B4-BE49-F238E27FC236}">
                <a16:creationId xmlns:a16="http://schemas.microsoft.com/office/drawing/2014/main" id="{D1FFD212-3A51-40DE-A88B-19432B3B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048" y="4725144"/>
            <a:ext cx="158782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 </a:t>
            </a:r>
            <a:r>
              <a:rPr lang="en-US" altLang="th-TH" sz="1600" b="1" dirty="0">
                <a:solidFill>
                  <a:srgbClr val="FF0000"/>
                </a:solidFill>
                <a:cs typeface="+mn-cs"/>
              </a:rPr>
              <a:t>- 360  </a:t>
            </a:r>
            <a:r>
              <a:rPr lang="en-US" altLang="th-TH" sz="1600" b="1" dirty="0" err="1">
                <a:solidFill>
                  <a:srgbClr val="FF0000"/>
                </a:solidFill>
                <a:cs typeface="+mn-cs"/>
              </a:rPr>
              <a:t>cms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22" name="ตาราง 21">
            <a:extLst>
              <a:ext uri="{FF2B5EF4-FFF2-40B4-BE49-F238E27FC236}">
                <a16:creationId xmlns:a16="http://schemas.microsoft.com/office/drawing/2014/main" id="{05581DE0-DCA0-45B9-8878-CC2F28A3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38705"/>
              </p:ext>
            </p:extLst>
          </p:nvPr>
        </p:nvGraphicFramePr>
        <p:xfrm>
          <a:off x="8760296" y="3518238"/>
          <a:ext cx="2952328" cy="113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11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8" marR="91458" marT="45649" marB="4564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2,500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8" marR="91458" marT="45649" marB="4564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58" marR="91458" marT="45649" marB="45649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2,640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58" marR="91458" marT="45649" marB="45649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BEC8EDD-D18E-45C0-B7FA-703BB1C55D68}"/>
              </a:ext>
            </a:extLst>
          </p:cNvPr>
          <p:cNvSpPr txBox="1"/>
          <p:nvPr/>
        </p:nvSpPr>
        <p:spPr>
          <a:xfrm>
            <a:off x="8760296" y="2090592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แนวโน้มเพิ่มขึ้น 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260 </a:t>
            </a:r>
            <a:r>
              <a:rPr lang="en-US" sz="1900" b="1" dirty="0" err="1">
                <a:solidFill>
                  <a:srgbClr val="0033CC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.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1A4DF417-0C44-494A-85DD-7B2B0CAB771D}"/>
              </a:ext>
            </a:extLst>
          </p:cNvPr>
          <p:cNvSpPr txBox="1"/>
          <p:nvPr/>
        </p:nvSpPr>
        <p:spPr>
          <a:xfrm>
            <a:off x="8764676" y="2804415"/>
            <a:ext cx="2673693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7AC4074-F4B3-4A83-89F1-C66A4F2C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178" y="2383619"/>
            <a:ext cx="218440" cy="38408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91BE2BB-8726-41D8-9BCF-B2ECBBC28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10506034" y="3108863"/>
            <a:ext cx="256925" cy="3910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4646B53-53BA-E4DD-9BFD-CE88B45E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0" y="941135"/>
            <a:ext cx="12195990" cy="5672275"/>
          </a:xfrm>
          <a:prstGeom prst="rect">
            <a:avLst/>
          </a:prstGeom>
        </p:spPr>
      </p:pic>
      <p:sp>
        <p:nvSpPr>
          <p:cNvPr id="62468" name="ตัวยึดหมายเลขภาพนิ่ง 3">
            <a:extLst>
              <a:ext uri="{FF2B5EF4-FFF2-40B4-BE49-F238E27FC236}">
                <a16:creationId xmlns:a16="http://schemas.microsoft.com/office/drawing/2014/main" id="{DB8E8AF2-6641-435E-8198-EF33ED473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C1E4F08A-45B3-4254-9DAD-8D607F96085B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16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sp>
        <p:nvSpPr>
          <p:cNvPr id="62470" name="TextBox 74">
            <a:extLst>
              <a:ext uri="{FF2B5EF4-FFF2-40B4-BE49-F238E27FC236}">
                <a16:creationId xmlns:a16="http://schemas.microsoft.com/office/drawing/2014/main" id="{A56422C3-7845-467D-BC51-169E0BD5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67" y="4490726"/>
            <a:ext cx="1575365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- 450  </a:t>
            </a:r>
            <a:r>
              <a:rPr lang="en-US" altLang="th-TH" sz="1600" b="1" dirty="0" err="1">
                <a:solidFill>
                  <a:srgbClr val="FF0000"/>
                </a:solidFill>
              </a:rPr>
              <a:t>cms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ตาราง 20">
            <a:extLst>
              <a:ext uri="{FF2B5EF4-FFF2-40B4-BE49-F238E27FC236}">
                <a16:creationId xmlns:a16="http://schemas.microsoft.com/office/drawing/2014/main" id="{804E9A2C-4C4F-460B-AB61-B8DA154E5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12"/>
              </p:ext>
            </p:extLst>
          </p:nvPr>
        </p:nvGraphicFramePr>
        <p:xfrm>
          <a:off x="8428572" y="3306641"/>
          <a:ext cx="2786691" cy="11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11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8" marR="91458" marT="45660" marB="456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2,540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8" marR="91458" marT="45660" marB="456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58" marR="91458" marT="45660" marB="456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2,990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58" marR="91458" marT="45660" marB="4566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5F1C1E7-E18F-439E-9563-C03D58FF53BA}"/>
              </a:ext>
            </a:extLst>
          </p:cNvPr>
          <p:cNvSpPr txBox="1"/>
          <p:nvPr/>
        </p:nvSpPr>
        <p:spPr>
          <a:xfrm>
            <a:off x="8400256" y="1916832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แนวโน้มเพิ่มขึ้น</a:t>
            </a:r>
            <a:r>
              <a:rPr lang="en-US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 180 </a:t>
            </a:r>
            <a:r>
              <a:rPr lang="en-US" sz="1900" b="1" dirty="0" err="1">
                <a:solidFill>
                  <a:srgbClr val="0214BE"/>
                </a:solidFill>
                <a:latin typeface="TH SarabunPSK" panose="020B0500040200020003" pitchFamily="34" charset="-34"/>
              </a:rPr>
              <a:t>cms</a:t>
            </a:r>
            <a:r>
              <a:rPr lang="th-TH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 </a:t>
            </a:r>
            <a:r>
              <a:rPr lang="en-US" sz="1900" b="1" dirty="0">
                <a:solidFill>
                  <a:srgbClr val="0214BE"/>
                </a:solidFill>
                <a:latin typeface="TH SarabunPSK" panose="020B0500040200020003" pitchFamily="34" charset="-34"/>
              </a:rPr>
              <a:t> </a:t>
            </a:r>
            <a:endParaRPr lang="th-TH" sz="1900" b="1" dirty="0">
              <a:solidFill>
                <a:srgbClr val="0214BE"/>
              </a:solidFill>
              <a:latin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F775BAF-A172-4A54-9214-5B58ABCF509E}"/>
              </a:ext>
            </a:extLst>
          </p:cNvPr>
          <p:cNvSpPr txBox="1"/>
          <p:nvPr/>
        </p:nvSpPr>
        <p:spPr>
          <a:xfrm>
            <a:off x="8416726" y="2614602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D3523C5D-2709-B1FF-0D08-0B4E9158E5FD}"/>
              </a:ext>
            </a:extLst>
          </p:cNvPr>
          <p:cNvSpPr txBox="1"/>
          <p:nvPr/>
        </p:nvSpPr>
        <p:spPr>
          <a:xfrm>
            <a:off x="1106817" y="69377"/>
            <a:ext cx="9272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8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แม่น้ำโขงที่สถานี อ.โขงเจียม จ.อุบลราชธานี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74519D-DCEC-B3A6-D5FB-60B16CC0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0787739" y="2191401"/>
            <a:ext cx="209905" cy="376229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616F8427-F8E7-D179-22A6-3A2F62468F40}"/>
              </a:ext>
            </a:extLst>
          </p:cNvPr>
          <p:cNvGrpSpPr/>
          <p:nvPr/>
        </p:nvGrpSpPr>
        <p:grpSpPr>
          <a:xfrm>
            <a:off x="7464602" y="2373985"/>
            <a:ext cx="378367" cy="2592835"/>
            <a:chOff x="6354292" y="2345557"/>
            <a:chExt cx="378367" cy="2592835"/>
          </a:xfrm>
        </p:grpSpPr>
        <p:cxnSp>
          <p:nvCxnSpPr>
            <p:cNvPr id="62471" name="Straight Connector 15">
              <a:extLst>
                <a:ext uri="{FF2B5EF4-FFF2-40B4-BE49-F238E27FC236}">
                  <a16:creationId xmlns:a16="http://schemas.microsoft.com/office/drawing/2014/main" id="{B345F444-ABEC-458A-96A3-225CC7E641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15238" y="2873040"/>
              <a:ext cx="28238" cy="20653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CAC187-6722-AAE5-A9F5-57165FD8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6354292" y="2345557"/>
              <a:ext cx="378367" cy="52748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77ED13-092C-9DD6-0A19-62802DC03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0385256" y="2885407"/>
            <a:ext cx="201185" cy="35969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672C50-34B6-C249-4589-B2C55CEE3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1495" y="3799027"/>
            <a:ext cx="414564" cy="2133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DCB14E-3A34-4E17-9C72-72C0FBD68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17</a:t>
            </a:fld>
            <a:endParaRPr lang="en-GB" alt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16FD6AC-1930-458B-9CF2-72A4D057A74B}"/>
              </a:ext>
            </a:extLst>
          </p:cNvPr>
          <p:cNvSpPr txBox="1"/>
          <p:nvPr/>
        </p:nvSpPr>
        <p:spPr>
          <a:xfrm>
            <a:off x="0" y="188640"/>
            <a:ext cx="1200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</a:rPr>
              <a:t>การเปรียบเทียบระดับน้ำที่สถานีหลวงพระบางที่อยู่เหนือ เขื่อนไซยะบุรี และสถานีบ้านปาก</a:t>
            </a:r>
            <a:r>
              <a:rPr lang="th-TH" sz="3000" b="1" dirty="0" err="1">
                <a:solidFill>
                  <a:schemeClr val="bg1"/>
                </a:solidFill>
              </a:rPr>
              <a:t>ฮัง</a:t>
            </a:r>
            <a:r>
              <a:rPr lang="th-TH" sz="3000" b="1" dirty="0">
                <a:solidFill>
                  <a:schemeClr val="bg1"/>
                </a:solidFill>
              </a:rPr>
              <a:t>ที่อยู่หลังเขื่อนฯ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B13F17A-DA1E-2110-97F1-F6888235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" y="908720"/>
            <a:ext cx="12164144" cy="55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A575754-05C2-A340-3E1F-C7DBBAA71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18</a:t>
            </a:fld>
            <a:endParaRPr lang="en-GB" alt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F180284-ADDE-A0BB-7717-F884E2861C64}"/>
              </a:ext>
            </a:extLst>
          </p:cNvPr>
          <p:cNvSpPr txBox="1"/>
          <p:nvPr/>
        </p:nvSpPr>
        <p:spPr>
          <a:xfrm>
            <a:off x="2855640" y="144432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Tx/>
              <a:buFont typeface="Sylfaen" panose="010A0502050306030303" pitchFamily="18" charset="0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แสดงระดับน้ำโขง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8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สถานี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109662"/>
              </p:ext>
            </p:extLst>
          </p:nvPr>
        </p:nvGraphicFramePr>
        <p:xfrm>
          <a:off x="0" y="852318"/>
          <a:ext cx="12192000" cy="568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161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84609C3-6D0B-4D7C-8C4D-9C2448914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19</a:t>
            </a:fld>
            <a:endParaRPr lang="en-GB" alt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F08D8D0-6445-4BFF-B145-ABE98D0793CC}"/>
              </a:ext>
            </a:extLst>
          </p:cNvPr>
          <p:cNvSpPr txBox="1"/>
          <p:nvPr/>
        </p:nvSpPr>
        <p:spPr>
          <a:xfrm>
            <a:off x="101600" y="122729"/>
            <a:ext cx="1198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การเปรียบเทียบระดับน้ำที่สถานีหลวงพระบางที่อยู่เหนือ เขื่อนไซยะบุรี และสถานีบ้านปาก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ฮัง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ที่อยู่หลังเขื่อน</a:t>
            </a:r>
            <a:endParaRPr lang="th-TH" sz="3200" dirty="0"/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4CBA8A19-CE64-46D0-AFA3-E37992929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58005"/>
              </p:ext>
            </p:extLst>
          </p:nvPr>
        </p:nvGraphicFramePr>
        <p:xfrm>
          <a:off x="0" y="908720"/>
          <a:ext cx="12192000" cy="563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97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6DC01A4-40DE-4A47-B67D-5DC2D354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7464"/>
            <a:ext cx="1004619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th-TH" altLang="th-TH" sz="48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 </a:t>
            </a:r>
            <a:r>
              <a:rPr lang="th-TH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สถานการณ์น้ำ</a:t>
            </a:r>
            <a:r>
              <a:rPr lang="en-GB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: </a:t>
            </a:r>
            <a:r>
              <a:rPr lang="th-TH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พื้นที่ลาดเชิงเขาสรุปสถานการณ์เตือนภัย </a:t>
            </a:r>
            <a:endParaRPr lang="en-US" altLang="th-TH" sz="3600" b="1" dirty="0">
              <a:solidFill>
                <a:srgbClr val="FFFFFF"/>
              </a:solidFill>
              <a:latin typeface="TH SarabunPSK" panose="020B0500040200020003" pitchFamily="34" charset="-34"/>
            </a:endParaRPr>
          </a:p>
        </p:txBody>
      </p:sp>
      <p:sp>
        <p:nvSpPr>
          <p:cNvPr id="38916" name="Rectangle 19">
            <a:extLst>
              <a:ext uri="{FF2B5EF4-FFF2-40B4-BE49-F238E27FC236}">
                <a16:creationId xmlns:a16="http://schemas.microsoft.com/office/drawing/2014/main" id="{CD4C4760-7771-4DEA-93A3-3744F134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6525344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20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http://ews.dwr.go.th/ews/</a:t>
            </a:r>
            <a:endParaRPr lang="th-TH" altLang="th-TH" sz="2000" b="1" dirty="0">
              <a:solidFill>
                <a:srgbClr val="FFFFFF"/>
              </a:solidFill>
              <a:latin typeface="TH SarabunPSK" panose="020B0500040200020003" pitchFamily="34" charset="-34"/>
            </a:endParaRPr>
          </a:p>
        </p:txBody>
      </p:sp>
      <p:sp>
        <p:nvSpPr>
          <p:cNvPr id="38917" name="สี่เหลี่ยมผืนผ้า 3">
            <a:extLst>
              <a:ext uri="{FF2B5EF4-FFF2-40B4-BE49-F238E27FC236}">
                <a16:creationId xmlns:a16="http://schemas.microsoft.com/office/drawing/2014/main" id="{E8D74941-FBAE-4424-AFF6-51AD0DE8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928" y="1314758"/>
            <a:ext cx="640395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ในช่วงสัปดาห์ที่ผ่านมา จนถึง 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11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มี.ค.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67 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 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Early Warning System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ไม่มีการแจ้งรายงานสถานการณ์</a:t>
            </a:r>
          </a:p>
          <a:p>
            <a:pPr marL="3683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 1. </a:t>
            </a:r>
            <a:r>
              <a:rPr lang="th-TH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เฝ้าระวัง </a:t>
            </a:r>
            <a:r>
              <a:rPr lang="en-US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ครั้ง</a:t>
            </a:r>
            <a:endParaRPr lang="en-US" sz="2400" b="1" spc="-80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เตรียมความพร้อม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-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</a:rPr>
              <a:t>ครั้ง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</a:t>
            </a:r>
            <a:r>
              <a:rPr lang="en-US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th-TH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อพยพ </a:t>
            </a:r>
            <a:r>
              <a:rPr lang="en-US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ครั้ง </a:t>
            </a:r>
            <a:endParaRPr lang="en-US" sz="2400" b="1" kern="100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แจ้งมีฝน </a:t>
            </a:r>
            <a:r>
              <a:rPr kumimoji="0" lang="en-US" sz="2400" b="1" i="0" u="none" strike="noStrike" kern="1200" cap="none" spc="-100" normalizeH="0" baseline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23</a:t>
            </a:r>
            <a:r>
              <a:rPr lang="en-US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สถานีครอบคลุม</a:t>
            </a:r>
            <a:r>
              <a:rPr lang="en-US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 33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 สถานี แจ้งมีฝน 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ลำดับแรก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kumimoji="0" lang="th-TH" sz="2400" b="1" i="0" u="none" strike="noStrike" kern="800" cap="none" spc="-10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บ้านธรรมจักรพัฒนา* ตำบลตลาดไทร อำเภอประทาย จังหวัด นครราชสีมา</a:t>
            </a:r>
            <a:r>
              <a:rPr kumimoji="0" lang="en-US" sz="2400" b="1" i="0" u="none" strike="noStrike" kern="800" cap="none" spc="-10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62.0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บ้านวังอ้ายโพธิ์ ตำบลบ้านไร่ อำเภอเทพสถิต จังหวัดชัยภูมิ</a:t>
            </a:r>
            <a:endParaRPr lang="en-US" sz="2400" b="1" spc="-50" dirty="0">
              <a:latin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.00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บ้านโป่งนกสามัคคี ตำบลโป่งนก อำเภอเทพสถิต จังหวัดชัยภูมิ</a:t>
            </a:r>
            <a:endParaRPr lang="en-US" sz="2400" b="1" spc="-50" dirty="0">
              <a:latin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12.00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แจ้งไม่มีฝน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,503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สถานีครอบคลุม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,660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683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8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8918" name="สี่เหลี่ยมผืนผ้า 3">
            <a:extLst>
              <a:ext uri="{FF2B5EF4-FFF2-40B4-BE49-F238E27FC236}">
                <a16:creationId xmlns:a16="http://schemas.microsoft.com/office/drawing/2014/main" id="{109D6B7B-E9E1-41AA-86B0-1A0A04A7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0" y="946594"/>
            <a:ext cx="11998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/>
            <a:r>
              <a:rPr lang="th-TH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สถานการณ์พื้นที่เสี่ยงอุทกภัยน้ำหลากในเขตพื้นที่ลาดเชิงเขา ณ วันที่ </a:t>
            </a:r>
            <a:r>
              <a:rPr lang="en-US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11</a:t>
            </a:r>
            <a:r>
              <a:rPr lang="th-TH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 มีนาคม </a:t>
            </a:r>
            <a:r>
              <a:rPr lang="en-US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2567 </a:t>
            </a:r>
            <a:r>
              <a:rPr lang="th-TH" altLang="th-TH" sz="3000" b="1" dirty="0">
                <a:latin typeface="TH SarabunPSK" panose="020B0500040200020003" pitchFamily="34" charset="-34"/>
              </a:rPr>
              <a:t>เวลา </a:t>
            </a:r>
            <a:r>
              <a:rPr lang="en-US" altLang="th-TH" sz="3000" b="1" dirty="0">
                <a:latin typeface="TH SarabunPSK" panose="020B0500040200020003" pitchFamily="34" charset="-34"/>
              </a:rPr>
              <a:t>07:00 </a:t>
            </a:r>
            <a:r>
              <a:rPr lang="th-TH" altLang="th-TH" sz="3000" b="1" dirty="0">
                <a:latin typeface="TH SarabunPSK" panose="020B0500040200020003" pitchFamily="34" charset="-34"/>
              </a:rPr>
              <a:t>น. </a:t>
            </a:r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id="{153FEF72-DA98-4FD6-8B54-5CE2DE9E2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21091"/>
              </p:ext>
            </p:extLst>
          </p:nvPr>
        </p:nvGraphicFramePr>
        <p:xfrm>
          <a:off x="552450" y="552450"/>
          <a:ext cx="5772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2815" imgH="416283" progId="Word.Document.12">
                  <p:embed/>
                </p:oleObj>
              </mc:Choice>
              <mc:Fallback>
                <p:oleObj name="Document" r:id="rId3" imgW="5772815" imgH="416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552450"/>
                        <a:ext cx="57721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D898353-D44F-6D7D-7D30-44268F3DC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01" y="2204864"/>
            <a:ext cx="2361024" cy="435313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DB73B9B-7EBF-BBCB-EC4D-13C315F35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5" y="1625712"/>
            <a:ext cx="3429163" cy="49678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116EFEA-EA44-8093-A159-56C5755E5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20</a:t>
            </a:fld>
            <a:endParaRPr lang="en-GB" alt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A2FFBF3-E0C5-4815-40B8-8C0B91A2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61560"/>
            <a:ext cx="10370195" cy="107298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F5713C8-710C-5DEB-726B-7D068D61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711"/>
            <a:ext cx="12192000" cy="60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DFBF805-0951-530C-8746-1094B028F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21</a:t>
            </a:fld>
            <a:endParaRPr lang="en-GB" alt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AA4297-AC5F-35D8-FB44-E3BC2BAE0138}"/>
              </a:ext>
            </a:extLst>
          </p:cNvPr>
          <p:cNvSpPr txBox="1"/>
          <p:nvPr/>
        </p:nvSpPr>
        <p:spPr>
          <a:xfrm>
            <a:off x="1919536" y="116632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Tx/>
              <a:buFont typeface="Sylfaen" panose="010A0502050306030303" pitchFamily="18" charset="0"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สรุปสถานการณ์น้ำโขง ทั้ง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 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0B84BE1-4E44-09C0-25FD-649B231C708C}"/>
              </a:ext>
            </a:extLst>
          </p:cNvPr>
          <p:cNvSpPr txBox="1"/>
          <p:nvPr/>
        </p:nvSpPr>
        <p:spPr>
          <a:xfrm>
            <a:off x="1087048" y="892369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0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ในภาพรวมทุกสถานีอยู่ในสถานะปกติ</a:t>
            </a:r>
            <a:endParaRPr lang="th-TH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887AA2C9-AE44-F1BC-328A-1616ACBF78BF}"/>
              </a:ext>
            </a:extLst>
          </p:cNvPr>
          <p:cNvSpPr/>
          <p:nvPr/>
        </p:nvSpPr>
        <p:spPr bwMode="auto">
          <a:xfrm>
            <a:off x="4602450" y="1556791"/>
            <a:ext cx="4643150" cy="2178337"/>
          </a:xfrm>
          <a:prstGeom prst="rect">
            <a:avLst/>
          </a:prstGeom>
          <a:noFill/>
          <a:ln>
            <a:solidFill>
              <a:srgbClr val="0214B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2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A1BA3F3-9EDB-5B36-255B-698C5688F1BC}"/>
              </a:ext>
            </a:extLst>
          </p:cNvPr>
          <p:cNvSpPr/>
          <p:nvPr/>
        </p:nvSpPr>
        <p:spPr bwMode="auto">
          <a:xfrm>
            <a:off x="407368" y="1527714"/>
            <a:ext cx="4065028" cy="4781606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EB7AAA2-833C-E02B-B958-7F82B956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4" y="1566205"/>
            <a:ext cx="4041819" cy="474311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A2E3960-9CD2-3280-37AD-9DC9EDC2C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50" y="1570765"/>
            <a:ext cx="4643150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ชื่อเรื่อง 1">
            <a:extLst>
              <a:ext uri="{FF2B5EF4-FFF2-40B4-BE49-F238E27FC236}">
                <a16:creationId xmlns:a16="http://schemas.microsoft.com/office/drawing/2014/main" id="{1C07A04A-5ED4-48D8-996C-FEE9CCA7A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30488" y="2204864"/>
            <a:ext cx="6705600" cy="1162050"/>
          </a:xfrm>
        </p:spPr>
        <p:txBody>
          <a:bodyPr/>
          <a:lstStyle/>
          <a:p>
            <a:pPr algn="ctr"/>
            <a:r>
              <a:rPr lang="th-TH" alt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339A588-6D2B-4324-B6AF-7469A8CA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9514" y="3886201"/>
            <a:ext cx="4537075" cy="1198563"/>
          </a:xfrm>
        </p:spPr>
        <p:txBody>
          <a:bodyPr/>
          <a:lstStyle/>
          <a:p>
            <a:pPr>
              <a:defRPr/>
            </a:pPr>
            <a:r>
              <a:rPr lang="en-GB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Thank You</a:t>
            </a:r>
            <a:endParaRPr lang="th-T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3492" name="รูปภาพ 8" descr="logo_dwr.png">
            <a:extLst>
              <a:ext uri="{FF2B5EF4-FFF2-40B4-BE49-F238E27FC236}">
                <a16:creationId xmlns:a16="http://schemas.microsoft.com/office/drawing/2014/main" id="{F834AE49-01D5-4EC1-8C4C-E074CCC06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9276"/>
            <a:ext cx="129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รูปภาพ 9" descr="logo mekhala b.png">
            <a:extLst>
              <a:ext uri="{FF2B5EF4-FFF2-40B4-BE49-F238E27FC236}">
                <a16:creationId xmlns:a16="http://schemas.microsoft.com/office/drawing/2014/main" id="{2240A6C4-7ADA-41A8-8E85-7D2FB162C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549276"/>
            <a:ext cx="13763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BDBCC58-2E24-43E7-A3FB-D1A3FEACC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716339"/>
            <a:ext cx="15843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กลุ่ม 14">
            <a:extLst>
              <a:ext uri="{FF2B5EF4-FFF2-40B4-BE49-F238E27FC236}">
                <a16:creationId xmlns:a16="http://schemas.microsoft.com/office/drawing/2014/main" id="{F38F8D76-8CF7-45E0-A022-A3983FAC2241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1052514"/>
            <a:ext cx="4143375" cy="5589587"/>
            <a:chOff x="3000396" y="0"/>
            <a:chExt cx="4572000" cy="6858000"/>
          </a:xfrm>
        </p:grpSpPr>
        <p:pic>
          <p:nvPicPr>
            <p:cNvPr id="66570" name="รูปภาพ 10" descr="YImage024.0.jpg">
              <a:extLst>
                <a:ext uri="{FF2B5EF4-FFF2-40B4-BE49-F238E27FC236}">
                  <a16:creationId xmlns:a16="http://schemas.microsoft.com/office/drawing/2014/main" id="{36838B58-4D35-4474-A7A3-E74F4F17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96" y="0"/>
              <a:ext cx="4572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20E87204-4C80-4CF7-A9EF-C6A1285D86F6}"/>
                </a:ext>
              </a:extLst>
            </p:cNvPr>
            <p:cNvSpPr/>
            <p:nvPr/>
          </p:nvSpPr>
          <p:spPr>
            <a:xfrm>
              <a:off x="5007872" y="4378525"/>
              <a:ext cx="143641" cy="14218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40963" name="TextBox 11">
            <a:extLst>
              <a:ext uri="{FF2B5EF4-FFF2-40B4-BE49-F238E27FC236}">
                <a16:creationId xmlns:a16="http://schemas.microsoft.com/office/drawing/2014/main" id="{445D4E35-8791-463A-918D-C2899C19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1189038"/>
            <a:ext cx="12144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ลุ่มน้ำยม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02D4E75F-F749-4099-AA63-D92D2DB1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13" y="115888"/>
            <a:ext cx="6810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สถานการณ์น้ำ </a:t>
            </a:r>
            <a:r>
              <a:rPr kumimoji="0" lang="en-GB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ลุ่มน้ำยม     </a:t>
            </a:r>
          </a:p>
        </p:txBody>
      </p:sp>
      <p:sp>
        <p:nvSpPr>
          <p:cNvPr id="39" name="แผนผังลำดับงาน: ตัวเชื่อมต่อ 38">
            <a:extLst>
              <a:ext uri="{FF2B5EF4-FFF2-40B4-BE49-F238E27FC236}">
                <a16:creationId xmlns:a16="http://schemas.microsoft.com/office/drawing/2014/main" id="{85CFAA70-6757-480C-844B-C93A79BC7E64}"/>
              </a:ext>
            </a:extLst>
          </p:cNvPr>
          <p:cNvSpPr/>
          <p:nvPr/>
        </p:nvSpPr>
        <p:spPr bwMode="auto">
          <a:xfrm>
            <a:off x="8759826" y="540067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0966" name="Slide Number Placeholder 1">
            <a:extLst>
              <a:ext uri="{FF2B5EF4-FFF2-40B4-BE49-F238E27FC236}">
                <a16:creationId xmlns:a16="http://schemas.microsoft.com/office/drawing/2014/main" id="{7F24F149-FB8F-46BB-8B7F-9C21D7A28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2E00E063-3625-41FF-A0E6-540D52E78BCB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แผนผังลำดับงาน: ตัวเชื่อมต่อ 18">
            <a:extLst>
              <a:ext uri="{FF2B5EF4-FFF2-40B4-BE49-F238E27FC236}">
                <a16:creationId xmlns:a16="http://schemas.microsoft.com/office/drawing/2014/main" id="{468F26C6-53B2-4F06-BFE6-BA3EC9C950AB}"/>
              </a:ext>
            </a:extLst>
          </p:cNvPr>
          <p:cNvSpPr/>
          <p:nvPr/>
        </p:nvSpPr>
        <p:spPr bwMode="auto">
          <a:xfrm>
            <a:off x="8629651" y="30686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2" name="แผนผังลำดับงาน: ตัวเชื่อมต่อ 31">
            <a:extLst>
              <a:ext uri="{FF2B5EF4-FFF2-40B4-BE49-F238E27FC236}">
                <a16:creationId xmlns:a16="http://schemas.microsoft.com/office/drawing/2014/main" id="{137BCF3E-E8CF-4345-9374-D22D2E8CAC3E}"/>
              </a:ext>
            </a:extLst>
          </p:cNvPr>
          <p:cNvSpPr/>
          <p:nvPr/>
        </p:nvSpPr>
        <p:spPr bwMode="auto">
          <a:xfrm>
            <a:off x="8040689" y="393382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0969" name="Straight Arrow Connector 5">
            <a:extLst>
              <a:ext uri="{FF2B5EF4-FFF2-40B4-BE49-F238E27FC236}">
                <a16:creationId xmlns:a16="http://schemas.microsoft.com/office/drawing/2014/main" id="{F9E2A2A5-C341-4BB7-950D-495FAF0467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7103" y="3429000"/>
            <a:ext cx="3206774" cy="124263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วงรี 6">
            <a:extLst>
              <a:ext uri="{FF2B5EF4-FFF2-40B4-BE49-F238E27FC236}">
                <a16:creationId xmlns:a16="http://schemas.microsoft.com/office/drawing/2014/main" id="{DE4068EE-9D87-41B2-8FAA-01A9D040AC29}"/>
              </a:ext>
            </a:extLst>
          </p:cNvPr>
          <p:cNvSpPr/>
          <p:nvPr/>
        </p:nvSpPr>
        <p:spPr bwMode="auto">
          <a:xfrm>
            <a:off x="8478838" y="4883224"/>
            <a:ext cx="130175" cy="115887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46F66F0-EB38-686A-95A4-4058CC8D6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9" y="1231240"/>
            <a:ext cx="4911288" cy="36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3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รูปภาพ 6">
            <a:extLst>
              <a:ext uri="{FF2B5EF4-FFF2-40B4-BE49-F238E27FC236}">
                <a16:creationId xmlns:a16="http://schemas.microsoft.com/office/drawing/2014/main" id="{3E9DC83F-C01F-4E51-B1D1-1CA9F820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23" y="981075"/>
            <a:ext cx="3852862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ตัวแทนหมายเลขสไลด์ 3">
            <a:extLst>
              <a:ext uri="{FF2B5EF4-FFF2-40B4-BE49-F238E27FC236}">
                <a16:creationId xmlns:a16="http://schemas.microsoft.com/office/drawing/2014/main" id="{7169F4A5-65AB-4B87-BEF0-AA99EA9F8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15E1522-7CA4-4F55-9C09-005826152181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Box 2">
            <a:extLst>
              <a:ext uri="{FF2B5EF4-FFF2-40B4-BE49-F238E27FC236}">
                <a16:creationId xmlns:a16="http://schemas.microsoft.com/office/drawing/2014/main" id="{639C46F9-1FC5-42F5-8998-CD670BDD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279" y="150812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ลุ่มน้ำน่าน </a:t>
            </a:r>
          </a:p>
        </p:txBody>
      </p:sp>
      <p:sp>
        <p:nvSpPr>
          <p:cNvPr id="43013" name="TextBox 18">
            <a:extLst>
              <a:ext uri="{FF2B5EF4-FFF2-40B4-BE49-F238E27FC236}">
                <a16:creationId xmlns:a16="http://schemas.microsoft.com/office/drawing/2014/main" id="{DA9D8B7C-576A-499F-8A76-A4CE8329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1341438"/>
            <a:ext cx="1428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ลุ่มน้ำน่าน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AA9463FD-D6C0-4F36-AE83-1CF48B715850}"/>
              </a:ext>
            </a:extLst>
          </p:cNvPr>
          <p:cNvSpPr/>
          <p:nvPr/>
        </p:nvSpPr>
        <p:spPr bwMode="auto">
          <a:xfrm>
            <a:off x="8197851" y="38179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AB8E049B-2592-4182-B5E0-649D91506084}"/>
              </a:ext>
            </a:extLst>
          </p:cNvPr>
          <p:cNvSpPr/>
          <p:nvPr/>
        </p:nvSpPr>
        <p:spPr bwMode="auto">
          <a:xfrm>
            <a:off x="8324851" y="6053588"/>
            <a:ext cx="130175" cy="14138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8" name="แผนผังลำดับงาน: ตัวเชื่อมต่อ 17">
            <a:extLst>
              <a:ext uri="{FF2B5EF4-FFF2-40B4-BE49-F238E27FC236}">
                <a16:creationId xmlns:a16="http://schemas.microsoft.com/office/drawing/2014/main" id="{0827402A-65EB-47D2-BD97-92F309463B4A}"/>
              </a:ext>
            </a:extLst>
          </p:cNvPr>
          <p:cNvSpPr/>
          <p:nvPr/>
        </p:nvSpPr>
        <p:spPr bwMode="auto">
          <a:xfrm>
            <a:off x="8975726" y="230981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552B3167-EFB8-4162-9658-1818F1E196C7}"/>
              </a:ext>
            </a:extLst>
          </p:cNvPr>
          <p:cNvSpPr/>
          <p:nvPr/>
        </p:nvSpPr>
        <p:spPr bwMode="auto">
          <a:xfrm>
            <a:off x="8455026" y="5221117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3018" name="Straight Arrow Connector 5">
            <a:extLst>
              <a:ext uri="{FF2B5EF4-FFF2-40B4-BE49-F238E27FC236}">
                <a16:creationId xmlns:a16="http://schemas.microsoft.com/office/drawing/2014/main" id="{B68EC6AD-2F14-49DF-9900-50B5052E99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977" y="3101355"/>
            <a:ext cx="3852862" cy="2177705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Arrow Connector 5">
            <a:extLst>
              <a:ext uri="{FF2B5EF4-FFF2-40B4-BE49-F238E27FC236}">
                <a16:creationId xmlns:a16="http://schemas.microsoft.com/office/drawing/2014/main" id="{1CB50260-BF0A-4573-AA42-F1A3FE8EA0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977" y="5247692"/>
            <a:ext cx="3717938" cy="837264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707E86B-41CD-273C-244A-9B185BE3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530" y="982822"/>
            <a:ext cx="4204314" cy="283511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7FBBECB-6283-B8B0-8C01-BAFB78D5A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90" y="4019633"/>
            <a:ext cx="4067417" cy="28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08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D:\002_Database_Num\007_สถานีโทรมาตร+ CCTV\ปี 2563\20191206_Map_Tele+CCTV รายลุ่มน้ำ(256 สถานี)\tele-cctv ลุ่มน้ำ_191206_0020.jpg">
            <a:extLst>
              <a:ext uri="{FF2B5EF4-FFF2-40B4-BE49-F238E27FC236}">
                <a16:creationId xmlns:a16="http://schemas.microsoft.com/office/drawing/2014/main" id="{2E68B3A4-B10C-43F4-B0B7-766634A0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2" y="981075"/>
            <a:ext cx="57610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ตัวแทนหมายเลขสไลด์ 3">
            <a:extLst>
              <a:ext uri="{FF2B5EF4-FFF2-40B4-BE49-F238E27FC236}">
                <a16:creationId xmlns:a16="http://schemas.microsoft.com/office/drawing/2014/main" id="{65AF3C18-D8C9-437C-B7DA-56D43A7A2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EAB1892A-F571-490B-BB53-399AB717A84C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Box 2">
            <a:extLst>
              <a:ext uri="{FF2B5EF4-FFF2-40B4-BE49-F238E27FC236}">
                <a16:creationId xmlns:a16="http://schemas.microsoft.com/office/drawing/2014/main" id="{3A90D637-4C7B-4AD9-BA0F-8FC5190E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ลุ่มน้ำชี </a:t>
            </a:r>
          </a:p>
        </p:txBody>
      </p:sp>
      <p:sp>
        <p:nvSpPr>
          <p:cNvPr id="45061" name="TextBox 18">
            <a:extLst>
              <a:ext uri="{FF2B5EF4-FFF2-40B4-BE49-F238E27FC236}">
                <a16:creationId xmlns:a16="http://schemas.microsoft.com/office/drawing/2014/main" id="{79D38FE5-A16D-443D-8E54-38363B53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981075"/>
            <a:ext cx="12239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ลุ่มน้ำชี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3B43312A-8E0C-4396-8A88-A894952A8B33}"/>
              </a:ext>
            </a:extLst>
          </p:cNvPr>
          <p:cNvSpPr/>
          <p:nvPr/>
        </p:nvSpPr>
        <p:spPr bwMode="auto">
          <a:xfrm>
            <a:off x="3647728" y="303280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1A150E26-2951-4244-BF91-FED618A8AB64}"/>
              </a:ext>
            </a:extLst>
          </p:cNvPr>
          <p:cNvSpPr/>
          <p:nvPr/>
        </p:nvSpPr>
        <p:spPr bwMode="auto">
          <a:xfrm>
            <a:off x="13381038" y="35004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FBC96AA3-9008-4B9F-99B4-2924F7D2192C}"/>
              </a:ext>
            </a:extLst>
          </p:cNvPr>
          <p:cNvSpPr/>
          <p:nvPr/>
        </p:nvSpPr>
        <p:spPr bwMode="auto">
          <a:xfrm>
            <a:off x="2861914" y="3788147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5065" name="Straight Arrow Connector 5">
            <a:extLst>
              <a:ext uri="{FF2B5EF4-FFF2-40B4-BE49-F238E27FC236}">
                <a16:creationId xmlns:a16="http://schemas.microsoft.com/office/drawing/2014/main" id="{A2E22EC7-9A41-48EA-A72E-B235292EAD45}"/>
              </a:ext>
            </a:extLst>
          </p:cNvPr>
          <p:cNvCxnSpPr>
            <a:cxnSpLocks noChangeShapeType="1"/>
            <a:endCxn id="11" idx="6"/>
          </p:cNvCxnSpPr>
          <p:nvPr/>
        </p:nvCxnSpPr>
        <p:spPr bwMode="auto">
          <a:xfrm flipH="1">
            <a:off x="3777903" y="2486878"/>
            <a:ext cx="4262786" cy="60387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5">
            <a:extLst>
              <a:ext uri="{FF2B5EF4-FFF2-40B4-BE49-F238E27FC236}">
                <a16:creationId xmlns:a16="http://schemas.microsoft.com/office/drawing/2014/main" id="{06AD8B4D-D72C-4027-AE37-C915BBDA03F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27648" y="3832226"/>
            <a:ext cx="1440160" cy="1247773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18">
            <a:extLst>
              <a:ext uri="{FF2B5EF4-FFF2-40B4-BE49-F238E27FC236}">
                <a16:creationId xmlns:a16="http://schemas.microsoft.com/office/drawing/2014/main" id="{CEE4CE16-5730-4F66-8FB9-9A62123F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18" y="5039909"/>
            <a:ext cx="3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บ้านท่าฉาง (แม่น้ำชี)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ต.ยางหวาย อ.คอนสวรรค์ จ.ชัยภูมิ</a:t>
            </a:r>
          </a:p>
        </p:txBody>
      </p:sp>
      <p:sp>
        <p:nvSpPr>
          <p:cNvPr id="45068" name="TextBox 21">
            <a:extLst>
              <a:ext uri="{FF2B5EF4-FFF2-40B4-BE49-F238E27FC236}">
                <a16:creationId xmlns:a16="http://schemas.microsoft.com/office/drawing/2014/main" id="{280C53F0-D3DB-4C8A-B515-C125CC75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024" y="5686240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ระดับน้ำปัจจุบัน 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157.72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ม.รทก.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E928AAB-425C-AD43-EC0F-FA3F9B2F9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884" y="4443713"/>
            <a:ext cx="5409524" cy="2400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DEB4DD-1EEB-026A-651B-D83864759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64" y="1028618"/>
            <a:ext cx="3788984" cy="29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76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D:\002_Database_Num\007_สถานีโทรมาตร+ CCTV\ปี 2563\20191206_Map_Tele+CCTV รายลุ่มน้ำ(256 สถานี)\tele-cctv ลุ่มน้ำ_191206_0015.jpg">
            <a:extLst>
              <a:ext uri="{FF2B5EF4-FFF2-40B4-BE49-F238E27FC236}">
                <a16:creationId xmlns:a16="http://schemas.microsoft.com/office/drawing/2014/main" id="{054BDA33-848C-4112-9CAF-88FD31F7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5" y="989837"/>
            <a:ext cx="5857525" cy="41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ตัวแทนหมายเลขสไลด์ 3">
            <a:extLst>
              <a:ext uri="{FF2B5EF4-FFF2-40B4-BE49-F238E27FC236}">
                <a16:creationId xmlns:a16="http://schemas.microsoft.com/office/drawing/2014/main" id="{A7EE832C-392E-45FB-BF27-906023ECA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C5964A1D-F557-424A-AC41-EA511BDBD0B4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TextBox 2">
            <a:extLst>
              <a:ext uri="{FF2B5EF4-FFF2-40B4-BE49-F238E27FC236}">
                <a16:creationId xmlns:a16="http://schemas.microsoft.com/office/drawing/2014/main" id="{C9E9DF06-8430-4ED9-96FD-650C6277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740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ลุ่มน้ำมูล </a:t>
            </a:r>
          </a:p>
        </p:txBody>
      </p:sp>
      <p:sp>
        <p:nvSpPr>
          <p:cNvPr id="47109" name="TextBox 18">
            <a:extLst>
              <a:ext uri="{FF2B5EF4-FFF2-40B4-BE49-F238E27FC236}">
                <a16:creationId xmlns:a16="http://schemas.microsoft.com/office/drawing/2014/main" id="{7C7241DB-5B4C-4A9E-A747-CBB1B698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052513"/>
            <a:ext cx="1428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ลุ่มน้ำมูล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3FBB761A-FC6B-4C65-BDF7-339E35E8140A}"/>
              </a:ext>
            </a:extLst>
          </p:cNvPr>
          <p:cNvSpPr/>
          <p:nvPr/>
        </p:nvSpPr>
        <p:spPr bwMode="auto">
          <a:xfrm>
            <a:off x="3629248" y="2978473"/>
            <a:ext cx="90488" cy="904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BEB7F749-4727-41CB-82C3-3014697096A8}"/>
              </a:ext>
            </a:extLst>
          </p:cNvPr>
          <p:cNvSpPr/>
          <p:nvPr/>
        </p:nvSpPr>
        <p:spPr bwMode="auto">
          <a:xfrm>
            <a:off x="13381038" y="35004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51531D40-88EE-4FE9-B9D4-148EAC7A1918}"/>
              </a:ext>
            </a:extLst>
          </p:cNvPr>
          <p:cNvSpPr/>
          <p:nvPr/>
        </p:nvSpPr>
        <p:spPr bwMode="auto">
          <a:xfrm>
            <a:off x="2132484" y="3382962"/>
            <a:ext cx="92075" cy="920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7114" name="Straight Arrow Connector 5">
            <a:extLst>
              <a:ext uri="{FF2B5EF4-FFF2-40B4-BE49-F238E27FC236}">
                <a16:creationId xmlns:a16="http://schemas.microsoft.com/office/drawing/2014/main" id="{BB053F7A-D19E-4713-A332-925BFE3956A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16944" y="3475038"/>
            <a:ext cx="4917609" cy="74605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936AAB8-6D34-0DDC-F551-F84A7B81A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109" y="2341703"/>
            <a:ext cx="3923133" cy="30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47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8F17BEDC-F593-423E-BCA4-9118AC43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020763"/>
            <a:ext cx="36131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>
            <a:extLst>
              <a:ext uri="{FF2B5EF4-FFF2-40B4-BE49-F238E27FC236}">
                <a16:creationId xmlns:a16="http://schemas.microsoft.com/office/drawing/2014/main" id="{2B5DE913-ADB8-4CDF-9704-214F73F1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80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ลุ่มน้ำท่าจีน</a:t>
            </a:r>
          </a:p>
        </p:txBody>
      </p:sp>
      <p:sp>
        <p:nvSpPr>
          <p:cNvPr id="49157" name="TextBox 26">
            <a:extLst>
              <a:ext uri="{FF2B5EF4-FFF2-40B4-BE49-F238E27FC236}">
                <a16:creationId xmlns:a16="http://schemas.microsoft.com/office/drawing/2014/main" id="{4C90A97A-842A-4556-B417-B98E5A7C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1255713"/>
            <a:ext cx="150018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ลุ่มน้ำท่าจีน</a:t>
            </a:r>
          </a:p>
        </p:txBody>
      </p:sp>
      <p:sp>
        <p:nvSpPr>
          <p:cNvPr id="44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6BD8E03C-3397-429E-AE16-88E36F0EEBC1}"/>
              </a:ext>
            </a:extLst>
          </p:cNvPr>
          <p:cNvSpPr/>
          <p:nvPr/>
        </p:nvSpPr>
        <p:spPr bwMode="auto">
          <a:xfrm>
            <a:off x="9085264" y="214471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9160" name="Slide Number Placeholder 1">
            <a:extLst>
              <a:ext uri="{FF2B5EF4-FFF2-40B4-BE49-F238E27FC236}">
                <a16:creationId xmlns:a16="http://schemas.microsoft.com/office/drawing/2014/main" id="{0DB8F293-BEB8-4BDE-8B6F-0A165CE0F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02116A37-6F4C-42C2-828F-D51793EAA468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D0ABB619-8AC0-49B5-ADA7-E13174AD3652}"/>
              </a:ext>
            </a:extLst>
          </p:cNvPr>
          <p:cNvSpPr/>
          <p:nvPr/>
        </p:nvSpPr>
        <p:spPr bwMode="auto">
          <a:xfrm>
            <a:off x="9342524" y="3068960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9163" name="Straight Arrow Connector 40">
            <a:extLst>
              <a:ext uri="{FF2B5EF4-FFF2-40B4-BE49-F238E27FC236}">
                <a16:creationId xmlns:a16="http://schemas.microsoft.com/office/drawing/2014/main" id="{3DE8E692-1DE3-4EAE-A490-FD93EA83A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8747" y="5018088"/>
            <a:ext cx="3379758" cy="189182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018B6FBD-CA4E-4BD7-AF3B-468032F04540}"/>
              </a:ext>
            </a:extLst>
          </p:cNvPr>
          <p:cNvSpPr/>
          <p:nvPr/>
        </p:nvSpPr>
        <p:spPr bwMode="auto">
          <a:xfrm>
            <a:off x="9532141" y="5133975"/>
            <a:ext cx="130175" cy="1174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335455D-DF93-4C1C-B3FA-21234A383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52" y="2930501"/>
            <a:ext cx="3613150" cy="38844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5A1314E-701C-1378-A119-4041E1C39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766" y="1020763"/>
            <a:ext cx="4144236" cy="287580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B50129A-76E9-935C-2A8C-BF8507BB2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63240"/>
            <a:ext cx="4120470" cy="28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9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ผลการค้นหารูปภาพสำหรับ ลุ่มน้ําทะเลสาบสงขลา">
            <a:extLst>
              <a:ext uri="{FF2B5EF4-FFF2-40B4-BE49-F238E27FC236}">
                <a16:creationId xmlns:a16="http://schemas.microsoft.com/office/drawing/2014/main" id="{209D9589-A3FB-43B4-B10E-68D9A251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942975"/>
            <a:ext cx="40989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2">
            <a:extLst>
              <a:ext uri="{FF2B5EF4-FFF2-40B4-BE49-F238E27FC236}">
                <a16:creationId xmlns:a16="http://schemas.microsoft.com/office/drawing/2014/main" id="{F76842C0-284D-4F0A-83ED-E9E486B3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123826"/>
            <a:ext cx="4435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ลุ่มน้ำทะเลสาบสงขลา</a:t>
            </a:r>
          </a:p>
        </p:txBody>
      </p:sp>
      <p:sp>
        <p:nvSpPr>
          <p:cNvPr id="51204" name="TextBox 21">
            <a:extLst>
              <a:ext uri="{FF2B5EF4-FFF2-40B4-BE49-F238E27FC236}">
                <a16:creationId xmlns:a16="http://schemas.microsoft.com/office/drawing/2014/main" id="{9211F54D-6563-4048-9A63-CE657F96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1098550"/>
            <a:ext cx="27368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ลุ่มน้ำทะเลสาบสงขลา</a:t>
            </a:r>
          </a:p>
        </p:txBody>
      </p:sp>
      <p:sp>
        <p:nvSpPr>
          <p:cNvPr id="27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787E81DC-9FCF-41ED-9293-6682398DD268}"/>
              </a:ext>
            </a:extLst>
          </p:cNvPr>
          <p:cNvSpPr/>
          <p:nvPr/>
        </p:nvSpPr>
        <p:spPr bwMode="auto">
          <a:xfrm>
            <a:off x="8312151" y="3213101"/>
            <a:ext cx="130175" cy="1174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1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34E16F22-D13D-40E1-9596-49FC2188A40A}"/>
              </a:ext>
            </a:extLst>
          </p:cNvPr>
          <p:cNvSpPr/>
          <p:nvPr/>
        </p:nvSpPr>
        <p:spPr bwMode="auto">
          <a:xfrm>
            <a:off x="9278938" y="434572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1207" name="Slide Number Placeholder 1">
            <a:extLst>
              <a:ext uri="{FF2B5EF4-FFF2-40B4-BE49-F238E27FC236}">
                <a16:creationId xmlns:a16="http://schemas.microsoft.com/office/drawing/2014/main" id="{F5C82608-5CBE-4616-BA71-0735B8BFB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02E77669-394D-48DE-81AB-829473A9D2FF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B106A93B-D1FC-4B87-9F6F-24F05AE2607D}"/>
              </a:ext>
            </a:extLst>
          </p:cNvPr>
          <p:cNvSpPr/>
          <p:nvPr/>
        </p:nvSpPr>
        <p:spPr bwMode="auto">
          <a:xfrm>
            <a:off x="8312151" y="270827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51209" name="Straight Arrow Connector 35">
            <a:extLst>
              <a:ext uri="{FF2B5EF4-FFF2-40B4-BE49-F238E27FC236}">
                <a16:creationId xmlns:a16="http://schemas.microsoft.com/office/drawing/2014/main" id="{C43E9498-47A3-48FB-B6AF-CF342D3F67A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>
            <a:off x="5287146" y="3507525"/>
            <a:ext cx="3991792" cy="896144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5A58156-066C-8EDD-F4DB-61CE32315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54" y="1420189"/>
            <a:ext cx="4369263" cy="33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94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F9F08F23-0D48-4757-A7BC-5634F78D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1052513"/>
            <a:ext cx="9649072" cy="5459412"/>
          </a:xfrm>
          <a:prstGeom prst="flowChartAlternateProcess">
            <a:avLst/>
          </a:prstGeom>
          <a:solidFill>
            <a:srgbClr val="BFF78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 sz="20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289598C7-26AB-4DB7-B861-1D28E214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46720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th-TH" altLang="th-TH" sz="4400" b="1" dirty="0">
                <a:solidFill>
                  <a:schemeClr val="bg1"/>
                </a:solidFill>
                <a:latin typeface="TH SarabunPSK" panose="020B0500040200020003" pitchFamily="34" charset="-34"/>
              </a:rPr>
              <a:t>การติดตามสถานการณ์น้ำในแม่น้ำโขง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D1F76568-D477-4B46-992C-4C14F2A60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19176"/>
            <a:ext cx="33480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>
            <a:extLst>
              <a:ext uri="{FF2B5EF4-FFF2-40B4-BE49-F238E27FC236}">
                <a16:creationId xmlns:a16="http://schemas.microsoft.com/office/drawing/2014/main" id="{18B4944F-A0D6-4343-8B6D-0C621A00B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19176"/>
            <a:ext cx="29352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51" name="Line 23">
            <a:extLst>
              <a:ext uri="{FF2B5EF4-FFF2-40B4-BE49-F238E27FC236}">
                <a16:creationId xmlns:a16="http://schemas.microsoft.com/office/drawing/2014/main" id="{96A73533-AE10-490B-BEC1-A37DE2F74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1628775"/>
            <a:ext cx="3671887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43FE3BC0-CF0E-4BEB-B534-2DCDA389D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824289"/>
            <a:ext cx="2935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52" name="Line 24">
            <a:extLst>
              <a:ext uri="{FF2B5EF4-FFF2-40B4-BE49-F238E27FC236}">
                <a16:creationId xmlns:a16="http://schemas.microsoft.com/office/drawing/2014/main" id="{EFC52193-E661-4EE2-8CAD-7A0183DDE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709863"/>
            <a:ext cx="3382962" cy="187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pic>
        <p:nvPicPr>
          <p:cNvPr id="53257" name="Picture 4">
            <a:extLst>
              <a:ext uri="{FF2B5EF4-FFF2-40B4-BE49-F238E27FC236}">
                <a16:creationId xmlns:a16="http://schemas.microsoft.com/office/drawing/2014/main" id="{0A63A5B5-24FE-472D-9177-2A659E411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979863"/>
            <a:ext cx="26844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4">
            <a:extLst>
              <a:ext uri="{FF2B5EF4-FFF2-40B4-BE49-F238E27FC236}">
                <a16:creationId xmlns:a16="http://schemas.microsoft.com/office/drawing/2014/main" id="{14DBB72C-357E-4AE4-997A-5D5999294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5950" y="3441700"/>
            <a:ext cx="1697038" cy="171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sp>
        <p:nvSpPr>
          <p:cNvPr id="53259" name="Slide Number Placeholder 1">
            <a:extLst>
              <a:ext uri="{FF2B5EF4-FFF2-40B4-BE49-F238E27FC236}">
                <a16:creationId xmlns:a16="http://schemas.microsoft.com/office/drawing/2014/main" id="{1495F5F7-B4A6-477F-9AD3-175563D6B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rial" panose="020B0604020202020204" pitchFamily="34" charset="0"/>
              </a:rPr>
              <a:t>Page </a:t>
            </a:r>
            <a:fld id="{5EBF7D92-3123-4A66-AF7A-3FA57BA2BE0F}" type="slidenum">
              <a:rPr lang="en-GB" altLang="th-TH" sz="1200">
                <a:solidFill>
                  <a:srgbClr val="FFFFFF"/>
                </a:solidFill>
                <a:cs typeface="Arial" panose="020B0604020202020204" pitchFamily="34" charset="0"/>
              </a:rPr>
              <a:pPr/>
              <a:t>9</a:t>
            </a:fld>
            <a:endParaRPr lang="en-GB" altLang="th-TH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  <a:ln w="25400">
          <a:solidFill>
            <a:srgbClr val="FF0000"/>
          </a:solidFill>
        </a:ln>
      </a:spPr>
      <a:bodyPr wrap="square" rtlCol="0">
        <a:sp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  <a:ln w="25400">
          <a:solidFill>
            <a:srgbClr val="FF0000"/>
          </a:solidFill>
        </a:ln>
      </a:spPr>
      <a:bodyPr wrap="square" rtlCol="0">
        <a:sp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16236993</TotalTime>
  <Words>825</Words>
  <Application>Microsoft Office PowerPoint</Application>
  <PresentationFormat>แบบจอกว้าง</PresentationFormat>
  <Paragraphs>170</Paragraphs>
  <Slides>22</Slides>
  <Notes>13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4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8" baseType="lpstr">
      <vt:lpstr>Gulim</vt:lpstr>
      <vt:lpstr>Angsana New</vt:lpstr>
      <vt:lpstr>Arial</vt:lpstr>
      <vt:lpstr>Calibri</vt:lpstr>
      <vt:lpstr>Century</vt:lpstr>
      <vt:lpstr>Century Gothic</vt:lpstr>
      <vt:lpstr>Sylfaen</vt:lpstr>
      <vt:lpstr>TH Sarabun New</vt:lpstr>
      <vt:lpstr>TH SarabunIT๙</vt:lpstr>
      <vt:lpstr>TH SarabunPSK</vt:lpstr>
      <vt:lpstr>Times New Roman</vt:lpstr>
      <vt:lpstr>2_Default Design</vt:lpstr>
      <vt:lpstr>6_Default Design</vt:lpstr>
      <vt:lpstr>3_Default Design</vt:lpstr>
      <vt:lpstr>7_Default Design</vt:lpstr>
      <vt:lpstr>Document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แม่น้ำโขงที่สถานีเชียงแสน จ.เชียงราย</vt:lpstr>
      <vt:lpstr>แม่น้ำโขงที่สถานีเชียงคาน จ.เลย</vt:lpstr>
      <vt:lpstr>แม่น้ำโขงที่สถานี อ.เมือง จ.หนองคาย</vt:lpstr>
      <vt:lpstr>แม่น้ำโขงที่สถานี อ.เมือง จ.นครพนม</vt:lpstr>
      <vt:lpstr>แม่น้ำโขงที่สถานี อ.เมือง จ.มุกดาหาร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</vt:vector>
  </TitlesOfParts>
  <Company>WinKoOL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jeerapong laonamsai</dc:creator>
  <cp:lastModifiedBy>itdwr157@outlook.com</cp:lastModifiedBy>
  <cp:revision>7917</cp:revision>
  <cp:lastPrinted>2016-10-30T22:48:35Z</cp:lastPrinted>
  <dcterms:created xsi:type="dcterms:W3CDTF">2009-12-18T03:19:11Z</dcterms:created>
  <dcterms:modified xsi:type="dcterms:W3CDTF">2024-03-11T03:36:14Z</dcterms:modified>
</cp:coreProperties>
</file>