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82" r:id="rId2"/>
    <p:sldId id="280" r:id="rId3"/>
    <p:sldId id="257" r:id="rId4"/>
    <p:sldId id="270" r:id="rId5"/>
    <p:sldId id="268" r:id="rId6"/>
    <p:sldId id="258" r:id="rId7"/>
    <p:sldId id="278" r:id="rId8"/>
    <p:sldId id="279" r:id="rId9"/>
    <p:sldId id="277" r:id="rId10"/>
    <p:sldId id="281" r:id="rId11"/>
  </p:sldIdLst>
  <p:sldSz cx="12192000" cy="6858000"/>
  <p:notesSz cx="6886575" cy="10018713"/>
  <p:embeddedFontLst>
    <p:embeddedFont>
      <p:font typeface="Angsana New" panose="02020603050405020304" pitchFamily="18" charset="-34"/>
      <p:regular r:id="rId14"/>
      <p:bold r:id="rId15"/>
      <p:italic r:id="rId16"/>
      <p:boldItalic r:id="rId17"/>
    </p:embeddedFont>
    <p:embeddedFont>
      <p:font typeface="Century Gothic" panose="020B0502020202020204" pitchFamily="34" charset="0"/>
      <p:regular r:id="rId18"/>
      <p:bold r:id="rId19"/>
      <p:italic r:id="rId20"/>
      <p:boldItalic r:id="rId21"/>
    </p:embeddedFont>
    <p:embeddedFont>
      <p:font typeface="Century Schoolbook" panose="02040604050505020304" pitchFamily="18" charset="0"/>
      <p:regular r:id="rId22"/>
      <p:bold r:id="rId23"/>
      <p:italic r:id="rId24"/>
      <p:boldItalic r:id="rId25"/>
    </p:embeddedFont>
    <p:embeddedFont>
      <p:font typeface="LilyUPC" panose="020B0604020202020204" pitchFamily="34" charset="-34"/>
      <p:regular r:id="rId26"/>
      <p:bold r:id="rId27"/>
      <p:italic r:id="rId28"/>
      <p:bold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TH SarabunPSK" panose="020B0500040200020003" pitchFamily="34" charset="-34"/>
      <p:regular r:id="rId32"/>
      <p:bold r:id="rId33"/>
      <p:italic r:id="rId34"/>
      <p:boldItalic r:id="rId35"/>
    </p:embeddedFont>
    <p:embeddedFont>
      <p:font typeface="Wingdings 3" panose="05040102010807070707" pitchFamily="18" charset="2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64AD"/>
    <a:srgbClr val="0000FF"/>
    <a:srgbClr val="FEC96B"/>
    <a:srgbClr val="66FF66"/>
    <a:srgbClr val="FF9966"/>
    <a:srgbClr val="FFFF00"/>
    <a:srgbClr val="FF9900"/>
    <a:srgbClr val="FF6600"/>
    <a:srgbClr val="FFFF99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17" autoAdjust="0"/>
    <p:restoredTop sz="93447" autoAdjust="0"/>
  </p:normalViewPr>
  <p:slideViewPr>
    <p:cSldViewPr>
      <p:cViewPr varScale="1">
        <p:scale>
          <a:sx n="111" d="100"/>
          <a:sy n="111" d="100"/>
        </p:scale>
        <p:origin x="76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theme" Target="theme/theme1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0853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61C5132-FFA3-4B02-9F09-22FCF40EFA74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7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0853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DB3C20D7-F8F1-4196-9585-26F31AFC85C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7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0853" y="34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/>
          <a:lstStyle>
            <a:lvl1pPr algn="r">
              <a:defRPr sz="1200"/>
            </a:lvl1pPr>
          </a:lstStyle>
          <a:p>
            <a:fld id="{0B6E42C9-243F-4DC5-AFF6-9D56B5FA9D63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4975" y="1250950"/>
            <a:ext cx="6016625" cy="3384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52" tIns="45620" rIns="91252" bIns="456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658" y="4821507"/>
            <a:ext cx="5509260" cy="3944868"/>
          </a:xfrm>
          <a:prstGeom prst="rect">
            <a:avLst/>
          </a:prstGeom>
        </p:spPr>
        <p:txBody>
          <a:bodyPr vert="horz" lIns="91252" tIns="45620" rIns="91252" bIns="456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57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0853" y="9516073"/>
            <a:ext cx="2984180" cy="502675"/>
          </a:xfrm>
          <a:prstGeom prst="rect">
            <a:avLst/>
          </a:prstGeom>
        </p:spPr>
        <p:txBody>
          <a:bodyPr vert="horz" lIns="91252" tIns="45620" rIns="91252" bIns="45620" rtlCol="0" anchor="b"/>
          <a:lstStyle>
            <a:lvl1pPr algn="r">
              <a:defRPr sz="1200"/>
            </a:lvl1pPr>
          </a:lstStyle>
          <a:p>
            <a:fld id="{8DAEC444-603B-4F09-9A06-5917518DD90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2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94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000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269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AEC444-603B-4F09-9A06-5917518DD90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96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05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357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845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82385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53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108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116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0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61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9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7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20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1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93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E2824-C2A0-4931-BB32-60B24BDBB3CC}" type="datetimeFigureOut">
              <a:rPr lang="en-US" smtClean="0"/>
              <a:t>3/11/2024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333A4-2EF1-4B79-B68C-AB20E66B48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346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9000">
              <a:srgbClr val="008000"/>
            </a:gs>
            <a:gs pos="0">
              <a:srgbClr val="003300"/>
            </a:gs>
            <a:gs pos="73500">
              <a:srgbClr val="00660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0FE2824-C2A0-4931-BB32-60B24BDBB3CC}" type="datetimeFigureOut">
              <a:rPr lang="en-US" smtClean="0"/>
              <a:pPr/>
              <a:t>3/11/2024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3333A4-2EF1-4B79-B68C-AB20E66B48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9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8.jp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/>
          <p:cNvGrpSpPr/>
          <p:nvPr/>
        </p:nvGrpSpPr>
        <p:grpSpPr>
          <a:xfrm>
            <a:off x="5159896" y="234900"/>
            <a:ext cx="1872208" cy="1939457"/>
            <a:chOff x="4861278" y="296652"/>
            <a:chExt cx="1768618" cy="1768618"/>
          </a:xfrm>
        </p:grpSpPr>
        <p:sp>
          <p:nvSpPr>
            <p:cNvPr id="4" name="วงรี 3"/>
            <p:cNvSpPr/>
            <p:nvPr/>
          </p:nvSpPr>
          <p:spPr>
            <a:xfrm>
              <a:off x="4887654" y="332656"/>
              <a:ext cx="1712402" cy="1696610"/>
            </a:xfrm>
            <a:prstGeom prst="ellipse">
              <a:avLst/>
            </a:prstGeom>
            <a:solidFill>
              <a:schemeClr val="tx1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1278" y="296652"/>
              <a:ext cx="1768618" cy="1768618"/>
            </a:xfrm>
            <a:prstGeom prst="rect">
              <a:avLst/>
            </a:prstGeom>
          </p:spPr>
        </p:pic>
      </p:grpSp>
      <p:sp>
        <p:nvSpPr>
          <p:cNvPr id="9" name="Title 1"/>
          <p:cNvSpPr txBox="1">
            <a:spLocks/>
          </p:cNvSpPr>
          <p:nvPr/>
        </p:nvSpPr>
        <p:spPr>
          <a:xfrm>
            <a:off x="-24680" y="1625284"/>
            <a:ext cx="12192000" cy="26642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7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สถานการณ์น้ำในเขตกรุงเทพมหานคร </a:t>
            </a:r>
            <a:b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 </a:t>
            </a:r>
            <a:r>
              <a:rPr lang="th-TH" sz="6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มีนาคม 2567</a:t>
            </a:r>
            <a:endParaRPr lang="en-US" sz="6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147A27A-8EC0-4B8A-8052-166694BF9E8E}"/>
              </a:ext>
            </a:extLst>
          </p:cNvPr>
          <p:cNvSpPr txBox="1"/>
          <p:nvPr/>
        </p:nvSpPr>
        <p:spPr>
          <a:xfrm>
            <a:off x="10920536" y="2349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7B5752-69FA-84D3-C067-0F52583497D6}"/>
              </a:ext>
            </a:extLst>
          </p:cNvPr>
          <p:cNvSpPr txBox="1">
            <a:spLocks/>
          </p:cNvSpPr>
          <p:nvPr/>
        </p:nvSpPr>
        <p:spPr>
          <a:xfrm>
            <a:off x="5423248" y="4869160"/>
            <a:ext cx="6768752" cy="19477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นายวิชชุ  </a:t>
            </a:r>
            <a:r>
              <a:rPr lang="th-TH" sz="4000" b="1" dirty="0" err="1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ศุขเ</a:t>
            </a:r>
            <a:r>
              <a:rPr lang="th-TH" sz="40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ทวา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นายช่างโยธาอาวุโส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 กรุงเทพมหานคร</a:t>
            </a:r>
            <a:endParaRPr lang="en-US" sz="32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17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7BE10315-F7D5-4A01-9377-4B36147B2B8E}"/>
              </a:ext>
            </a:extLst>
          </p:cNvPr>
          <p:cNvGrpSpPr/>
          <p:nvPr/>
        </p:nvGrpSpPr>
        <p:grpSpPr>
          <a:xfrm>
            <a:off x="801760" y="801889"/>
            <a:ext cx="10585176" cy="5254220"/>
            <a:chOff x="315499" y="282928"/>
            <a:chExt cx="11561002" cy="6026392"/>
          </a:xfrm>
        </p:grpSpPr>
        <p:pic>
          <p:nvPicPr>
            <p:cNvPr id="5" name="รูปภาพ 4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AF5C6055-15E3-4CAB-8557-308FFA530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26" t="79549" r="11247"/>
            <a:stretch/>
          </p:blipFill>
          <p:spPr>
            <a:xfrm>
              <a:off x="1343472" y="5085184"/>
              <a:ext cx="9217024" cy="1224136"/>
            </a:xfrm>
            <a:prstGeom prst="roundRect">
              <a:avLst>
                <a:gd name="adj" fmla="val 0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6" name="รูปภาพ 5" descr="รูปภาพประกอบด้วย ข้อความ, แตกต่าง, ร้านค้า, ต่างๆ&#10;&#10;คำอธิบายที่สร้างโดยอัตโนมัติ">
              <a:extLst>
                <a:ext uri="{FF2B5EF4-FFF2-40B4-BE49-F238E27FC236}">
                  <a16:creationId xmlns:a16="http://schemas.microsoft.com/office/drawing/2014/main" id="{BA27F258-06B1-4800-A680-AA9B65D538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99" y="282928"/>
              <a:ext cx="11561002" cy="5985603"/>
            </a:xfrm>
            <a:prstGeom prst="rect">
              <a:avLst/>
            </a:prstGeom>
            <a:ln>
              <a:noFill/>
            </a:ln>
            <a:effectLst>
              <a:softEdge rad="431800"/>
            </a:effectLst>
          </p:spPr>
        </p:pic>
      </p:grpSp>
      <p:sp>
        <p:nvSpPr>
          <p:cNvPr id="10" name="Title 1">
            <a:extLst>
              <a:ext uri="{FF2B5EF4-FFF2-40B4-BE49-F238E27FC236}">
                <a16:creationId xmlns:a16="http://schemas.microsoft.com/office/drawing/2014/main" id="{2A82C764-E5F0-4417-993B-C7174F3A1AEA}"/>
              </a:ext>
            </a:extLst>
          </p:cNvPr>
          <p:cNvSpPr txBox="1">
            <a:spLocks/>
          </p:cNvSpPr>
          <p:nvPr/>
        </p:nvSpPr>
        <p:spPr>
          <a:xfrm>
            <a:off x="2876272" y="2743985"/>
            <a:ext cx="6432848" cy="1334463"/>
          </a:xfrm>
          <a:prstGeom prst="rect">
            <a:avLst/>
          </a:prstGeom>
          <a:effectLst>
            <a:glow>
              <a:schemeClr val="bg1">
                <a:lumMod val="95000"/>
                <a:lumOff val="5000"/>
                <a:alpha val="46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0" i="0" kern="1200" cap="none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88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glow rad="101600">
                    <a:schemeClr val="bg1">
                      <a:lumMod val="85000"/>
                      <a:lumOff val="15000"/>
                    </a:schemeClr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  <a:endParaRPr lang="en-US" sz="88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glow rad="101600">
                  <a:schemeClr val="bg1">
                    <a:lumMod val="85000"/>
                    <a:lumOff val="15000"/>
                  </a:schemeClr>
                </a:glo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F3E9AF9-4A24-4161-B6A1-54C97BC76D53}"/>
              </a:ext>
            </a:extLst>
          </p:cNvPr>
          <p:cNvSpPr txBox="1">
            <a:spLocks/>
          </p:cNvSpPr>
          <p:nvPr/>
        </p:nvSpPr>
        <p:spPr>
          <a:xfrm>
            <a:off x="5593079" y="6165304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9E0B8E4-E595-4E29-8BB9-2F434E04A905}"/>
              </a:ext>
            </a:extLst>
          </p:cNvPr>
          <p:cNvSpPr txBox="1">
            <a:spLocks/>
          </p:cNvSpPr>
          <p:nvPr/>
        </p:nvSpPr>
        <p:spPr>
          <a:xfrm>
            <a:off x="5569343" y="6129741"/>
            <a:ext cx="5807968" cy="936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r"/>
            <a:r>
              <a:rPr lang="th-TH" sz="36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สำนักการระบายน้ำ กรุงเทพมหานคร</a:t>
            </a:r>
            <a:endParaRPr lang="en-US" sz="36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0FB98705-E114-A299-9482-FAB22ED4F3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70" y="188640"/>
            <a:ext cx="1802059" cy="182329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404087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B6A1297-B993-4DDC-8BF4-4C3B1A0A94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778"/>
            <a:ext cx="122166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0071"/>
            <a:ext cx="12167320" cy="1378249"/>
          </a:xfrm>
        </p:spPr>
        <p:txBody>
          <a:bodyPr/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สถานการณ์ฝนในพื้นที่กรุงเทพมหานคร </a:t>
            </a:r>
            <a:b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4 – 9 มีนาคม 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93" t="44750" r="4868" b="5901"/>
          <a:stretch/>
        </p:blipFill>
        <p:spPr>
          <a:xfrm>
            <a:off x="322691" y="1866033"/>
            <a:ext cx="685627" cy="3291159"/>
          </a:xfrm>
          <a:prstGeom prst="rect">
            <a:avLst/>
          </a:prstGeom>
          <a:ln w="317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7" t="78350" r="8837" b="8001"/>
          <a:stretch/>
        </p:blipFill>
        <p:spPr>
          <a:xfrm>
            <a:off x="68521" y="5479636"/>
            <a:ext cx="1562983" cy="685668"/>
          </a:xfrm>
          <a:prstGeom prst="rect">
            <a:avLst/>
          </a:prstGeom>
        </p:spPr>
      </p:pic>
      <p:sp>
        <p:nvSpPr>
          <p:cNvPr id="20" name="TextBox 39">
            <a:extLst>
              <a:ext uri="{FF2B5EF4-FFF2-40B4-BE49-F238E27FC236}">
                <a16:creationId xmlns:a16="http://schemas.microsoft.com/office/drawing/2014/main" id="{B37BE140-8FEA-4AA0-92FA-5E0EC06735E3}"/>
              </a:ext>
            </a:extLst>
          </p:cNvPr>
          <p:cNvSpPr txBox="1"/>
          <p:nvPr/>
        </p:nvSpPr>
        <p:spPr>
          <a:xfrm>
            <a:off x="7235213" y="383143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D255E79-C14C-407D-8826-20C6A9A8D4CA}"/>
              </a:ext>
            </a:extLst>
          </p:cNvPr>
          <p:cNvSpPr txBox="1"/>
          <p:nvPr/>
        </p:nvSpPr>
        <p:spPr>
          <a:xfrm>
            <a:off x="10920536" y="229789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2</a:t>
            </a:r>
          </a:p>
        </p:txBody>
      </p:sp>
      <p:pic>
        <p:nvPicPr>
          <p:cNvPr id="40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B2EF08F7-0320-4C4D-A05D-11AB0D8760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26" name="TextBox 39">
            <a:extLst>
              <a:ext uri="{FF2B5EF4-FFF2-40B4-BE49-F238E27FC236}">
                <a16:creationId xmlns:a16="http://schemas.microsoft.com/office/drawing/2014/main" id="{68528B21-9BAB-7682-B373-30089785B1DA}"/>
              </a:ext>
            </a:extLst>
          </p:cNvPr>
          <p:cNvSpPr txBox="1"/>
          <p:nvPr/>
        </p:nvSpPr>
        <p:spPr>
          <a:xfrm>
            <a:off x="4570917" y="3816561"/>
            <a:ext cx="2173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8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39">
            <a:extLst>
              <a:ext uri="{FF2B5EF4-FFF2-40B4-BE49-F238E27FC236}">
                <a16:creationId xmlns:a16="http://schemas.microsoft.com/office/drawing/2014/main" id="{AE90F76B-46CD-E114-5948-CEB64A7F1FFC}"/>
              </a:ext>
            </a:extLst>
          </p:cNvPr>
          <p:cNvSpPr txBox="1"/>
          <p:nvPr/>
        </p:nvSpPr>
        <p:spPr>
          <a:xfrm>
            <a:off x="1897512" y="1365645"/>
            <a:ext cx="2157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 มีนาคม 2567                                                              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39">
            <a:extLst>
              <a:ext uri="{FF2B5EF4-FFF2-40B4-BE49-F238E27FC236}">
                <a16:creationId xmlns:a16="http://schemas.microsoft.com/office/drawing/2014/main" id="{7D361E19-2673-7111-F4CE-CFBE36F5EBCA}"/>
              </a:ext>
            </a:extLst>
          </p:cNvPr>
          <p:cNvSpPr txBox="1"/>
          <p:nvPr/>
        </p:nvSpPr>
        <p:spPr>
          <a:xfrm>
            <a:off x="4505502" y="1349558"/>
            <a:ext cx="2167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39">
            <a:extLst>
              <a:ext uri="{FF2B5EF4-FFF2-40B4-BE49-F238E27FC236}">
                <a16:creationId xmlns:a16="http://schemas.microsoft.com/office/drawing/2014/main" id="{4955CCC2-9047-5259-2F56-1F4060531289}"/>
              </a:ext>
            </a:extLst>
          </p:cNvPr>
          <p:cNvSpPr txBox="1"/>
          <p:nvPr/>
        </p:nvSpPr>
        <p:spPr>
          <a:xfrm>
            <a:off x="7208451" y="1365645"/>
            <a:ext cx="2144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6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39">
            <a:extLst>
              <a:ext uri="{FF2B5EF4-FFF2-40B4-BE49-F238E27FC236}">
                <a16:creationId xmlns:a16="http://schemas.microsoft.com/office/drawing/2014/main" id="{3DC46DB7-7E47-229A-1B88-DBC8DA99312A}"/>
              </a:ext>
            </a:extLst>
          </p:cNvPr>
          <p:cNvSpPr txBox="1"/>
          <p:nvPr/>
        </p:nvSpPr>
        <p:spPr>
          <a:xfrm>
            <a:off x="1703512" y="3824372"/>
            <a:ext cx="209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มีนาคม 2567</a:t>
            </a:r>
            <a:endParaRPr lang="en-US" sz="24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BA8FCAF-D461-E924-00A2-99392B57F279}"/>
              </a:ext>
            </a:extLst>
          </p:cNvPr>
          <p:cNvSpPr txBox="1"/>
          <p:nvPr/>
        </p:nvSpPr>
        <p:spPr>
          <a:xfrm>
            <a:off x="7732905" y="5785518"/>
            <a:ext cx="1117615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เขตมีนบุรี 32.0 มม.</a:t>
            </a:r>
            <a:endParaRPr lang="en-US" sz="14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TextBox 22">
            <a:extLst>
              <a:ext uri="{FF2B5EF4-FFF2-40B4-BE49-F238E27FC236}">
                <a16:creationId xmlns:a16="http://schemas.microsoft.com/office/drawing/2014/main" id="{174DC4A7-AF17-3914-D607-C50BBF5CCD62}"/>
              </a:ext>
            </a:extLst>
          </p:cNvPr>
          <p:cNvSpPr txBox="1"/>
          <p:nvPr/>
        </p:nvSpPr>
        <p:spPr>
          <a:xfrm>
            <a:off x="2141532" y="5690378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BE8543-1A4B-EDF2-87DA-72823C4C3E3C}"/>
              </a:ext>
            </a:extLst>
          </p:cNvPr>
          <p:cNvSpPr txBox="1"/>
          <p:nvPr/>
        </p:nvSpPr>
        <p:spPr>
          <a:xfrm>
            <a:off x="7536160" y="3121223"/>
            <a:ext cx="152157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pic>
        <p:nvPicPr>
          <p:cNvPr id="13" name="รูปภาพ 6" descr="รูปภาพประกอบด้วย ข้อความ, แผนที่, แผนภาพ, สมุดแผนที่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6CFD13C3-DB51-8CEE-A73C-40C78D43851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3"/>
          <a:stretch/>
        </p:blipFill>
        <p:spPr bwMode="auto">
          <a:xfrm>
            <a:off x="1952163" y="1829992"/>
            <a:ext cx="1943539" cy="12207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22">
            <a:extLst>
              <a:ext uri="{FF2B5EF4-FFF2-40B4-BE49-F238E27FC236}">
                <a16:creationId xmlns:a16="http://schemas.microsoft.com/office/drawing/2014/main" id="{CE110DE4-6BCF-6B0A-4437-63C68F5BC93B}"/>
              </a:ext>
            </a:extLst>
          </p:cNvPr>
          <p:cNvSpPr txBox="1"/>
          <p:nvPr/>
        </p:nvSpPr>
        <p:spPr>
          <a:xfrm>
            <a:off x="2291521" y="3148607"/>
            <a:ext cx="1212191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:a16="http://schemas.microsoft.com/office/drawing/2014/main" id="{C3167D8D-20B5-E620-92E7-E29AB2200F1B}"/>
              </a:ext>
            </a:extLst>
          </p:cNvPr>
          <p:cNvSpPr txBox="1"/>
          <p:nvPr/>
        </p:nvSpPr>
        <p:spPr>
          <a:xfrm>
            <a:off x="4982328" y="3140968"/>
            <a:ext cx="1213795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 กทม. ไม่มีฝนตก</a:t>
            </a:r>
          </a:p>
        </p:txBody>
      </p:sp>
      <p:sp>
        <p:nvSpPr>
          <p:cNvPr id="29" name="TextBox 22">
            <a:extLst>
              <a:ext uri="{FF2B5EF4-FFF2-40B4-BE49-F238E27FC236}">
                <a16:creationId xmlns:a16="http://schemas.microsoft.com/office/drawing/2014/main" id="{724699D3-FAD5-4E00-E2E3-6D5D9E3DCFBB}"/>
              </a:ext>
            </a:extLst>
          </p:cNvPr>
          <p:cNvSpPr txBox="1"/>
          <p:nvPr/>
        </p:nvSpPr>
        <p:spPr>
          <a:xfrm>
            <a:off x="4901152" y="5747714"/>
            <a:ext cx="1512168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127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14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เขตหนองจอก 7.0 มม.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C442DA-2630-B9F2-164F-3C1C3BE73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5840" y="1823623"/>
            <a:ext cx="1944793" cy="12178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F2A180F-4A50-0134-C20D-D5564A5126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20136" y="1801257"/>
            <a:ext cx="1988673" cy="12193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F998D5-27B1-0042-40C4-1D0D6E18AE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19536" y="4303880"/>
            <a:ext cx="1944793" cy="12193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62BA718-E672-4CCF-C50A-564AEE549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27847" y="4358521"/>
            <a:ext cx="1872785" cy="11926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9AE856-1CF3-5F60-4FF7-450F0B42D3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20136" y="4345802"/>
            <a:ext cx="2075232" cy="1205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30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A2C4CEC-93E4-4E1E-AE3E-973A35745F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  <a:ln cmpd="thickThin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33996"/>
            <a:ext cx="6984776" cy="723596"/>
          </a:xfrm>
        </p:spPr>
        <p:txBody>
          <a:bodyPr/>
          <a:lstStyle/>
          <a:p>
            <a:pPr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สถานการณ์ฝน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ชั่วโมงที่ผ่านมา 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420991" y="5614209"/>
            <a:ext cx="7915369" cy="60013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พื้นที่กรุงเทพมหานครมีฝนตกเล็กน้อย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6FF9F2C-AE64-46FE-BFC5-2D028E88A653}"/>
              </a:ext>
            </a:extLst>
          </p:cNvPr>
          <p:cNvSpPr txBox="1"/>
          <p:nvPr/>
        </p:nvSpPr>
        <p:spPr>
          <a:xfrm>
            <a:off x="10985128" y="266064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3</a:t>
            </a:r>
          </a:p>
        </p:txBody>
      </p:sp>
      <p:pic>
        <p:nvPicPr>
          <p:cNvPr id="5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BE59C85-331F-C368-850A-143E77E5BA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2372D345-85FE-A9FC-BEE1-99CB933C3D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6"/>
          <a:stretch/>
        </p:blipFill>
        <p:spPr>
          <a:xfrm>
            <a:off x="1724411" y="731123"/>
            <a:ext cx="7308527" cy="4815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7328" y="158180"/>
            <a:ext cx="1219200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กราฟเปรียบเทียบปริมาณฝนรายเดือนสะสม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94856" y="5729433"/>
            <a:ext cx="8496943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ฝนประจำเดือน มีนาคม 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256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ที่สำนักการระบายน้ำ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ถึงปัจจุบัน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0.0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มิลลิเมตร</a:t>
            </a:r>
          </a:p>
          <a:p>
            <a:r>
              <a:rPr lang="th-TH" sz="2800" b="1" u="sng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น้อยกว่า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100</a:t>
            </a:r>
            <a:r>
              <a:rPr lang="en-US" sz="2800" b="1" dirty="0">
                <a:solidFill>
                  <a:srgbClr val="C0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30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ปี ของ สนน.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16.5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50BD1162-ADCE-4F5B-9B54-6C9216B70F76}"/>
              </a:ext>
            </a:extLst>
          </p:cNvPr>
          <p:cNvSpPr txBox="1"/>
          <p:nvPr/>
        </p:nvSpPr>
        <p:spPr>
          <a:xfrm>
            <a:off x="10920536" y="270700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4</a:t>
            </a:r>
          </a:p>
        </p:txBody>
      </p:sp>
      <p:pic>
        <p:nvPicPr>
          <p:cNvPr id="3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DF64A26A-2606-1F4E-F223-6F484D0B9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DC5026-0445-0D70-8A27-990C3F8323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7568" y="1189706"/>
            <a:ext cx="7776864" cy="439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3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35360" y="157045"/>
            <a:ext cx="11856640" cy="926480"/>
          </a:xfrm>
        </p:spPr>
        <p:txBody>
          <a:bodyPr>
            <a:normAutofit fontScale="90000"/>
          </a:bodyPr>
          <a:lstStyle/>
          <a:p>
            <a:pPr algn="ctr"/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กราฟเปรียบเทียบปริมาณฝนสะสม </a:t>
            </a:r>
            <a:b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</a:br>
            <a:r>
              <a:rPr lang="th-TH" sz="36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สำนักการระบายน้ำ กรุงเทพมหานคร</a:t>
            </a:r>
            <a:endParaRPr lang="en-US" sz="36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42502" y="5756284"/>
            <a:ext cx="8385946" cy="954107"/>
          </a:xfrm>
          <a:prstGeom prst="rect">
            <a:avLst/>
          </a:prstGeom>
          <a:solidFill>
            <a:schemeClr val="tx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ฝนสะสม ที่สำนักการระบายน้ำ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(1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– 10 มี.ค. 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7 )           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                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30.0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</a:p>
          <a:p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น้อยกว่า</a:t>
            </a:r>
            <a:r>
              <a:rPr lang="en-US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 คิดเป็น 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53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0 </a:t>
            </a:r>
            <a:r>
              <a:rPr lang="en-US" sz="2800" b="1" dirty="0">
                <a:solidFill>
                  <a:srgbClr val="FF000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%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ค่าเฉลี่ยฝนสะสม 30 ปี สนน.</a:t>
            </a:r>
            <a:r>
              <a:rPr lang="en-US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    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63</a:t>
            </a:r>
            <a:r>
              <a:rPr lang="en-US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.</a:t>
            </a:r>
            <a:r>
              <a:rPr lang="th-TH" sz="2800" b="1" dirty="0">
                <a:solidFill>
                  <a:srgbClr val="0066FF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9  </a:t>
            </a:r>
            <a:r>
              <a:rPr lang="th-TH" sz="2800" b="1" dirty="0">
                <a:solidFill>
                  <a:srgbClr val="0070C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  </a:t>
            </a:r>
            <a:r>
              <a:rPr lang="th-TH" sz="2800" b="1" dirty="0">
                <a:solidFill>
                  <a:srgbClr val="00B050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มิลลิเมตร</a:t>
            </a:r>
            <a:endParaRPr lang="en-US" sz="2800" b="1" dirty="0">
              <a:solidFill>
                <a:srgbClr val="00B050"/>
              </a:solidFill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EB550948-8FE6-46E6-8047-DFCA1FA70E57}"/>
              </a:ext>
            </a:extLst>
          </p:cNvPr>
          <p:cNvSpPr txBox="1"/>
          <p:nvPr/>
        </p:nvSpPr>
        <p:spPr>
          <a:xfrm>
            <a:off x="10888105" y="346032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/>
              <a:t>หน้าที่ 5</a:t>
            </a:r>
          </a:p>
        </p:txBody>
      </p:sp>
      <p:pic>
        <p:nvPicPr>
          <p:cNvPr id="2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41B878F3-658C-6FC3-E60A-5787D09A8D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24428B-F5F5-16FC-C35D-4580340F87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9894" y="1254107"/>
            <a:ext cx="7931287" cy="438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4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ภาพรวม BM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1095061"/>
            <a:ext cx="12097344" cy="56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3446658" y="3443944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คลองสามเสน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ตอนพหลโยธิน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0.19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12192000" cy="978429"/>
          </a:xfrm>
        </p:spPr>
        <p:txBody>
          <a:bodyPr>
            <a:noAutofit/>
          </a:bodyPr>
          <a:lstStyle/>
          <a:p>
            <a:pPr algn="ctr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สถานการณ์น้ำคลองสายหลักในพื้นที่กรุงเทพมหานคร </a:t>
            </a:r>
            <a:b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11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มีนาคม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7   เวลา 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07.00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  <a:endParaRPr lang="en-US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5100373" y="3976028"/>
            <a:ext cx="1440000" cy="67710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ตอนคลองตัน 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- 0.29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+0.20)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1"/>
          <p:cNvSpPr txBox="1">
            <a:spLocks noChangeArrowheads="1"/>
          </p:cNvSpPr>
          <p:nvPr/>
        </p:nvSpPr>
        <p:spPr bwMode="auto">
          <a:xfrm>
            <a:off x="963909" y="4448075"/>
            <a:ext cx="1440000" cy="707886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จุดวัด.คลองทวีวัฒนาตัดคลองภาษีเจริญ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+0.39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ม.รทก.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7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5015880" y="1988840"/>
            <a:ext cx="1440000" cy="553998"/>
          </a:xfrm>
          <a:prstGeom prst="rect">
            <a:avLst/>
          </a:prstGeom>
          <a:solidFill>
            <a:srgbClr val="66FF66">
              <a:alpha val="79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.คลองสองสายใต้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38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+1.80)</a:t>
            </a:r>
          </a:p>
        </p:txBody>
      </p:sp>
      <p:sp>
        <p:nvSpPr>
          <p:cNvPr id="9" name="TextBox 5"/>
          <p:cNvSpPr txBox="1">
            <a:spLocks noChangeArrowheads="1"/>
          </p:cNvSpPr>
          <p:nvPr/>
        </p:nvSpPr>
        <p:spPr bwMode="auto">
          <a:xfrm>
            <a:off x="7321398" y="2077141"/>
            <a:ext cx="1440000" cy="707886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.คลองแสนแสบ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ตอนมีนบุรี</a:t>
            </a:r>
            <a:br>
              <a:rPr lang="en-US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th-TH" altLang="en-US" sz="105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ระดับวิกฤติ+0.90)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6963307" y="3270167"/>
            <a:ext cx="1440000" cy="677108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ปตร.คลองประเวศฯ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ตอนลาดกระบัง</a:t>
            </a:r>
            <a:r>
              <a:rPr lang="en-US" altLang="en-US" sz="8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.5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ม.รทก.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+0.60)</a:t>
            </a:r>
          </a:p>
        </p:txBody>
      </p:sp>
      <p:sp>
        <p:nvSpPr>
          <p:cNvPr id="11" name="TextBox 7"/>
          <p:cNvSpPr txBox="1">
            <a:spLocks noChangeArrowheads="1"/>
          </p:cNvSpPr>
          <p:nvPr/>
        </p:nvSpPr>
        <p:spPr bwMode="auto">
          <a:xfrm>
            <a:off x="5131652" y="2912582"/>
            <a:ext cx="1440000" cy="707886"/>
          </a:xfrm>
          <a:prstGeom prst="rect">
            <a:avLst/>
          </a:prstGeom>
          <a:solidFill>
            <a:srgbClr val="66FF66">
              <a:alpha val="80000"/>
            </a:srgbClr>
          </a:solidFill>
          <a:ln w="3492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คลองลาดพร้าว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9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ปตร.ลาดพร้าว 56</a:t>
            </a:r>
            <a:endParaRPr lang="en-US" altLang="en-US" sz="900" b="1" dirty="0">
              <a:solidFill>
                <a:srgbClr val="00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-0.2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ม.รทก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+0.40)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0"/>
          <p:cNvSpPr txBox="1">
            <a:spLocks noChangeArrowheads="1"/>
          </p:cNvSpPr>
          <p:nvPr/>
        </p:nvSpPr>
        <p:spPr bwMode="auto">
          <a:xfrm>
            <a:off x="446687" y="3350756"/>
            <a:ext cx="1440000" cy="553998"/>
          </a:xfrm>
          <a:prstGeom prst="rect">
            <a:avLst/>
          </a:prstGeom>
          <a:solidFill>
            <a:srgbClr val="66FF66"/>
          </a:solidFill>
          <a:ln w="15875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 err="1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ปตร</a:t>
            </a:r>
            <a:r>
              <a:rPr lang="th-TH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.คลองทวีวัฒนา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0.61</a:t>
            </a:r>
            <a:r>
              <a:rPr lang="th-TH" altLang="en-US" sz="10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ม.รทก.</a:t>
            </a:r>
            <a:br>
              <a:rPr lang="en-US" altLang="en-US" sz="1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+1.00)</a:t>
            </a:r>
            <a:endParaRPr lang="th-TH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DF47697F-EB78-4AEA-9089-5919004C5F4C}"/>
              </a:ext>
            </a:extLst>
          </p:cNvPr>
          <p:cNvSpPr txBox="1"/>
          <p:nvPr/>
        </p:nvSpPr>
        <p:spPr>
          <a:xfrm>
            <a:off x="10992544" y="260648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6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BF9ADBBF-42DC-8CCE-F978-09E3A9DCB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664" y="2204864"/>
            <a:ext cx="1440000" cy="723275"/>
          </a:xfrm>
          <a:prstGeom prst="rect">
            <a:avLst/>
          </a:prstGeom>
          <a:solidFill>
            <a:srgbClr val="66FF66">
              <a:alpha val="75000"/>
            </a:srgbClr>
          </a:solidFill>
          <a:ln w="31750"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225425" dist="50800" dir="5220000" algn="ctr">
              <a:srgbClr val="000000">
                <a:alpha val="33000"/>
              </a:srgbClr>
            </a:outerShdw>
          </a:effec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คลองเปรมประชากร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8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ตอน ส.คลองตาอูฐ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</a:t>
            </a:r>
            <a:r>
              <a:rPr lang="en-US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08</a:t>
            </a:r>
            <a:r>
              <a:rPr lang="th-TH" altLang="en-US" sz="1100" b="1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ม.รทก.</a:t>
            </a:r>
            <a:br>
              <a:rPr lang="en-US" altLang="en-US" sz="11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th-TH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ระดับวิกฤติ</a:t>
            </a:r>
            <a:r>
              <a:rPr lang="en-US" altLang="en-US" sz="11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+0.70)</a:t>
            </a:r>
            <a:r>
              <a:rPr lang="th-TH" altLang="en-US" sz="1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                          </a:t>
            </a:r>
            <a:endParaRPr lang="en-US" altLang="en-US" sz="1000" b="1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A5E4461D-19C3-0981-7A3C-5A3A28D05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</p:spTree>
    <p:extLst>
      <p:ext uri="{BB962C8B-B14F-4D97-AF65-F5344CB8AC3E}">
        <p14:creationId xmlns:p14="http://schemas.microsoft.com/office/powerpoint/2010/main" val="190048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DA87E16-D33D-4AF0-B68B-F4452C5C90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" y="0"/>
            <a:ext cx="12175375" cy="6858000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0F585E2-2348-4A27-9B92-4E46321988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16" y="-18293"/>
            <a:ext cx="12192000" cy="6858000"/>
          </a:xfrm>
          <a:prstGeom prst="rect">
            <a:avLst/>
          </a:prstGeom>
        </p:spPr>
      </p:pic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EB6DDBF6-1D5F-4612-BDF3-0F7C404D7DC9}"/>
              </a:ext>
            </a:extLst>
          </p:cNvPr>
          <p:cNvGrpSpPr/>
          <p:nvPr/>
        </p:nvGrpSpPr>
        <p:grpSpPr>
          <a:xfrm>
            <a:off x="434913" y="3123742"/>
            <a:ext cx="3263055" cy="1206141"/>
            <a:chOff x="434913" y="3123742"/>
            <a:chExt cx="3263055" cy="1206141"/>
          </a:xfrm>
        </p:grpSpPr>
        <p:sp>
          <p:nvSpPr>
            <p:cNvPr id="11" name="สี่เหลี่ยมผืนผ้า 10">
              <a:extLst>
                <a:ext uri="{FF2B5EF4-FFF2-40B4-BE49-F238E27FC236}">
                  <a16:creationId xmlns:a16="http://schemas.microsoft.com/office/drawing/2014/main" id="{FE273168-CA27-43C8-9840-9CA8CB3440C1}"/>
                </a:ext>
              </a:extLst>
            </p:cNvPr>
            <p:cNvSpPr/>
            <p:nvPr/>
          </p:nvSpPr>
          <p:spPr>
            <a:xfrm>
              <a:off x="434914" y="3123742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" name="กล่องข้อความ 1">
              <a:extLst>
                <a:ext uri="{FF2B5EF4-FFF2-40B4-BE49-F238E27FC236}">
                  <a16:creationId xmlns:a16="http://schemas.microsoft.com/office/drawing/2014/main" id="{1B29756A-FD52-44EA-BD16-ADDB3AEEA73C}"/>
                </a:ext>
              </a:extLst>
            </p:cNvPr>
            <p:cNvSpPr txBox="1"/>
            <p:nvPr/>
          </p:nvSpPr>
          <p:spPr>
            <a:xfrm>
              <a:off x="434913" y="3129554"/>
              <a:ext cx="32630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ช่วงปากคลองตลาด +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.5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+3.00 ม.รทก.</a:t>
              </a:r>
            </a:p>
          </p:txBody>
        </p: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8C6BD16-73F8-4042-8C7C-76C05539F8B0}"/>
              </a:ext>
            </a:extLst>
          </p:cNvPr>
          <p:cNvGrpSpPr/>
          <p:nvPr/>
        </p:nvGrpSpPr>
        <p:grpSpPr>
          <a:xfrm>
            <a:off x="8696962" y="1386305"/>
            <a:ext cx="3263054" cy="1200526"/>
            <a:chOff x="8696962" y="1386305"/>
            <a:chExt cx="3263054" cy="1200526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94CF83F4-1721-4A85-BC66-6AF2F5A49056}"/>
                </a:ext>
              </a:extLst>
            </p:cNvPr>
            <p:cNvSpPr/>
            <p:nvPr/>
          </p:nvSpPr>
          <p:spPr>
            <a:xfrm>
              <a:off x="8696962" y="1386305"/>
              <a:ext cx="3263054" cy="1200526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4" name="กล่องข้อความ 3">
              <a:extLst>
                <a:ext uri="{FF2B5EF4-FFF2-40B4-BE49-F238E27FC236}">
                  <a16:creationId xmlns:a16="http://schemas.microsoft.com/office/drawing/2014/main" id="{E293D2EF-96DD-4A0D-B237-F6055D9683D5}"/>
                </a:ext>
              </a:extLst>
            </p:cNvPr>
            <p:cNvSpPr txBox="1"/>
            <p:nvPr/>
          </p:nvSpPr>
          <p:spPr>
            <a:xfrm>
              <a:off x="8696962" y="1386502"/>
              <a:ext cx="326305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ช่วงคลองบางเขนใหม่ +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.1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5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09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15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+3.50 ม.รทก.</a:t>
              </a:r>
            </a:p>
          </p:txBody>
        </p: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EE0BD177-BB22-4248-BCA4-80C93275111A}"/>
              </a:ext>
            </a:extLst>
          </p:cNvPr>
          <p:cNvGrpSpPr/>
          <p:nvPr/>
        </p:nvGrpSpPr>
        <p:grpSpPr>
          <a:xfrm>
            <a:off x="8226858" y="3643169"/>
            <a:ext cx="3263054" cy="1210490"/>
            <a:chOff x="8226858" y="3643169"/>
            <a:chExt cx="3263054" cy="1210490"/>
          </a:xfrm>
        </p:grpSpPr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8CB52BC6-4DEC-4EC6-9BEF-ADBAC5B5D28F}"/>
                </a:ext>
              </a:extLst>
            </p:cNvPr>
            <p:cNvSpPr/>
            <p:nvPr/>
          </p:nvSpPr>
          <p:spPr>
            <a:xfrm>
              <a:off x="8226858" y="3643169"/>
              <a:ext cx="3263054" cy="1200329"/>
            </a:xfrm>
            <a:prstGeom prst="rect">
              <a:avLst/>
            </a:prstGeom>
            <a:solidFill>
              <a:srgbClr val="FFFF01"/>
            </a:solidFill>
            <a:ln w="28575">
              <a:solidFill>
                <a:srgbClr val="1122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" name="กล่องข้อความ 4">
              <a:extLst>
                <a:ext uri="{FF2B5EF4-FFF2-40B4-BE49-F238E27FC236}">
                  <a16:creationId xmlns:a16="http://schemas.microsoft.com/office/drawing/2014/main" id="{E2D3900F-1BFE-4C54-94BD-970F543D2897}"/>
                </a:ext>
              </a:extLst>
            </p:cNvPr>
            <p:cNvSpPr txBox="1"/>
            <p:nvPr/>
          </p:nvSpPr>
          <p:spPr>
            <a:xfrm>
              <a:off x="8226858" y="3653330"/>
              <a:ext cx="32630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ช่วงคลองบางนา +1.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8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 ม.รทก.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เวลา 0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7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.</a:t>
              </a:r>
              <a:r>
                <a:rPr lang="en-US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00</a:t>
              </a:r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 น.</a:t>
              </a:r>
            </a:p>
            <a:p>
              <a:pPr algn="ctr"/>
              <a:r>
                <a:rPr lang="th-TH" sz="2400" b="1" dirty="0">
                  <a:solidFill>
                    <a:srgbClr val="0000FF"/>
                  </a:solidFill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ระดับแนวคันกั้นน้ำ +2.80 ม.รทก.</a:t>
              </a:r>
            </a:p>
          </p:txBody>
        </p:sp>
      </p:grp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337223D-D7E8-40BC-A68D-246DAB06D9E8}"/>
              </a:ext>
            </a:extLst>
          </p:cNvPr>
          <p:cNvSpPr/>
          <p:nvPr/>
        </p:nvSpPr>
        <p:spPr>
          <a:xfrm>
            <a:off x="2816165" y="915540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373EB21-CBCB-4773-9046-B5053ED5976F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10</a:t>
            </a:r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 มีนาคม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907C148C-550B-4918-88B4-DF125AC681E9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7</a:t>
            </a:r>
          </a:p>
        </p:txBody>
      </p:sp>
    </p:spTree>
    <p:extLst>
      <p:ext uri="{BB962C8B-B14F-4D97-AF65-F5344CB8AC3E}">
        <p14:creationId xmlns:p14="http://schemas.microsoft.com/office/powerpoint/2010/main" val="263345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D283E4FF-355A-E6BB-C108-DFBBAD5D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803"/>
            <a:ext cx="12192000" cy="7011606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D168BD07-C19B-4E08-81BD-C6BC508C01AE}"/>
              </a:ext>
            </a:extLst>
          </p:cNvPr>
          <p:cNvSpPr txBox="1"/>
          <p:nvPr/>
        </p:nvSpPr>
        <p:spPr>
          <a:xfrm>
            <a:off x="10080682" y="1282276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0.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กรัม/ลิตร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2404C8B-962B-4033-BD80-DBCBF6B74A4D}"/>
              </a:ext>
            </a:extLst>
          </p:cNvPr>
          <p:cNvSpPr txBox="1"/>
          <p:nvPr/>
        </p:nvSpPr>
        <p:spPr>
          <a:xfrm>
            <a:off x="8935542" y="2127122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กรัม/ลิตร</a:t>
            </a:r>
          </a:p>
        </p:txBody>
      </p:sp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892CC192-C23E-4816-9F2A-08FC11CD8430}"/>
              </a:ext>
            </a:extLst>
          </p:cNvPr>
          <p:cNvSpPr txBox="1"/>
          <p:nvPr/>
        </p:nvSpPr>
        <p:spPr>
          <a:xfrm>
            <a:off x="2792140" y="288772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กรัม/ลิตร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B1151A2-A2D2-4C41-9074-C8CF7285F8CF}"/>
              </a:ext>
            </a:extLst>
          </p:cNvPr>
          <p:cNvSpPr txBox="1"/>
          <p:nvPr/>
        </p:nvSpPr>
        <p:spPr>
          <a:xfrm>
            <a:off x="3304057" y="4449295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.7 กรัม/ลิตร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12CE978C-3AD0-4689-B0B5-487B3C5FC62D}"/>
              </a:ext>
            </a:extLst>
          </p:cNvPr>
          <p:cNvSpPr txBox="1"/>
          <p:nvPr/>
        </p:nvSpPr>
        <p:spPr>
          <a:xfrm>
            <a:off x="1724720" y="5381699"/>
            <a:ext cx="1324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r>
              <a:rPr lang="th-TH" sz="240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กรัม/ลิตร</a:t>
            </a: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31E9C90F-C256-4583-8CDF-6124D4C7905F}"/>
              </a:ext>
            </a:extLst>
          </p:cNvPr>
          <p:cNvSpPr/>
          <p:nvPr/>
        </p:nvSpPr>
        <p:spPr>
          <a:xfrm>
            <a:off x="2783632" y="917625"/>
            <a:ext cx="3768138" cy="646331"/>
          </a:xfrm>
          <a:prstGeom prst="roundRect">
            <a:avLst/>
          </a:prstGeom>
          <a:solidFill>
            <a:srgbClr val="FF6600"/>
          </a:solidFill>
          <a:ln w="38100">
            <a:solidFill>
              <a:srgbClr val="00206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EC681ED1-6FF3-4C00-AEC9-0D9089ABB3B5}"/>
              </a:ext>
            </a:extLst>
          </p:cNvPr>
          <p:cNvSpPr txBox="1"/>
          <p:nvPr/>
        </p:nvSpPr>
        <p:spPr>
          <a:xfrm>
            <a:off x="10969481" y="211913"/>
            <a:ext cx="968535" cy="523220"/>
          </a:xfrm>
          <a:prstGeom prst="rect">
            <a:avLst/>
          </a:prstGeom>
          <a:solidFill>
            <a:srgbClr val="54C5D0"/>
          </a:solidFill>
          <a:ln w="25400"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8</a:t>
            </a:r>
          </a:p>
        </p:txBody>
      </p:sp>
      <p:sp>
        <p:nvSpPr>
          <p:cNvPr id="6" name="กล่องข้อความ 2">
            <a:extLst>
              <a:ext uri="{FF2B5EF4-FFF2-40B4-BE49-F238E27FC236}">
                <a16:creationId xmlns:a16="http://schemas.microsoft.com/office/drawing/2014/main" id="{914ADD2A-215D-CFDF-B382-76D517631CB7}"/>
              </a:ext>
            </a:extLst>
          </p:cNvPr>
          <p:cNvSpPr txBox="1"/>
          <p:nvPr/>
        </p:nvSpPr>
        <p:spPr>
          <a:xfrm>
            <a:off x="2816165" y="915540"/>
            <a:ext cx="3768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วันที่ </a:t>
            </a:r>
            <a:r>
              <a:rPr lang="en-US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10 </a:t>
            </a:r>
            <a:r>
              <a:rPr lang="th-TH" sz="32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มีนาคม </a:t>
            </a:r>
            <a:r>
              <a:rPr lang="th-TH" sz="28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glow rad="127000">
                    <a:schemeClr val="tx1"/>
                  </a:glow>
                </a:effectLst>
                <a:latin typeface="LilyUPC" panose="020B0604020202020204" pitchFamily="34" charset="-34"/>
                <a:cs typeface="LilyUPC" panose="020B0604020202020204" pitchFamily="34" charset="-34"/>
              </a:rPr>
              <a:t>2567</a:t>
            </a:r>
            <a:endParaRPr lang="th-TH" sz="3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glow rad="127000">
                  <a:schemeClr val="tx1"/>
                </a:glow>
              </a:effectLst>
              <a:latin typeface="LilyUPC" panose="020B0604020202020204" pitchFamily="34" charset="-34"/>
              <a:cs typeface="Lily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377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7C08740-5E1D-FF2A-7DFC-F37E13232D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814" y="5106674"/>
            <a:ext cx="8980186" cy="1809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0769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ปริมาณการสูบน้ำออกสู่แม่น้ำเจ้าพระยา</a:t>
            </a:r>
          </a:p>
          <a:p>
            <a:pPr algn="ctr"/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ระหว่างวันที่ 3 - 9 มีนาคม 2567</a:t>
            </a:r>
            <a:endParaRPr lang="en-US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46C6DD3D-9BE2-4AD3-938A-1132E9E45953}"/>
              </a:ext>
            </a:extLst>
          </p:cNvPr>
          <p:cNvSpPr txBox="1"/>
          <p:nvPr/>
        </p:nvSpPr>
        <p:spPr>
          <a:xfrm>
            <a:off x="10920536" y="217383"/>
            <a:ext cx="968535" cy="52322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หน้าที่ 9</a:t>
            </a:r>
          </a:p>
        </p:txBody>
      </p:sp>
      <p:pic>
        <p:nvPicPr>
          <p:cNvPr id="17" name="รูปภาพ 39" descr="รูปภาพประกอบด้วย ข้อความ, เครื่องเซรามิก, เครื่องลายคราม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3277CAD8-139C-C4B9-5AB6-283CF0568B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7" y="132162"/>
            <a:ext cx="1045228" cy="1057545"/>
          </a:xfrm>
          <a:prstGeom prst="ellipse">
            <a:avLst/>
          </a:prstGeom>
          <a:ln w="3175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B2551-C908-8598-D8A1-DADE149A2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938" y="1556792"/>
            <a:ext cx="8212124" cy="426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5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22749</TotalTime>
  <Words>517</Words>
  <Application>Microsoft Office PowerPoint</Application>
  <PresentationFormat>Widescreen</PresentationFormat>
  <Paragraphs>83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Century Gothic</vt:lpstr>
      <vt:lpstr>Century Schoolbook</vt:lpstr>
      <vt:lpstr>TH SarabunPSK</vt:lpstr>
      <vt:lpstr>LilyUPC</vt:lpstr>
      <vt:lpstr>Tahoma</vt:lpstr>
      <vt:lpstr>Angsana New</vt:lpstr>
      <vt:lpstr>Wingdings 3</vt:lpstr>
      <vt:lpstr>Ion</vt:lpstr>
      <vt:lpstr>PowerPoint Presentation</vt:lpstr>
      <vt:lpstr>สถานการณ์ฝนในพื้นที่กรุงเทพมหานคร  ระหว่างวันที่ 4 – 9 มีนาคม 2567</vt:lpstr>
      <vt:lpstr>สถานการณ์ฝน 24 ชั่วโมงที่ผ่านมา </vt:lpstr>
      <vt:lpstr>กราฟเปรียบเทียบปริมาณฝนรายเดือนสะสม  สำนักการระบายน้ำ กรุงเทพมหานคร</vt:lpstr>
      <vt:lpstr>กราฟเปรียบเทียบปริมาณฝนสะสม  สำนักการระบายน้ำ กรุงเทพมหานคร</vt:lpstr>
      <vt:lpstr>สถานการณ์น้ำคลองสายหลักในพื้นที่กรุงเทพมหานคร  วันที่ 11 มีนาคม 2567   เวลา 07.00 น.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สถานการณ์น้ำในพื้นที่กรุงเทพมหานคร วันที่ 18 มิถุนายน 2561</dc:title>
  <dc:creator>ปวริศ มีบางไทร</dc:creator>
  <cp:lastModifiedBy>bma02257</cp:lastModifiedBy>
  <cp:revision>2146</cp:revision>
  <cp:lastPrinted>2024-02-19T02:17:58Z</cp:lastPrinted>
  <dcterms:created xsi:type="dcterms:W3CDTF">2018-06-17T16:03:14Z</dcterms:created>
  <dcterms:modified xsi:type="dcterms:W3CDTF">2024-03-11T01:34:13Z</dcterms:modified>
</cp:coreProperties>
</file>