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9" r:id="rId2"/>
    <p:sldMasterId id="2147483725" r:id="rId3"/>
  </p:sldMasterIdLst>
  <p:notesMasterIdLst>
    <p:notesMasterId r:id="rId5"/>
  </p:notesMasterIdLst>
  <p:sldIdLst>
    <p:sldId id="26952" r:id="rId4"/>
  </p:sldIdLst>
  <p:sldSz cx="12192000" cy="6858000"/>
  <p:notesSz cx="7102475" cy="9388475"/>
  <p:embeddedFontLst>
    <p:embeddedFont>
      <p:font typeface="Angsana New" panose="02020603050405020304" pitchFamily="18" charset="-34"/>
      <p:regular r:id="rId6"/>
      <p:bold r:id="rId7"/>
      <p:italic r:id="rId8"/>
      <p:boldItalic r:id="rId9"/>
    </p:embeddedFont>
    <p:embeddedFont>
      <p:font typeface="Cloud" panose="020B0604020202020204" charset="0"/>
      <p:bold r:id="rId10"/>
    </p:embeddedFont>
    <p:embeddedFont>
      <p:font typeface="Corbel" panose="020B0503020204020204" pitchFamily="34" charset="0"/>
      <p:regular r:id="rId11"/>
      <p:bold r:id="rId12"/>
      <p:italic r:id="rId13"/>
      <p:boldItalic r:id="rId14"/>
    </p:embeddedFont>
    <p:embeddedFont>
      <p:font typeface="Gill Sans MT" panose="020B0502020104020203" pitchFamily="34" charset="0"/>
      <p:regular r:id="rId15"/>
      <p:bold r:id="rId16"/>
      <p:italic r:id="rId17"/>
      <p:boldItalic r:id="rId18"/>
    </p:embeddedFont>
    <p:embeddedFont>
      <p:font typeface="JasmineUPC" panose="02020603050405020304" pitchFamily="18" charset="-34"/>
      <p:regular r:id="rId19"/>
      <p:bold r:id="rId20"/>
      <p:italic r:id="rId21"/>
      <p:boldItalic r:id="rId22"/>
    </p:embeddedFont>
    <p:embeddedFont>
      <p:font typeface="Kanit" pitchFamily="2" charset="-34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TH NiramitIT๙" panose="02000506000000020004" pitchFamily="2" charset="-34"/>
      <p:regular r:id="rId29"/>
      <p:bold r:id="rId30"/>
      <p:italic r:id="rId31"/>
    </p:embeddedFont>
    <p:embeddedFont>
      <p:font typeface="TH Sarabun New" panose="020B0500040200020003" pitchFamily="34" charset="-34"/>
      <p:regular r:id="rId32"/>
      <p:bold r:id="rId33"/>
      <p:italic r:id="rId34"/>
      <p:boldItalic r:id="rId35"/>
    </p:embeddedFont>
    <p:embeddedFont>
      <p:font typeface="TH SarabunPSK" panose="020B0500040200020003" pitchFamily="34" charset="-34"/>
      <p:regular r:id="rId36"/>
      <p:bold r:id="rId37"/>
      <p:italic r:id="rId38"/>
      <p:boldItalic r:id="rId3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CC00"/>
    <a:srgbClr val="66CCFF"/>
    <a:srgbClr val="0099CC"/>
    <a:srgbClr val="CCECFF"/>
    <a:srgbClr val="33CCFF"/>
    <a:srgbClr val="FFFF66"/>
    <a:srgbClr val="FFFFFF"/>
    <a:srgbClr val="FFFFF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518" autoAdjust="0"/>
  </p:normalViewPr>
  <p:slideViewPr>
    <p:cSldViewPr snapToGrid="0" showGuides="1">
      <p:cViewPr varScale="1">
        <p:scale>
          <a:sx n="108" d="100"/>
          <a:sy n="108" d="100"/>
        </p:scale>
        <p:origin x="654" y="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schemas.openxmlformats.org/officeDocument/2006/relationships/font" Target="fonts/font21.fntdata"/><Relationship Id="rId39" Type="http://schemas.openxmlformats.org/officeDocument/2006/relationships/font" Target="fonts/font34.fntdata"/><Relationship Id="rId21" Type="http://schemas.openxmlformats.org/officeDocument/2006/relationships/font" Target="fonts/font16.fntdata"/><Relationship Id="rId34" Type="http://schemas.openxmlformats.org/officeDocument/2006/relationships/font" Target="fonts/font29.fntdata"/><Relationship Id="rId42" Type="http://schemas.openxmlformats.org/officeDocument/2006/relationships/theme" Target="theme/theme1.xml"/><Relationship Id="rId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29" Type="http://schemas.openxmlformats.org/officeDocument/2006/relationships/font" Target="fonts/font2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font" Target="fonts/font19.fntdata"/><Relationship Id="rId32" Type="http://schemas.openxmlformats.org/officeDocument/2006/relationships/font" Target="fonts/font27.fntdata"/><Relationship Id="rId37" Type="http://schemas.openxmlformats.org/officeDocument/2006/relationships/font" Target="fonts/font32.fntdata"/><Relationship Id="rId40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font" Target="fonts/font18.fntdata"/><Relationship Id="rId28" Type="http://schemas.openxmlformats.org/officeDocument/2006/relationships/font" Target="fonts/font23.fntdata"/><Relationship Id="rId36" Type="http://schemas.openxmlformats.org/officeDocument/2006/relationships/font" Target="fonts/font31.fntdata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31" Type="http://schemas.openxmlformats.org/officeDocument/2006/relationships/font" Target="fonts/font26.fntdata"/><Relationship Id="rId4" Type="http://schemas.openxmlformats.org/officeDocument/2006/relationships/slide" Target="slides/slide1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font" Target="fonts/font17.fntdata"/><Relationship Id="rId27" Type="http://schemas.openxmlformats.org/officeDocument/2006/relationships/font" Target="fonts/font22.fntdata"/><Relationship Id="rId30" Type="http://schemas.openxmlformats.org/officeDocument/2006/relationships/font" Target="fonts/font25.fntdata"/><Relationship Id="rId35" Type="http://schemas.openxmlformats.org/officeDocument/2006/relationships/font" Target="fonts/font30.fntdata"/><Relationship Id="rId43" Type="http://schemas.openxmlformats.org/officeDocument/2006/relationships/tableStyles" Target="tableStyles.xml"/><Relationship Id="rId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font" Target="fonts/font20.fntdata"/><Relationship Id="rId33" Type="http://schemas.openxmlformats.org/officeDocument/2006/relationships/font" Target="fonts/font28.fntdata"/><Relationship Id="rId38" Type="http://schemas.openxmlformats.org/officeDocument/2006/relationships/font" Target="fonts/font3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529855364526579E-2"/>
          <c:y val="0.27516154713857593"/>
          <c:w val="0.95175060346283535"/>
          <c:h val="0.677280509685601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2566</c:v>
                </c:pt>
              </c:strCache>
            </c:strRef>
          </c:tx>
          <c:spPr>
            <a:noFill/>
            <a:ln w="19050" cap="flat" cmpd="sng" algn="ctr">
              <a:solidFill>
                <a:srgbClr val="006699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25C-486B-967D-BDC2FD780CCA}"/>
              </c:ext>
            </c:extLst>
          </c:dPt>
          <c:dLbls>
            <c:delete val="1"/>
          </c:dLbls>
          <c:cat>
            <c:strRef>
              <c:f>Sheet1!$A$2:$A$2</c:f>
              <c:strCache>
                <c:ptCount val="1"/>
                <c:pt idx="0">
                  <c:v>อ่างเก็บน้ำกิ่วคอหมา</c:v>
                </c:pt>
              </c:strCache>
            </c:strRef>
          </c:cat>
          <c:val>
            <c:numRef>
              <c:f>Sheet1!$B$2:$B$2</c:f>
              <c:numCache>
                <c:formatCode>0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5C-486B-967D-BDC2FD780C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2567</c:v>
                </c:pt>
              </c:strCache>
            </c:strRef>
          </c:tx>
          <c:spPr>
            <a:noFill/>
            <a:ln w="19050" cap="flat" cmpd="sng" algn="ctr">
              <a:solidFill>
                <a:srgbClr val="0099CC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25C-486B-967D-BDC2FD780CCA}"/>
              </c:ext>
            </c:extLst>
          </c:dPt>
          <c:dLbls>
            <c:delete val="1"/>
          </c:dLbls>
          <c:cat>
            <c:strRef>
              <c:f>Sheet1!$A$2:$A$2</c:f>
              <c:strCache>
                <c:ptCount val="1"/>
                <c:pt idx="0">
                  <c:v>อ่างเก็บน้ำกิ่วคอหมา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5C-486B-967D-BDC2FD780CC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76351056"/>
        <c:axId val="376351384"/>
      </c:barChart>
      <c:catAx>
        <c:axId val="376351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6351384"/>
        <c:crosses val="autoZero"/>
        <c:auto val="1"/>
        <c:lblAlgn val="ctr"/>
        <c:lblOffset val="100"/>
        <c:noMultiLvlLbl val="0"/>
      </c:catAx>
      <c:valAx>
        <c:axId val="376351384"/>
        <c:scaling>
          <c:orientation val="minMax"/>
          <c:max val="100"/>
          <c:min val="0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376351056"/>
        <c:crosses val="autoZero"/>
        <c:crossBetween val="between"/>
        <c:majorUnit val="6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545235104423507E-2"/>
          <c:y val="0.27516178966254939"/>
          <c:w val="0.95175060346283535"/>
          <c:h val="0.677280509685601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2566</c:v>
                </c:pt>
              </c:strCache>
            </c:strRef>
          </c:tx>
          <c:spPr>
            <a:solidFill>
              <a:srgbClr val="66CCFF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CFF"/>
              </a:solidFill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56-460E-B6F0-0C2FC142E936}"/>
              </c:ext>
            </c:extLst>
          </c:dPt>
          <c:dLbls>
            <c:dLbl>
              <c:idx val="0"/>
              <c:layout>
                <c:manualLayout>
                  <c:x val="-0.26320210915179093"/>
                  <c:y val="-8.1523900421538219E-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56-460E-B6F0-0C2FC142E9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อ่างเก็บน้ำกิ่วคอหมา</c:v>
                </c:pt>
              </c:strCache>
            </c:strRef>
          </c:cat>
          <c:val>
            <c:numRef>
              <c:f>Sheet1!$B$2:$B$2</c:f>
              <c:numCache>
                <c:formatCode>0</c:formatCode>
                <c:ptCount val="1"/>
                <c:pt idx="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56-460E-B6F0-0C2FC142E9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2567</c:v>
                </c:pt>
              </c:strCache>
            </c:strRef>
          </c:tx>
          <c:spPr>
            <a:solidFill>
              <a:srgbClr val="66CCFF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CFF"/>
              </a:solidFill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D656-460E-B6F0-0C2FC142E936}"/>
              </c:ext>
            </c:extLst>
          </c:dPt>
          <c:dLbls>
            <c:dLbl>
              <c:idx val="0"/>
              <c:layout>
                <c:manualLayout>
                  <c:x val="-0.20687704303431856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42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656-460E-B6F0-0C2FC142E9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อ่างเก็บน้ำกิ่วคอหมา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656-460E-B6F0-0C2FC142E93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76351056"/>
        <c:axId val="376351384"/>
      </c:barChart>
      <c:catAx>
        <c:axId val="376351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6351384"/>
        <c:crosses val="autoZero"/>
        <c:auto val="1"/>
        <c:lblAlgn val="ctr"/>
        <c:lblOffset val="100"/>
        <c:noMultiLvlLbl val="0"/>
      </c:catAx>
      <c:valAx>
        <c:axId val="376351384"/>
        <c:scaling>
          <c:orientation val="minMax"/>
          <c:max val="100"/>
          <c:min val="0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376351056"/>
        <c:crosses val="autoZero"/>
        <c:crossBetween val="between"/>
        <c:majorUnit val="6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5">
                      <a:lumMod val="89000"/>
                    </a:schemeClr>
                  </a:gs>
                  <a:gs pos="23000">
                    <a:schemeClr val="accent5">
                      <a:lumMod val="89000"/>
                    </a:schemeClr>
                  </a:gs>
                  <a:gs pos="69000">
                    <a:schemeClr val="accent5">
                      <a:lumMod val="75000"/>
                    </a:schemeClr>
                  </a:gs>
                  <a:gs pos="97000">
                    <a:schemeClr val="accent5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23443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06-40FB-8EDA-127C671B07D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23443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06-40FB-8EDA-127C671B07D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06-40FB-8EDA-127C671B0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31257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5">
                      <a:lumMod val="89000"/>
                    </a:schemeClr>
                  </a:gs>
                  <a:gs pos="23000">
                    <a:schemeClr val="accent5">
                      <a:lumMod val="89000"/>
                    </a:schemeClr>
                  </a:gs>
                  <a:gs pos="69000">
                    <a:schemeClr val="accent5">
                      <a:lumMod val="75000"/>
                    </a:schemeClr>
                  </a:gs>
                  <a:gs pos="97000">
                    <a:schemeClr val="accent5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23443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735-46C9-8600-5893032157C6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23443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735-46C9-8600-5893032157C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69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35-46C9-8600-589303215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31257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gradFill flip="none" rotWithShape="1"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5400000" scaled="1"/>
                <a:tileRect/>
              </a:gradFill>
              <a:ln w="23443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0D2-4180-B8E2-DEB5B0F2C865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23443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0D2-4180-B8E2-DEB5B0F2C86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D2-4180-B8E2-DEB5B0F2C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31257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529855364526579E-2"/>
          <c:y val="0.27516154713857593"/>
          <c:w val="0.95175060346283535"/>
          <c:h val="0.677280509685601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2566</c:v>
                </c:pt>
              </c:strCache>
            </c:strRef>
          </c:tx>
          <c:spPr>
            <a:noFill/>
            <a:ln w="19050" cap="flat" cmpd="sng" algn="ctr">
              <a:solidFill>
                <a:srgbClr val="006699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E72-43C2-9484-50AC7C801546}"/>
              </c:ext>
            </c:extLst>
          </c:dPt>
          <c:dLbls>
            <c:delete val="1"/>
          </c:dLbls>
          <c:cat>
            <c:strRef>
              <c:f>Sheet1!$A$2:$A$2</c:f>
              <c:strCache>
                <c:ptCount val="1"/>
                <c:pt idx="0">
                  <c:v>อ่างเก็บน้ำกิ่วคอหมา</c:v>
                </c:pt>
              </c:strCache>
            </c:strRef>
          </c:cat>
          <c:val>
            <c:numRef>
              <c:f>Sheet1!$B$2:$B$2</c:f>
              <c:numCache>
                <c:formatCode>0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72-43C2-9484-50AC7C8015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2567</c:v>
                </c:pt>
              </c:strCache>
            </c:strRef>
          </c:tx>
          <c:spPr>
            <a:noFill/>
            <a:ln w="19050" cap="flat" cmpd="sng" algn="ctr">
              <a:solidFill>
                <a:srgbClr val="0099CC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E72-43C2-9484-50AC7C801546}"/>
              </c:ext>
            </c:extLst>
          </c:dPt>
          <c:dLbls>
            <c:delete val="1"/>
          </c:dLbls>
          <c:cat>
            <c:strRef>
              <c:f>Sheet1!$A$2:$A$2</c:f>
              <c:strCache>
                <c:ptCount val="1"/>
                <c:pt idx="0">
                  <c:v>อ่างเก็บน้ำกิ่วคอหมา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72-43C2-9484-50AC7C80154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76351056"/>
        <c:axId val="376351384"/>
      </c:barChart>
      <c:catAx>
        <c:axId val="376351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6351384"/>
        <c:crosses val="autoZero"/>
        <c:auto val="1"/>
        <c:lblAlgn val="ctr"/>
        <c:lblOffset val="100"/>
        <c:noMultiLvlLbl val="0"/>
      </c:catAx>
      <c:valAx>
        <c:axId val="376351384"/>
        <c:scaling>
          <c:orientation val="minMax"/>
          <c:max val="100"/>
          <c:min val="0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376351056"/>
        <c:crosses val="autoZero"/>
        <c:crossBetween val="between"/>
        <c:majorUnit val="6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09274793240949E-3"/>
          <c:y val="0.31304084148572336"/>
          <c:w val="0.95175060346283535"/>
          <c:h val="0.677280509685601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2566</c:v>
                </c:pt>
              </c:strCache>
            </c:strRef>
          </c:tx>
          <c:spPr>
            <a:solidFill>
              <a:srgbClr val="66CCFF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7B2-41DB-BD15-FC35F2F6B374}"/>
              </c:ext>
            </c:extLst>
          </c:dPt>
          <c:dLbls>
            <c:dLbl>
              <c:idx val="0"/>
              <c:layout>
                <c:manualLayout>
                  <c:x val="-0.21075648535268648"/>
                  <c:y val="-8.1523900421538219E-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76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7B2-41DB-BD15-FC35F2F6B3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อ่างเก็บน้ำกิ่วลม</c:v>
                </c:pt>
              </c:strCache>
            </c:strRef>
          </c:cat>
          <c:val>
            <c:numRef>
              <c:f>Sheet1!$B$2:$B$2</c:f>
              <c:numCache>
                <c:formatCode>0</c:formatCode>
                <c:ptCount val="1"/>
                <c:pt idx="0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B2-41DB-BD15-FC35F2F6B3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2567</c:v>
                </c:pt>
              </c:strCache>
            </c:strRef>
          </c:tx>
          <c:spPr>
            <a:solidFill>
              <a:srgbClr val="66CCFF"/>
            </a:solidFill>
            <a:ln w="9525" cap="flat" cmpd="sng" algn="ctr">
              <a:solidFill>
                <a:srgbClr val="0070C0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7B2-41DB-BD15-FC35F2F6B374}"/>
              </c:ext>
            </c:extLst>
          </c:dPt>
          <c:dLbls>
            <c:dLbl>
              <c:idx val="0"/>
              <c:layout>
                <c:manualLayout>
                  <c:x val="-0.24433820289082173"/>
                  <c:y val="-5.7869701854636328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70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7B2-41DB-BD15-FC35F2F6B3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อ่างเก็บน้ำกิ่วลม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B2-41DB-BD15-FC35F2F6B3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76351056"/>
        <c:axId val="376351384"/>
      </c:barChart>
      <c:catAx>
        <c:axId val="376351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6351384"/>
        <c:crosses val="autoZero"/>
        <c:auto val="1"/>
        <c:lblAlgn val="ctr"/>
        <c:lblOffset val="100"/>
        <c:noMultiLvlLbl val="0"/>
      </c:catAx>
      <c:valAx>
        <c:axId val="376351384"/>
        <c:scaling>
          <c:orientation val="minMax"/>
          <c:max val="100"/>
          <c:min val="0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376351056"/>
        <c:crosses val="autoZero"/>
        <c:crossBetween val="between"/>
        <c:majorUnit val="6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E9AC556-6037-4DD3-BFE7-CE14A51F577C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0672318-EFF4-431D-9B4F-96E538BBC6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595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72318-EFF4-431D-9B4F-96E538BBC6F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7470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932221B-E947-3AE1-6109-4793C2D7F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C22A9C71-222D-E6A0-25C0-8E910DAE3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2567D7D-7CFD-B317-D6E0-D7CBADE18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5D7508C-F93D-2BB3-8777-15DCDF24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44C8BB6-2756-3D0C-1D56-4FB30074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731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2D4B380-27CE-A2AC-05A3-7A87A37F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34FE65AB-5D5C-FFC2-C7E0-15B6FAC0B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C50C88-A734-B5FD-8307-CE3D70BC0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959648F-714F-4E66-DF2B-6B8299269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6DEC670-6124-CF04-91F9-25EA26CF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322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6BBCAB8-6700-1419-4AD4-8E560E35D3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8F9CE2B-CA23-B36A-9317-41671EE2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0DA4998-2199-23F7-760A-11FF38E14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C3B9BC9-07C2-4128-373F-D8324C37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CF354AF-F3A0-4A13-8502-A05D7945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8057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gradFill flip="none" rotWithShape="1">
          <a:gsLst>
            <a:gs pos="41000">
              <a:schemeClr val="accent1">
                <a:lumMod val="0"/>
                <a:lumOff val="100000"/>
              </a:schemeClr>
            </a:gs>
            <a:gs pos="75000">
              <a:schemeClr val="bg1">
                <a:lumMod val="85000"/>
              </a:schemeClr>
            </a:gs>
            <a:gs pos="97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089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 flip="none" rotWithShape="1">
          <a:gsLst>
            <a:gs pos="0">
              <a:schemeClr val="bg1">
                <a:lumMod val="75000"/>
              </a:schemeClr>
            </a:gs>
            <a:gs pos="50000">
              <a:schemeClr val="accent1">
                <a:lumMod val="0"/>
                <a:lumOff val="100000"/>
              </a:schemeClr>
            </a:gs>
            <a:gs pos="100000">
              <a:schemeClr val="bg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857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gradFill flip="none" rotWithShape="1">
          <a:gsLst>
            <a:gs pos="41000">
              <a:schemeClr val="accent1">
                <a:lumMod val="0"/>
                <a:lumOff val="100000"/>
              </a:schemeClr>
            </a:gs>
            <a:gs pos="75000">
              <a:schemeClr val="bg1">
                <a:lumMod val="85000"/>
              </a:schemeClr>
            </a:gs>
            <a:gs pos="97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7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 flip="none" rotWithShape="1">
          <a:gsLst>
            <a:gs pos="0">
              <a:schemeClr val="bg1">
                <a:lumMod val="75000"/>
              </a:schemeClr>
            </a:gs>
            <a:gs pos="50000">
              <a:schemeClr val="accent1">
                <a:lumMod val="0"/>
                <a:lumOff val="100000"/>
              </a:schemeClr>
            </a:gs>
            <a:gs pos="100000">
              <a:schemeClr val="bg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85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E1D018E-7C07-3178-3A48-5CC558A2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6C6B521-3C97-337F-3302-64E74790F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56979E0-35A4-D4C4-443B-8C18EF37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ED6EEAE-EEA7-4C37-E71A-3665961F5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77AB70F-DF99-BEDB-10D4-F12E9FB7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820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8CD0FDB-E8BA-E490-0BA4-0A0C85FD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A2FCDFA-EC84-1DCA-927A-F490D56EB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EB89C6F-2781-4838-0552-C4B57611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2CFCC1A-383E-3871-2CCF-EFE9B1B69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CB48E46-5C6D-EE93-47D5-1F5C13B0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846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3A7B7B8-E162-4156-D8AF-BE6FADAEE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09913BB-4BEB-8E31-CCCC-7327B6C0E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293C440-ED6F-67E3-1EA8-0EFDCC9E2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F75A664-D114-681D-63F4-C6A9C676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CFA412D-840E-79BB-9CC7-1AA2842C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39C7A70-8C15-81DE-BC26-827A54FC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49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194D124-AF2A-0203-56D6-A532015D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A68A0AD-CFBB-DBEF-92DD-3A8B2331E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224CE3DF-AC11-5823-9212-E13E81656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39147F61-DE84-4AC2-B87A-38B7A9120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9367C646-D690-7032-7576-C0B5C3A43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92273DC9-F7DB-C52B-6283-1A455C23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418FE399-8B20-EB77-8701-60F93067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44A3C382-73C3-E7BA-2888-DAD7AEA0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808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1385E33-60C6-FB1A-73DF-B5A56C0D9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B9CBEB1-F96E-A8EB-0027-DA571F7A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CD8EBB7-5396-E870-6D7D-848A1EAB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D5201A63-CF4E-1135-A912-02A631CC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569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4B6BF621-0CA1-BA97-4270-FD9F9F00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059AD750-8263-41CD-A9D9-7A3C41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C61F3BE-E39F-C31E-AE09-74878C596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9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951B85B-5CF5-CD9A-9E60-481E08819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7A8447A-7122-2324-6E99-9CD9BE5A9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CE2D9A7-ECCF-2548-1EEF-1D7DE185B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484AA16-FF37-8B65-72F0-06207E34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E945188-AF63-22FD-2F83-3EAF6E269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9CECCE8-B582-9A14-F0A6-F58E2427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541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097083-1C32-179F-AD11-23D3391E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08BB3B2C-6793-B952-E38A-DAC268F1B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5970F6C-447D-814C-F11D-ABF264D18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5F7A1E1-597A-074E-839F-487203A7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1B91470-F66F-B248-3C0B-15F2B0EB1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BFCCFF0-E940-5B5E-AF45-19F4C919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018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324319B2-C1F5-DE30-1A10-010D2C142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EEA842F-2503-587A-3E56-F71AD406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5141BA7-FA1F-BCE4-9DB1-5DFD08C92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C6046-CC5E-4E57-A818-41D357B55F0B}" type="datetimeFigureOut">
              <a:rPr lang="th-TH" smtClean="0"/>
              <a:t>01/04/67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178EFDE-24AA-E8BD-2F81-152366E71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6E9456C-80FE-14EC-1CD3-7C31CF19C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26B9D-1275-4B9B-A7E6-5F37088395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320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1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01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image" Target="../media/image8.png"/><Relationship Id="rId26" Type="http://schemas.openxmlformats.org/officeDocument/2006/relationships/image" Target="../media/image14.png"/><Relationship Id="rId21" Type="http://schemas.openxmlformats.org/officeDocument/2006/relationships/image" Target="../media/image11.png"/><Relationship Id="rId34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chart" Target="../charts/chart2.xml"/><Relationship Id="rId17" Type="http://schemas.openxmlformats.org/officeDocument/2006/relationships/image" Target="../media/image7.png"/><Relationship Id="rId25" Type="http://schemas.openxmlformats.org/officeDocument/2006/relationships/image" Target="../media/image13.png"/><Relationship Id="rId33" Type="http://schemas.openxmlformats.org/officeDocument/2006/relationships/chart" Target="../charts/chart7.xml"/><Relationship Id="rId38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4.xml"/><Relationship Id="rId20" Type="http://schemas.openxmlformats.org/officeDocument/2006/relationships/image" Target="../media/image10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chart" Target="../charts/chart1.xml"/><Relationship Id="rId24" Type="http://schemas.microsoft.com/office/2007/relationships/hdphoto" Target="../media/hdphoto6.wdp"/><Relationship Id="rId32" Type="http://schemas.openxmlformats.org/officeDocument/2006/relationships/chart" Target="../charts/chart6.xml"/><Relationship Id="rId37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23" Type="http://schemas.openxmlformats.org/officeDocument/2006/relationships/image" Target="../media/image12.png"/><Relationship Id="rId28" Type="http://schemas.microsoft.com/office/2007/relationships/hdphoto" Target="../media/hdphoto7.wdp"/><Relationship Id="rId36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9.png"/><Relationship Id="rId31" Type="http://schemas.openxmlformats.org/officeDocument/2006/relationships/chart" Target="../charts/chart5.xml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chart" Target="../charts/chart3.xml"/><Relationship Id="rId22" Type="http://schemas.microsoft.com/office/2007/relationships/hdphoto" Target="../media/hdphoto5.wdp"/><Relationship Id="rId27" Type="http://schemas.openxmlformats.org/officeDocument/2006/relationships/image" Target="../media/image15.png"/><Relationship Id="rId30" Type="http://schemas.microsoft.com/office/2007/relationships/hdphoto" Target="../media/hdphoto8.wdp"/><Relationship Id="rId35" Type="http://schemas.microsoft.com/office/2007/relationships/hdphoto" Target="../media/hdphoto9.wdp"/><Relationship Id="rId8" Type="http://schemas.microsoft.com/office/2007/relationships/hdphoto" Target="../media/hdphoto3.wdp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5D1496F6-E3F6-B998-AEC4-B2524BA77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65847"/>
          <a:stretch/>
        </p:blipFill>
        <p:spPr>
          <a:xfrm rot="10800000">
            <a:off x="-16676" y="6281430"/>
            <a:ext cx="12186670" cy="57657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0D11286D-F926-F43C-AB07-5ED3FAA2E3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3" b="22396" l="391" r="99902">
                        <a14:foregroundMark x1="84961" y1="2344" x2="1660" y2="1693"/>
                        <a14:foregroundMark x1="90332" y1="5990" x2="98828" y2="16667"/>
                        <a14:foregroundMark x1="99121" y1="2865" x2="99316" y2="21745"/>
                        <a14:foregroundMark x1="99609" y1="22266" x2="99707" y2="22786"/>
                        <a14:foregroundMark x1="99512" y1="21224" x2="99805" y2="21875"/>
                        <a14:foregroundMark x1="99902" y1="6901" x2="99902" y2="7422"/>
                        <a14:foregroundMark x1="99707" y1="8854" x2="99805" y2="21094"/>
                        <a14:foregroundMark x1="99805" y1="21094" x2="99902" y2="21224"/>
                        <a14:backgroundMark x1="2734" y1="9115" x2="14648" y2="9375"/>
                        <a14:backgroundMark x1="14648" y1="7031" x2="57129" y2="10547"/>
                        <a14:backgroundMark x1="57129" y1="10547" x2="66504" y2="10417"/>
                        <a14:backgroundMark x1="66504" y1="10417" x2="78125" y2="10807"/>
                        <a14:backgroundMark x1="2734" y1="10156" x2="586" y2="10286"/>
                      </a14:backgroundRemoval>
                    </a14:imgEffect>
                  </a14:imgLayer>
                </a14:imgProps>
              </a:ext>
            </a:extLst>
          </a:blip>
          <a:srcRect b="75241"/>
          <a:stretch/>
        </p:blipFill>
        <p:spPr>
          <a:xfrm>
            <a:off x="-36961" y="-21204"/>
            <a:ext cx="12223771" cy="170502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41BB266-46D8-B2A5-A621-9633269D35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4" b="90226" l="6794" r="95064">
                        <a14:foregroundMark x1="25871" y1="16005" x2="26887" y2="17248"/>
                        <a14:foregroundMark x1="22102" y1="21220" x2="24448" y2="21478"/>
                        <a14:foregroundMark x1="32553" y1="9605" x2="31243" y2="10144"/>
                        <a14:foregroundMark x1="35966" y1="8200" x2="32754" y2="9522"/>
                        <a14:foregroundMark x1="42915" y1="5339" x2="38292" y2="7242"/>
                        <a14:foregroundMark x1="48317" y1="7265" x2="44832" y2="12444"/>
                        <a14:foregroundMark x1="88560" y1="30308" x2="88676" y2="57125"/>
                        <a14:foregroundMark x1="92649" y1="48716" x2="88322" y2="56900"/>
                        <a14:foregroundMark x1="95064" y1="44148" x2="94432" y2="45343"/>
                        <a14:foregroundMark x1="22009" y1="84846" x2="24448" y2="90226"/>
                        <a14:foregroundMark x1="8188" y1="82957" x2="6794" y2="84682"/>
                        <a14:backgroundMark x1="27468" y1="14209" x2="21777" y2="17454"/>
                        <a14:backgroundMark x1="22822" y1="14209" x2="14402" y2="23409"/>
                        <a14:backgroundMark x1="24216" y1="12649" x2="19048" y2="20329"/>
                        <a14:backgroundMark x1="22822" y1="17823" x2="20383" y2="20903"/>
                        <a14:backgroundMark x1="22590" y1="13018" x2="24448" y2="14579"/>
                        <a14:backgroundMark x1="21777" y1="18809" x2="20906" y2="21889"/>
                        <a14:backgroundMark x1="19570" y1="19384" x2="19280" y2="22259"/>
                        <a14:backgroundMark x1="46980" y1="5339" x2="49710" y2="7269"/>
                        <a14:backgroundMark x1="51103" y1="4189" x2="49187" y2="6899"/>
                        <a14:backgroundMark x1="49710" y1="4600" x2="49710" y2="5339"/>
                        <a14:backgroundMark x1="48374" y1="7269" x2="48374" y2="7269"/>
                        <a14:backgroundMark x1="36934" y1="7680" x2="36934" y2="7680"/>
                        <a14:backgroundMark x1="36411" y1="7844" x2="36411" y2="7844"/>
                        <a14:backgroundMark x1="36411" y1="7844" x2="36411" y2="7844"/>
                        <a14:backgroundMark x1="38328" y1="7269" x2="37224" y2="7680"/>
                        <a14:backgroundMark x1="37224" y1="8255" x2="35308" y2="7474"/>
                        <a14:backgroundMark x1="33972" y1="7680" x2="31823" y2="9199"/>
                        <a14:backgroundMark x1="36121" y1="8049" x2="34785" y2="7105"/>
                        <a14:backgroundMark x1="38037" y1="6694" x2="39141" y2="6899"/>
                        <a14:backgroundMark x1="64402" y1="76016" x2="66841" y2="75852"/>
                        <a14:backgroundMark x1="89082" y1="57207" x2="88560" y2="57782"/>
                        <a14:backgroundMark x1="93148" y1="47433" x2="93148" y2="47433"/>
                        <a14:backgroundMark x1="94541" y1="47228" x2="93438" y2="48953"/>
                        <a14:backgroundMark x1="95064" y1="45503" x2="93961" y2="47598"/>
                        <a14:backgroundMark x1="95587" y1="45298" x2="95587" y2="45298"/>
                      </a14:backgroundRemoval>
                    </a14:imgEffect>
                  </a14:imgLayer>
                </a14:imgProps>
              </a:ext>
            </a:extLst>
          </a:blip>
          <a:srcRect l="880" t="1718" r="2530" b="6675"/>
          <a:stretch/>
        </p:blipFill>
        <p:spPr>
          <a:xfrm>
            <a:off x="8458879" y="552994"/>
            <a:ext cx="3750366" cy="5029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75" name="สี่เหลี่ยมผืนผ้า: มุมมน 70">
            <a:extLst>
              <a:ext uri="{FF2B5EF4-FFF2-40B4-BE49-F238E27FC236}">
                <a16:creationId xmlns:a16="http://schemas.microsoft.com/office/drawing/2014/main" id="{4F429271-EEF1-DCF0-1EDA-A9E81A8371D6}"/>
              </a:ext>
            </a:extLst>
          </p:cNvPr>
          <p:cNvSpPr/>
          <p:nvPr/>
        </p:nvSpPr>
        <p:spPr>
          <a:xfrm>
            <a:off x="9780064" y="4515071"/>
            <a:ext cx="2240756" cy="899888"/>
          </a:xfrm>
          <a:prstGeom prst="roundRect">
            <a:avLst>
              <a:gd name="adj" fmla="val 11467"/>
            </a:avLst>
          </a:prstGeom>
          <a:gradFill>
            <a:gsLst>
              <a:gs pos="57000">
                <a:schemeClr val="accent4">
                  <a:lumMod val="20000"/>
                  <a:lumOff val="80000"/>
                </a:schemeClr>
              </a:gs>
              <a:gs pos="5000">
                <a:srgbClr val="EFFFFF"/>
              </a:gs>
              <a:gs pos="100000">
                <a:srgbClr val="EFFFFF"/>
              </a:gs>
            </a:gsLst>
            <a:lin ang="10800000" scaled="1"/>
          </a:gradFill>
          <a:ln cmpd="dbl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31F0D90-C0D7-1C1D-DBA8-403FC9F4B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26" b="89492" l="0" r="89474">
                        <a14:foregroundMark x1="4386" y1="2977" x2="1754" y2="30998"/>
                        <a14:foregroundMark x1="73684" y1="1226" x2="72368" y2="23993"/>
                        <a14:foregroundMark x1="14035" y1="1401" x2="11404" y2="30648"/>
                        <a14:foregroundMark x1="20614" y1="67250" x2="0" y2="75832"/>
                        <a14:foregroundMark x1="10088" y1="17863" x2="14035" y2="25919"/>
                        <a14:foregroundMark x1="10088" y1="25569" x2="12719" y2="8231"/>
                        <a14:foregroundMark x1="12719" y1="8231" x2="9649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24" y="0"/>
            <a:ext cx="3054057" cy="6856782"/>
          </a:xfrm>
          <a:prstGeom prst="rect">
            <a:avLst/>
          </a:prstGeom>
        </p:spPr>
      </p:pic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B5DBC500-02D0-4FC0-F980-4F7A00F1A673}"/>
              </a:ext>
            </a:extLst>
          </p:cNvPr>
          <p:cNvSpPr/>
          <p:nvPr/>
        </p:nvSpPr>
        <p:spPr>
          <a:xfrm>
            <a:off x="125242" y="935939"/>
            <a:ext cx="2800625" cy="1200049"/>
          </a:xfrm>
          <a:prstGeom prst="roundRect">
            <a:avLst>
              <a:gd name="adj" fmla="val 7596"/>
            </a:avLst>
          </a:prstGeom>
          <a:gradFill>
            <a:gsLst>
              <a:gs pos="100000">
                <a:srgbClr val="62B5E8">
                  <a:lumMod val="22000"/>
                  <a:lumOff val="78000"/>
                </a:srgbClr>
              </a:gs>
              <a:gs pos="5000">
                <a:srgbClr val="00B0F0">
                  <a:lumMod val="28000"/>
                  <a:lumOff val="72000"/>
                </a:srgbClr>
              </a:gs>
            </a:gsLst>
            <a:lin ang="10800000" scaled="1"/>
          </a:gra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5B78723F-A87B-082D-3167-C99F20C4A16F}"/>
              </a:ext>
            </a:extLst>
          </p:cNvPr>
          <p:cNvSpPr/>
          <p:nvPr/>
        </p:nvSpPr>
        <p:spPr>
          <a:xfrm>
            <a:off x="203047" y="2663075"/>
            <a:ext cx="2743200" cy="2434847"/>
          </a:xfrm>
          <a:prstGeom prst="roundRect">
            <a:avLst>
              <a:gd name="adj" fmla="val 11231"/>
            </a:avLst>
          </a:prstGeom>
          <a:gradFill>
            <a:gsLst>
              <a:gs pos="100000">
                <a:srgbClr val="E1641F">
                  <a:lumMod val="13000"/>
                  <a:lumOff val="87000"/>
                </a:srgbClr>
              </a:gs>
              <a:gs pos="5000">
                <a:srgbClr val="00B050">
                  <a:lumMod val="13000"/>
                  <a:lumOff val="87000"/>
                </a:srgbClr>
              </a:gs>
            </a:gsLst>
            <a:lin ang="10800000" scaled="1"/>
          </a:gradFill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529852F-1389-79EA-F5BC-BE8BCAACC2B4}"/>
              </a:ext>
            </a:extLst>
          </p:cNvPr>
          <p:cNvCxnSpPr/>
          <p:nvPr/>
        </p:nvCxnSpPr>
        <p:spPr>
          <a:xfrm flipV="1">
            <a:off x="287723" y="2844701"/>
            <a:ext cx="25603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: Rounded Corners 68">
            <a:extLst>
              <a:ext uri="{FF2B5EF4-FFF2-40B4-BE49-F238E27FC236}">
                <a16:creationId xmlns:a16="http://schemas.microsoft.com/office/drawing/2014/main" id="{9C459094-BB6C-8830-9D00-D4F049F3137B}"/>
              </a:ext>
            </a:extLst>
          </p:cNvPr>
          <p:cNvSpPr/>
          <p:nvPr/>
        </p:nvSpPr>
        <p:spPr>
          <a:xfrm>
            <a:off x="3317153" y="1242487"/>
            <a:ext cx="2286000" cy="274320"/>
          </a:xfrm>
          <a:prstGeom prst="roundRect">
            <a:avLst>
              <a:gd name="adj" fmla="val 30720"/>
            </a:avLst>
          </a:prstGeom>
          <a:gradFill flip="none" rotWithShape="1">
            <a:gsLst>
              <a:gs pos="0">
                <a:srgbClr val="009999"/>
              </a:gs>
              <a:gs pos="47000">
                <a:srgbClr val="1DFFC4"/>
              </a:gs>
              <a:gs pos="100000">
                <a:srgbClr val="CCFF99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17" name="Chart 157">
            <a:extLst>
              <a:ext uri="{FF2B5EF4-FFF2-40B4-BE49-F238E27FC236}">
                <a16:creationId xmlns:a16="http://schemas.microsoft.com/office/drawing/2014/main" id="{4A54811D-345E-6916-E958-3DA6076AE47B}"/>
              </a:ext>
            </a:extLst>
          </p:cNvPr>
          <p:cNvGraphicFramePr/>
          <p:nvPr/>
        </p:nvGraphicFramePr>
        <p:xfrm>
          <a:off x="3893143" y="1301066"/>
          <a:ext cx="1695089" cy="1012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11" name="Chart 157">
            <a:extLst>
              <a:ext uri="{FF2B5EF4-FFF2-40B4-BE49-F238E27FC236}">
                <a16:creationId xmlns:a16="http://schemas.microsoft.com/office/drawing/2014/main" id="{5D5B94EB-43CD-ABD2-B40B-F2884A0BCF65}"/>
              </a:ext>
            </a:extLst>
          </p:cNvPr>
          <p:cNvGraphicFramePr/>
          <p:nvPr/>
        </p:nvGraphicFramePr>
        <p:xfrm>
          <a:off x="3907518" y="1307624"/>
          <a:ext cx="1707017" cy="1005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12" name="กล่องข้อความ 2">
            <a:extLst>
              <a:ext uri="{FF2B5EF4-FFF2-40B4-BE49-F238E27FC236}">
                <a16:creationId xmlns:a16="http://schemas.microsoft.com/office/drawing/2014/main" id="{E88E9E06-3DDD-F03E-78A4-28758B638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304" y="1691612"/>
            <a:ext cx="8468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9pPr>
          </a:lstStyle>
          <a:p>
            <a:pPr>
              <a:spcAft>
                <a:spcPts val="600"/>
              </a:spcAft>
            </a:pPr>
            <a:r>
              <a:rPr lang="th-TH" alt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71 ล้าน ลบ.ม.</a:t>
            </a:r>
            <a:endParaRPr lang="en-US" alt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Aft>
                <a:spcPts val="600"/>
              </a:spcAft>
            </a:pPr>
            <a:r>
              <a:rPr lang="th-TH" alt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106</a:t>
            </a:r>
            <a:r>
              <a:rPr lang="en-US" alt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1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ล้าน ลบ.ม.</a:t>
            </a:r>
            <a:endParaRPr lang="en-US" alt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4" name="TextBox 156">
            <a:extLst>
              <a:ext uri="{FF2B5EF4-FFF2-40B4-BE49-F238E27FC236}">
                <a16:creationId xmlns:a16="http://schemas.microsoft.com/office/drawing/2014/main" id="{2479E1F7-E825-8D23-B823-9A6232D6A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008" y="1692201"/>
            <a:ext cx="404278" cy="53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th-TH" altLang="th-TH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ปี 67</a:t>
            </a:r>
          </a:p>
          <a:p>
            <a:pPr algn="ctr">
              <a:spcAft>
                <a:spcPts val="600"/>
              </a:spcAft>
            </a:pPr>
            <a:r>
              <a:rPr lang="th-TH" altLang="th-TH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ปี</a:t>
            </a:r>
            <a:r>
              <a:rPr lang="en-US" altLang="th-TH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altLang="th-TH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66</a:t>
            </a:r>
          </a:p>
        </p:txBody>
      </p:sp>
      <p:sp>
        <p:nvSpPr>
          <p:cNvPr id="76" name="TextBox 156">
            <a:extLst>
              <a:ext uri="{FF2B5EF4-FFF2-40B4-BE49-F238E27FC236}">
                <a16:creationId xmlns:a16="http://schemas.microsoft.com/office/drawing/2014/main" id="{16D84277-1497-21C0-15F6-DA210A64C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155" y="1374431"/>
            <a:ext cx="338554" cy="53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th-TH" sz="1200" b="1" dirty="0">
                <a:solidFill>
                  <a:srgbClr val="0000CC"/>
                </a:solidFill>
                <a:latin typeface="Gill Sans MT" panose="020B0502020104020203" pitchFamily="34" charset="0"/>
                <a:cs typeface="JasmineUPC" panose="02020603050405020304" pitchFamily="18" charset="-34"/>
              </a:rPr>
              <a:t> </a:t>
            </a:r>
            <a:r>
              <a:rPr lang="en-US" altLang="th-TH" sz="1200" b="1" dirty="0">
                <a:solidFill>
                  <a:schemeClr val="bg1"/>
                </a:solidFill>
                <a:latin typeface="Gill Sans MT" panose="020B0502020104020203" pitchFamily="34" charset="0"/>
                <a:cs typeface="JasmineUPC" panose="02020603050405020304" pitchFamily="18" charset="-34"/>
              </a:rPr>
              <a:t>%</a:t>
            </a:r>
            <a:endParaRPr lang="th-TH" altLang="th-TH" sz="1200" b="1" dirty="0">
              <a:solidFill>
                <a:schemeClr val="bg1"/>
              </a:solidFill>
              <a:latin typeface="Gill Sans MT" panose="020B0502020104020203" pitchFamily="34" charset="0"/>
              <a:cs typeface="JasmineUPC" panose="02020603050405020304" pitchFamily="18" charset="-34"/>
            </a:endParaRPr>
          </a:p>
          <a:p>
            <a:pPr algn="ctr">
              <a:spcAft>
                <a:spcPts val="600"/>
              </a:spcAft>
            </a:pPr>
            <a:r>
              <a:rPr lang="en-US" altLang="th-TH" sz="1200" b="1" dirty="0">
                <a:solidFill>
                  <a:schemeClr val="bg1"/>
                </a:solidFill>
                <a:latin typeface="Gill Sans MT" panose="020B0502020104020203" pitchFamily="34" charset="0"/>
                <a:cs typeface="JasmineUPC" panose="02020603050405020304" pitchFamily="18" charset="-34"/>
              </a:rPr>
              <a:t>%</a:t>
            </a:r>
            <a:endParaRPr lang="th-TH" altLang="th-TH" sz="1200" b="1" dirty="0">
              <a:solidFill>
                <a:schemeClr val="bg1"/>
              </a:solidFill>
              <a:latin typeface="Gill Sans MT" panose="020B0502020104020203" pitchFamily="34" charset="0"/>
              <a:cs typeface="JasmineUPC" panose="02020603050405020304" pitchFamily="18" charset="-34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91968D2-498D-247B-97E1-6124783EEA65}"/>
              </a:ext>
            </a:extLst>
          </p:cNvPr>
          <p:cNvSpPr/>
          <p:nvPr/>
        </p:nvSpPr>
        <p:spPr>
          <a:xfrm>
            <a:off x="188035" y="764916"/>
            <a:ext cx="2743200" cy="274320"/>
          </a:xfrm>
          <a:prstGeom prst="roundRect">
            <a:avLst>
              <a:gd name="adj" fmla="val 30720"/>
            </a:avLst>
          </a:prstGeom>
          <a:gradFill flip="none" rotWithShape="1">
            <a:gsLst>
              <a:gs pos="57000">
                <a:srgbClr val="92D050">
                  <a:lumMod val="67000"/>
                  <a:lumOff val="33000"/>
                </a:srgbClr>
              </a:gs>
              <a:gs pos="5000">
                <a:srgbClr val="19B8EE"/>
              </a:gs>
              <a:gs pos="100000">
                <a:srgbClr val="0F7EC7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0" name="กล่องข้อความ 4">
            <a:extLst>
              <a:ext uri="{FF2B5EF4-FFF2-40B4-BE49-F238E27FC236}">
                <a16:creationId xmlns:a16="http://schemas.microsoft.com/office/drawing/2014/main" id="{F56B11D9-DDA1-AEB1-8ACC-44FB622FB059}"/>
              </a:ext>
            </a:extLst>
          </p:cNvPr>
          <p:cNvSpPr txBox="1"/>
          <p:nvPr/>
        </p:nvSpPr>
        <p:spPr>
          <a:xfrm>
            <a:off x="393990" y="770329"/>
            <a:ext cx="2578915" cy="300403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JasmineUPC" panose="02020603050405020304" pitchFamily="18" charset="-34"/>
                <a:cs typeface="+mj-cs"/>
              </a:rPr>
              <a:t>ปริมาณฝนสะสม</a:t>
            </a:r>
            <a:r>
              <a:rPr lang="th-TH" sz="1600" dirty="0">
                <a:solidFill>
                  <a:prstClr val="black"/>
                </a:solidFill>
                <a:latin typeface="JasmineUPC" panose="02020603050405020304" pitchFamily="18" charset="-34"/>
                <a:cs typeface="+mj-cs"/>
              </a:rPr>
              <a:t>สูงสุด  24 ชม. รายสัปดาห์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JasmineUPC" panose="02020603050405020304" pitchFamily="18" charset="-34"/>
              <a:cs typeface="+mj-cs"/>
            </a:endParaRPr>
          </a:p>
        </p:txBody>
      </p:sp>
      <p:pic>
        <p:nvPicPr>
          <p:cNvPr id="98" name="รูปภาพ 97" descr="รูปภาพประกอบด้วย สัญลักษณ์, ยอด, เครื่องหมาย, เครื่องหมายการค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31E8D-CA59-F4C2-129A-09CC4D925E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" y="30864"/>
            <a:ext cx="566836" cy="671701"/>
          </a:xfrm>
          <a:prstGeom prst="rect">
            <a:avLst/>
          </a:prstGeom>
        </p:spPr>
      </p:pic>
      <p:graphicFrame>
        <p:nvGraphicFramePr>
          <p:cNvPr id="42" name="ตาราง 41">
            <a:extLst>
              <a:ext uri="{FF2B5EF4-FFF2-40B4-BE49-F238E27FC236}">
                <a16:creationId xmlns:a16="http://schemas.microsoft.com/office/drawing/2014/main" id="{37339021-E54D-B0C0-3A4B-CF485B44D8F0}"/>
              </a:ext>
            </a:extLst>
          </p:cNvPr>
          <p:cNvGraphicFramePr>
            <a:graphicFrameLocks noGrp="1"/>
          </p:cNvGraphicFramePr>
          <p:nvPr/>
        </p:nvGraphicFramePr>
        <p:xfrm>
          <a:off x="243254" y="3656494"/>
          <a:ext cx="2741907" cy="1440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862">
                  <a:extLst>
                    <a:ext uri="{9D8B030D-6E8A-4147-A177-3AD203B41FA5}">
                      <a16:colId xmlns:a16="http://schemas.microsoft.com/office/drawing/2014/main" val="2581505326"/>
                    </a:ext>
                  </a:extLst>
                </a:gridCol>
                <a:gridCol w="1005427">
                  <a:extLst>
                    <a:ext uri="{9D8B030D-6E8A-4147-A177-3AD203B41FA5}">
                      <a16:colId xmlns:a16="http://schemas.microsoft.com/office/drawing/2014/main" val="380439107"/>
                    </a:ext>
                  </a:extLst>
                </a:gridCol>
                <a:gridCol w="423721">
                  <a:extLst>
                    <a:ext uri="{9D8B030D-6E8A-4147-A177-3AD203B41FA5}">
                      <a16:colId xmlns:a16="http://schemas.microsoft.com/office/drawing/2014/main" val="401875746"/>
                    </a:ext>
                  </a:extLst>
                </a:gridCol>
                <a:gridCol w="450942">
                  <a:extLst>
                    <a:ext uri="{9D8B030D-6E8A-4147-A177-3AD203B41FA5}">
                      <a16:colId xmlns:a16="http://schemas.microsoft.com/office/drawing/2014/main" val="417375165"/>
                    </a:ext>
                  </a:extLst>
                </a:gridCol>
                <a:gridCol w="481955">
                  <a:extLst>
                    <a:ext uri="{9D8B030D-6E8A-4147-A177-3AD203B41FA5}">
                      <a16:colId xmlns:a16="http://schemas.microsoft.com/office/drawing/2014/main" val="1779551448"/>
                    </a:ext>
                  </a:extLst>
                </a:gridCol>
              </a:tblGrid>
              <a:tr h="20830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W.1C</a:t>
                      </a: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อ.เมือง จ.ลำปาง 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2.26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5.20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890865"/>
                  </a:ext>
                </a:extLst>
              </a:tr>
              <a:tr h="20830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W.3A</a:t>
                      </a: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อ.เถิน จ.ลำปาง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10.68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4.80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207154"/>
                  </a:ext>
                </a:extLst>
              </a:tr>
              <a:tr h="20830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N.1</a:t>
                      </a: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อ.เมือง จ.น่าน</a:t>
                      </a:r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2.45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7.00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4429739"/>
                  </a:ext>
                </a:extLst>
              </a:tr>
              <a:tr h="20830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G.2A</a:t>
                      </a: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อ.เมือง จ.เชียงราย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NA</a:t>
                      </a: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10.36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1.97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592166"/>
                  </a:ext>
                </a:extLst>
              </a:tr>
              <a:tr h="20830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G.8</a:t>
                      </a: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อ.แม่ลาว จ.เชียงราย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1.76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057663"/>
                  </a:ext>
                </a:extLst>
              </a:tr>
              <a:tr h="208301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I.17</a:t>
                      </a: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อ.เมือง จ.พะเยา</a:t>
                      </a:r>
                      <a:r>
                        <a:rPr lang="en-US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7.50</a:t>
                      </a:r>
                      <a:endParaRPr lang="en-US" sz="12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3.50</a:t>
                      </a:r>
                      <a:endParaRPr lang="en-US" sz="12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0.88</a:t>
                      </a:r>
                      <a:endParaRPr lang="en-US" sz="12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840823"/>
                  </a:ext>
                </a:extLst>
              </a:tr>
            </a:tbl>
          </a:graphicData>
        </a:graphic>
      </p:graphicFrame>
      <p:sp>
        <p:nvSpPr>
          <p:cNvPr id="43" name="กล่องข้อความ 4">
            <a:extLst>
              <a:ext uri="{FF2B5EF4-FFF2-40B4-BE49-F238E27FC236}">
                <a16:creationId xmlns:a16="http://schemas.microsoft.com/office/drawing/2014/main" id="{658F2815-7465-FE87-7D3E-0FA8E7E2D7A1}"/>
              </a:ext>
            </a:extLst>
          </p:cNvPr>
          <p:cNvSpPr txBox="1"/>
          <p:nvPr/>
        </p:nvSpPr>
        <p:spPr>
          <a:xfrm>
            <a:off x="96404" y="3312419"/>
            <a:ext cx="700805" cy="229161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สถานี</a:t>
            </a:r>
          </a:p>
        </p:txBody>
      </p:sp>
      <p:sp>
        <p:nvSpPr>
          <p:cNvPr id="55" name="กล่องข้อความ 4">
            <a:extLst>
              <a:ext uri="{FF2B5EF4-FFF2-40B4-BE49-F238E27FC236}">
                <a16:creationId xmlns:a16="http://schemas.microsoft.com/office/drawing/2014/main" id="{1A5FBCB7-684C-7902-FCD9-6882178D0950}"/>
              </a:ext>
            </a:extLst>
          </p:cNvPr>
          <p:cNvSpPr txBox="1"/>
          <p:nvPr/>
        </p:nvSpPr>
        <p:spPr>
          <a:xfrm>
            <a:off x="2371605" y="3421588"/>
            <a:ext cx="700805" cy="229161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>
              <a:defRPr/>
            </a:pP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rPr>
              <a:t>ระดับน้ำ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rPr>
              <a:t> </a:t>
            </a:r>
            <a:endParaRPr kumimoji="0" lang="th-TH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uLnTx/>
              <a:uFillTx/>
            </a:endParaRPr>
          </a:p>
          <a:p>
            <a:pPr>
              <a:defRPr/>
            </a:pP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rPr>
              <a:t>(ม.)</a:t>
            </a:r>
          </a:p>
        </p:txBody>
      </p:sp>
      <p:sp>
        <p:nvSpPr>
          <p:cNvPr id="44" name="กล่องข้อความ 4">
            <a:extLst>
              <a:ext uri="{FF2B5EF4-FFF2-40B4-BE49-F238E27FC236}">
                <a16:creationId xmlns:a16="http://schemas.microsoft.com/office/drawing/2014/main" id="{3D32A300-A34F-54EF-DE92-6E1FBCE90438}"/>
              </a:ext>
            </a:extLst>
          </p:cNvPr>
          <p:cNvSpPr txBox="1"/>
          <p:nvPr/>
        </p:nvSpPr>
        <p:spPr>
          <a:xfrm>
            <a:off x="1272659" y="3383966"/>
            <a:ext cx="1101448" cy="250664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>
              <a:defRPr/>
            </a:pP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ปริมาณน้ำ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(ลบ.ม./วิ)</a:t>
            </a:r>
          </a:p>
        </p:txBody>
      </p:sp>
      <p:sp>
        <p:nvSpPr>
          <p:cNvPr id="73" name="Chevron 134">
            <a:extLst>
              <a:ext uri="{FF2B5EF4-FFF2-40B4-BE49-F238E27FC236}">
                <a16:creationId xmlns:a16="http://schemas.microsoft.com/office/drawing/2014/main" id="{2C33A8E2-B3CC-CDEF-3D7A-BE2A68B2BA8F}"/>
              </a:ext>
            </a:extLst>
          </p:cNvPr>
          <p:cNvSpPr/>
          <p:nvPr/>
        </p:nvSpPr>
        <p:spPr>
          <a:xfrm rot="5400000">
            <a:off x="6426223" y="5876209"/>
            <a:ext cx="106363" cy="106362"/>
          </a:xfrm>
          <a:prstGeom prst="chevr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400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466A61-4E22-A4BD-58EC-A85A21856622}"/>
              </a:ext>
            </a:extLst>
          </p:cNvPr>
          <p:cNvGrpSpPr/>
          <p:nvPr/>
        </p:nvGrpSpPr>
        <p:grpSpPr>
          <a:xfrm>
            <a:off x="3021079" y="3940601"/>
            <a:ext cx="2854431" cy="1458419"/>
            <a:chOff x="9183699" y="4243439"/>
            <a:chExt cx="2854431" cy="1159310"/>
          </a:xfrm>
        </p:grpSpPr>
        <p:sp>
          <p:nvSpPr>
            <p:cNvPr id="152" name="สี่เหลี่ยมผืนผ้า: มุมมน 70">
              <a:extLst>
                <a:ext uri="{FF2B5EF4-FFF2-40B4-BE49-F238E27FC236}">
                  <a16:creationId xmlns:a16="http://schemas.microsoft.com/office/drawing/2014/main" id="{F8699D8B-9B16-E8AE-2081-15C7A7963C96}"/>
                </a:ext>
              </a:extLst>
            </p:cNvPr>
            <p:cNvSpPr/>
            <p:nvPr/>
          </p:nvSpPr>
          <p:spPr>
            <a:xfrm>
              <a:off x="9183699" y="4243439"/>
              <a:ext cx="2627780" cy="1159310"/>
            </a:xfrm>
            <a:prstGeom prst="roundRect">
              <a:avLst>
                <a:gd name="adj" fmla="val 11467"/>
              </a:avLst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149" name="TextBox 20">
              <a:extLst>
                <a:ext uri="{FF2B5EF4-FFF2-40B4-BE49-F238E27FC236}">
                  <a16:creationId xmlns:a16="http://schemas.microsoft.com/office/drawing/2014/main" id="{AE0DC7FC-E7E7-4267-132F-2087E047AC42}"/>
                </a:ext>
              </a:extLst>
            </p:cNvPr>
            <p:cNvSpPr txBox="1"/>
            <p:nvPr/>
          </p:nvSpPr>
          <p:spPr>
            <a:xfrm>
              <a:off x="9527308" y="4375949"/>
              <a:ext cx="2510822" cy="77010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587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จ.ลำปาง (31 แห่ง)       </a:t>
              </a:r>
              <a:r>
                <a:rPr lang="th-TH" sz="1200" b="1" dirty="0">
                  <a:solidFill>
                    <a:srgbClr val="4F81BD">
                      <a:lumMod val="50000"/>
                    </a:srgb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140 </a:t>
              </a:r>
              <a:r>
                <a:rPr lang="th-TH" sz="1200" b="1" dirty="0" err="1">
                  <a:solidFill>
                    <a:srgbClr val="4F81BD">
                      <a:lumMod val="50000"/>
                    </a:srgb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ล้</a:t>
              </a:r>
              <a:r>
                <a:rPr kumimoji="0" lang="th-TH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าน</a:t>
              </a: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ลบ.ม.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81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%)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defTabSz="609630">
                <a:lnSpc>
                  <a:spcPts val="1587"/>
                </a:lnSpc>
                <a:spcBef>
                  <a:spcPts val="400"/>
                </a:spcBef>
                <a:defRPr/>
              </a:pPr>
              <a:r>
                <a:rPr lang="th-TH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จ.น่าน (6 แห่ง)             </a:t>
              </a:r>
              <a:r>
                <a:rPr lang="th-TH" sz="1200" b="1" dirty="0">
                  <a:solidFill>
                    <a:srgbClr val="4F81BD">
                      <a:lumMod val="50000"/>
                    </a:srgb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 ล้าน ลบ.ม. </a:t>
              </a:r>
              <a:r>
                <a:rPr lang="en-US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55</a:t>
              </a:r>
              <a:r>
                <a:rPr lang="en-US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%) </a:t>
              </a:r>
              <a:endParaRPr lang="th-TH" sz="1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defTabSz="609630">
                <a:lnSpc>
                  <a:spcPts val="1587"/>
                </a:lnSpc>
                <a:spcBef>
                  <a:spcPts val="400"/>
                </a:spcBef>
                <a:defRPr/>
              </a:pPr>
              <a:r>
                <a:rPr lang="th-TH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จ.เชียงราย (4 แห่ง)        </a:t>
              </a:r>
              <a:r>
                <a:rPr lang="th-TH" sz="1200" b="1" dirty="0">
                  <a:solidFill>
                    <a:srgbClr val="4F81BD">
                      <a:lumMod val="50000"/>
                    </a:srgb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64 ล้าน ลบ.ม. </a:t>
              </a:r>
              <a:r>
                <a:rPr lang="en-US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67</a:t>
              </a:r>
              <a:r>
                <a:rPr lang="en-US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%) 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defTabSz="609630">
                <a:lnSpc>
                  <a:spcPts val="1587"/>
                </a:lnSpc>
                <a:spcBef>
                  <a:spcPts val="400"/>
                </a:spcBef>
                <a:defRPr/>
              </a:pPr>
              <a:r>
                <a:rPr lang="th-TH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จ.พะเยา (4 แห่ง)           </a:t>
              </a:r>
              <a:r>
                <a:rPr lang="th-TH" sz="1200" b="1" dirty="0">
                  <a:solidFill>
                    <a:srgbClr val="4F81BD">
                      <a:lumMod val="50000"/>
                    </a:srgb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54 ล้าน ลบ.ม. </a:t>
              </a:r>
              <a:r>
                <a:rPr lang="en-US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52</a:t>
              </a:r>
              <a:r>
                <a:rPr lang="en-US" sz="12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%) 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53" name="สี่เหลี่ยมผืนผ้า: มุมมน 70">
            <a:extLst>
              <a:ext uri="{FF2B5EF4-FFF2-40B4-BE49-F238E27FC236}">
                <a16:creationId xmlns:a16="http://schemas.microsoft.com/office/drawing/2014/main" id="{342FD485-66C3-FC13-4D94-61D3C3D52399}"/>
              </a:ext>
            </a:extLst>
          </p:cNvPr>
          <p:cNvSpPr/>
          <p:nvPr/>
        </p:nvSpPr>
        <p:spPr>
          <a:xfrm>
            <a:off x="5862129" y="3933040"/>
            <a:ext cx="2611759" cy="1483194"/>
          </a:xfrm>
          <a:prstGeom prst="roundRect">
            <a:avLst>
              <a:gd name="adj" fmla="val 11467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1" name="TextBox 20">
            <a:extLst>
              <a:ext uri="{FF2B5EF4-FFF2-40B4-BE49-F238E27FC236}">
                <a16:creationId xmlns:a16="http://schemas.microsoft.com/office/drawing/2014/main" id="{AC887ADF-32EE-F4DD-9F0A-598208AA7D49}"/>
              </a:ext>
            </a:extLst>
          </p:cNvPr>
          <p:cNvSpPr txBox="1"/>
          <p:nvPr/>
        </p:nvSpPr>
        <p:spPr>
          <a:xfrm>
            <a:off x="6177776" y="4125367"/>
            <a:ext cx="2567738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87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จ.ลำปาง (54 แห่ง) </a:t>
            </a:r>
            <a:r>
              <a:rPr lang="th-TH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  <a:r>
              <a:rPr lang="th-TH" sz="1200" dirty="0">
                <a:solidFill>
                  <a:srgbClr val="652B9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26 </a:t>
            </a:r>
            <a:r>
              <a:rPr lang="th-TH" sz="1200" dirty="0" err="1">
                <a:solidFill>
                  <a:srgbClr val="652B9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</a:t>
            </a:r>
            <a:r>
              <a:rPr kumimoji="0" lang="th-T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52B9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าน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652B9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ลบ.ม.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%)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609630">
              <a:lnSpc>
                <a:spcPts val="1587"/>
              </a:lnSpc>
              <a:spcBef>
                <a:spcPts val="400"/>
              </a:spcBef>
              <a:defRPr/>
            </a:pPr>
            <a:r>
              <a:rPr lang="th-TH" sz="1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จ.น่าน (29 แห่ง) </a:t>
            </a:r>
            <a:r>
              <a:rPr lang="th-TH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</a:t>
            </a:r>
            <a:r>
              <a:rPr lang="th-TH" sz="12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1200" dirty="0">
                <a:solidFill>
                  <a:srgbClr val="652B9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 ล้าน ลบ.ม. </a:t>
            </a:r>
            <a:r>
              <a:rPr lang="en-US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71</a:t>
            </a:r>
            <a:r>
              <a:rPr lang="en-US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%) </a:t>
            </a:r>
            <a:endParaRPr lang="th-TH" sz="1200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609630">
              <a:lnSpc>
                <a:spcPts val="1587"/>
              </a:lnSpc>
              <a:spcBef>
                <a:spcPts val="400"/>
              </a:spcBef>
              <a:defRPr/>
            </a:pPr>
            <a:r>
              <a:rPr lang="th-TH" sz="1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จ.เชียงราย (53 แห่ง) </a:t>
            </a:r>
            <a:r>
              <a:rPr lang="th-TH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12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1200" dirty="0">
                <a:solidFill>
                  <a:srgbClr val="652B9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 ล้าน ลบ.ม. </a:t>
            </a:r>
            <a:r>
              <a:rPr lang="en-US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66</a:t>
            </a:r>
            <a:r>
              <a:rPr lang="en-US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%) 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609630">
              <a:lnSpc>
                <a:spcPts val="1587"/>
              </a:lnSpc>
              <a:spcBef>
                <a:spcPts val="400"/>
              </a:spcBef>
              <a:defRPr/>
            </a:pPr>
            <a:r>
              <a:rPr lang="th-TH" sz="1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จ.พะเยา (24 แห่ง) </a:t>
            </a:r>
            <a:r>
              <a:rPr lang="th-TH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</a:t>
            </a:r>
            <a:r>
              <a:rPr lang="th-TH" sz="12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1200" dirty="0">
                <a:solidFill>
                  <a:srgbClr val="652B9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 ล้าน ลบ.ม. </a:t>
            </a:r>
            <a:r>
              <a:rPr lang="en-US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65</a:t>
            </a:r>
            <a:r>
              <a:rPr lang="en-US" sz="12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%) 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7DE98E1-B7D4-22D2-B69F-6E581C5E6C09}"/>
              </a:ext>
            </a:extLst>
          </p:cNvPr>
          <p:cNvSpPr txBox="1"/>
          <p:nvPr/>
        </p:nvSpPr>
        <p:spPr>
          <a:xfrm>
            <a:off x="9583797" y="3625263"/>
            <a:ext cx="645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Corbel" panose="020B0503020204020204" pitchFamily="34" charset="0"/>
                <a:cs typeface="Cloud" panose="020B0604020202020204" charset="0"/>
              </a:rPr>
              <a:t>ลำปาง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1ADD04-CD41-4B49-68EE-76681D055FE3}"/>
              </a:ext>
            </a:extLst>
          </p:cNvPr>
          <p:cNvGrpSpPr/>
          <p:nvPr/>
        </p:nvGrpSpPr>
        <p:grpSpPr>
          <a:xfrm>
            <a:off x="2490111" y="985555"/>
            <a:ext cx="1360147" cy="731520"/>
            <a:chOff x="6537556" y="639988"/>
            <a:chExt cx="1360147" cy="731520"/>
          </a:xfrm>
        </p:grpSpPr>
        <p:graphicFrame>
          <p:nvGraphicFramePr>
            <p:cNvPr id="63" name="Chart 319">
              <a:extLst>
                <a:ext uri="{FF2B5EF4-FFF2-40B4-BE49-F238E27FC236}">
                  <a16:creationId xmlns:a16="http://schemas.microsoft.com/office/drawing/2014/main" id="{EBAB88D4-F927-3515-F062-360641E3A6F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537556" y="639988"/>
            <a:ext cx="1360147" cy="731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64" name="TextBox 320">
              <a:extLst>
                <a:ext uri="{FF2B5EF4-FFF2-40B4-BE49-F238E27FC236}">
                  <a16:creationId xmlns:a16="http://schemas.microsoft.com/office/drawing/2014/main" id="{FD91E147-08FE-47CF-CA3A-34D126765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932" y="823588"/>
              <a:ext cx="52450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9pPr>
            </a:lstStyle>
            <a:p>
              <a:r>
                <a:rPr lang="en-US" altLang="th-TH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ngsana New" panose="02020603050405020304" pitchFamily="18" charset="-34"/>
                  <a:ea typeface="supermarket"/>
                </a:rPr>
                <a:t>5</a:t>
              </a:r>
              <a:r>
                <a:rPr lang="th-TH" altLang="th-TH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ngsana New" panose="02020603050405020304" pitchFamily="18" charset="-34"/>
                  <a:ea typeface="supermarket"/>
                </a:rPr>
                <a:t>4</a:t>
              </a:r>
              <a:r>
                <a:rPr lang="en-US" altLang="th-TH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ngsana New" panose="02020603050405020304" pitchFamily="18" charset="-34"/>
                  <a:ea typeface="supermarket"/>
                </a:rPr>
                <a:t>%</a:t>
              </a:r>
              <a:endParaRPr lang="th-TH" altLang="th-TH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ngsana New" panose="02020603050405020304" pitchFamily="18" charset="-34"/>
                <a:ea typeface="supermarket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65FF07F-282C-BD83-37A5-28CBF0E7D645}"/>
              </a:ext>
            </a:extLst>
          </p:cNvPr>
          <p:cNvGrpSpPr/>
          <p:nvPr/>
        </p:nvGrpSpPr>
        <p:grpSpPr>
          <a:xfrm>
            <a:off x="7082162" y="708960"/>
            <a:ext cx="1661389" cy="546883"/>
            <a:chOff x="5562874" y="754183"/>
            <a:chExt cx="1661389" cy="546883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1279CAC-F635-9F69-1AD5-9F4E5C38A609}"/>
                </a:ext>
              </a:extLst>
            </p:cNvPr>
            <p:cNvSpPr/>
            <p:nvPr/>
          </p:nvSpPr>
          <p:spPr>
            <a:xfrm>
              <a:off x="5785000" y="791302"/>
              <a:ext cx="1439263" cy="479073"/>
            </a:xfrm>
            <a:prstGeom prst="roundRect">
              <a:avLst>
                <a:gd name="adj" fmla="val 37443"/>
              </a:avLst>
            </a:prstGeom>
            <a:solidFill>
              <a:srgbClr val="CCECFF"/>
            </a:solidFill>
            <a:ln w="28575">
              <a:solidFill>
                <a:srgbClr val="00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C36E5826-2B51-5D79-615E-BB77699D3E94}"/>
                </a:ext>
              </a:extLst>
            </p:cNvPr>
            <p:cNvSpPr/>
            <p:nvPr/>
          </p:nvSpPr>
          <p:spPr>
            <a:xfrm>
              <a:off x="5861813" y="875428"/>
              <a:ext cx="1248538" cy="364000"/>
            </a:xfrm>
            <a:prstGeom prst="roundRect">
              <a:avLst>
                <a:gd name="adj" fmla="val 50000"/>
              </a:avLst>
            </a:prstGeom>
            <a:solidFill>
              <a:srgbClr val="F7FF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3E4DE96-237C-B031-3E9C-E86466247C2B}"/>
                </a:ext>
              </a:extLst>
            </p:cNvPr>
            <p:cNvGrpSpPr/>
            <p:nvPr/>
          </p:nvGrpSpPr>
          <p:grpSpPr>
            <a:xfrm>
              <a:off x="5562874" y="754183"/>
              <a:ext cx="1650835" cy="546883"/>
              <a:chOff x="7291917" y="756965"/>
              <a:chExt cx="1650835" cy="546883"/>
            </a:xfrm>
          </p:grpSpPr>
          <p:sp>
            <p:nvSpPr>
              <p:cNvPr id="45" name="กล่องข้อความ 9">
                <a:extLst>
                  <a:ext uri="{FF2B5EF4-FFF2-40B4-BE49-F238E27FC236}">
                    <a16:creationId xmlns:a16="http://schemas.microsoft.com/office/drawing/2014/main" id="{8F7B6D15-95F3-9AA3-C92D-3B862D99C37E}"/>
                  </a:ext>
                </a:extLst>
              </p:cNvPr>
              <p:cNvSpPr txBox="1"/>
              <p:nvPr/>
            </p:nvSpPr>
            <p:spPr>
              <a:xfrm>
                <a:off x="7291917" y="862163"/>
                <a:ext cx="1194955" cy="441685"/>
              </a:xfrm>
              <a:prstGeom prst="rect">
                <a:avLst/>
              </a:prstGeom>
              <a:noFill/>
            </p:spPr>
            <p:txBody>
              <a:bodyPr anchor="b"/>
              <a:lstStyle>
                <a:defPPr>
                  <a:defRPr lang="en-US"/>
                </a:defPPr>
                <a:lvl1pPr marR="0" lvl="0" indent="0" algn="ctr" fontAlgn="auto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1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0">
                          <a:srgbClr val="002162"/>
                        </a:gs>
                        <a:gs pos="68000">
                          <a:srgbClr val="0070C0"/>
                        </a:gs>
                        <a:gs pos="100000">
                          <a:srgbClr val="0594FF"/>
                        </a:gs>
                      </a:gsLst>
                      <a:lin ang="8100000" scaled="1"/>
                      <a:tileRect/>
                    </a:gradFill>
                    <a:effectLst>
                      <a:glow rad="101600">
                        <a:prstClr val="white"/>
                      </a:glow>
                    </a:effectLst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1200" dirty="0">
                    <a:solidFill>
                      <a:srgbClr val="002060"/>
                    </a:solidFill>
                    <a:latin typeface="Kanit" pitchFamily="2" charset="-34"/>
                    <a:cs typeface="Kanit" pitchFamily="2" charset="-34"/>
                  </a:rPr>
                  <a:t>468</a:t>
                </a:r>
                <a:r>
                  <a:rPr lang="th-TH" sz="1050" dirty="0">
                    <a:solidFill>
                      <a:srgbClr val="002060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ล้าน ลบ.ม. 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glow rad="101600">
                        <a:prstClr val="white"/>
                      </a:glow>
                    </a:effectLst>
                    <a:uLnTx/>
                    <a:uFillTx/>
                    <a:latin typeface="JasmineUPC" panose="02020603050405020304" pitchFamily="18" charset="-34"/>
                    <a:cs typeface="JasmineUPC" panose="02020603050405020304" pitchFamily="18" charset="-34"/>
                  </a:rPr>
                  <a:t> </a:t>
                </a:r>
                <a:endPara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Kanit" pitchFamily="2" charset="-34"/>
                  <a:ea typeface="+mn-ea"/>
                  <a:cs typeface="Kanit" pitchFamily="2" charset="-34"/>
                </a:endParaRPr>
              </a:p>
            </p:txBody>
          </p:sp>
          <p:sp>
            <p:nvSpPr>
              <p:cNvPr id="46" name="กล่องข้อความ 9">
                <a:extLst>
                  <a:ext uri="{FF2B5EF4-FFF2-40B4-BE49-F238E27FC236}">
                    <a16:creationId xmlns:a16="http://schemas.microsoft.com/office/drawing/2014/main" id="{19F9D696-5FEC-ACCB-DA75-3501B37A4028}"/>
                  </a:ext>
                </a:extLst>
              </p:cNvPr>
              <p:cNvSpPr txBox="1"/>
              <p:nvPr/>
            </p:nvSpPr>
            <p:spPr>
              <a:xfrm>
                <a:off x="7939454" y="756965"/>
                <a:ext cx="742350" cy="27315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R="0" lvl="0" indent="0" defTabSz="609630" fontAlgn="auto">
                  <a:lnSpc>
                    <a:spcPts val="238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701" b="0" i="0" u="none" strike="noStrike" cap="none" spc="0" normalizeH="0" baseline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loud" panose="02000000000000000000" pitchFamily="2" charset="0"/>
                    <a:cs typeface="Cloud" panose="02000000000000000000" pitchFamily="2" charset="0"/>
                  </a:defRPr>
                </a:lvl1pPr>
              </a:lstStyle>
              <a:p>
                <a:pPr marL="0" marR="0" lvl="0" indent="0" algn="l" defTabSz="609630" rtl="0" eaLnBrk="1" fontAlgn="auto" latinLnBrk="0" hangingPunct="1">
                  <a:lnSpc>
                    <a:spcPts val="238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Kanit" pitchFamily="2" charset="-34"/>
                    <a:ea typeface="+mn-ea"/>
                    <a:cs typeface="Kanit" pitchFamily="2" charset="-34"/>
                  </a:rPr>
                  <a:t>น้ำใช้การ</a:t>
                </a:r>
              </a:p>
            </p:txBody>
          </p:sp>
          <p:sp>
            <p:nvSpPr>
              <p:cNvPr id="47" name="กล่องข้อความ 9">
                <a:extLst>
                  <a:ext uri="{FF2B5EF4-FFF2-40B4-BE49-F238E27FC236}">
                    <a16:creationId xmlns:a16="http://schemas.microsoft.com/office/drawing/2014/main" id="{95397700-5D5F-0793-728E-3D5341A4416C}"/>
                  </a:ext>
                </a:extLst>
              </p:cNvPr>
              <p:cNvSpPr txBox="1"/>
              <p:nvPr/>
            </p:nvSpPr>
            <p:spPr>
              <a:xfrm>
                <a:off x="8116975" y="858540"/>
                <a:ext cx="825777" cy="441685"/>
              </a:xfrm>
              <a:prstGeom prst="rect">
                <a:avLst/>
              </a:prstGeom>
              <a:noFill/>
            </p:spPr>
            <p:txBody>
              <a:bodyPr anchor="b"/>
              <a:lstStyle>
                <a:defPPr>
                  <a:defRPr lang="en-US"/>
                </a:defPPr>
                <a:lvl1pPr marR="0" lvl="0" indent="0" algn="ctr" fontAlgn="auto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1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0">
                          <a:srgbClr val="002162"/>
                        </a:gs>
                        <a:gs pos="68000">
                          <a:srgbClr val="0070C0"/>
                        </a:gs>
                        <a:gs pos="100000">
                          <a:srgbClr val="0594FF"/>
                        </a:gs>
                      </a:gsLst>
                      <a:lin ang="8100000" scaled="1"/>
                      <a:tileRect/>
                    </a:gradFill>
                    <a:effectLst>
                      <a:glow rad="101600">
                        <a:prstClr val="white"/>
                      </a:glow>
                    </a:effectLst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glow rad="101600">
                        <a:prstClr val="white"/>
                      </a:glow>
                    </a:effectLst>
                    <a:uLnTx/>
                    <a:uFillTx/>
                    <a:latin typeface="Kanit" pitchFamily="2" charset="-34"/>
                    <a:ea typeface="+mn-ea"/>
                    <a:cs typeface="Kanit" pitchFamily="2" charset="-34"/>
                  </a:rPr>
                  <a:t>(58</a:t>
                </a:r>
                <a:r>
                  <a:rPr lang="en-US" sz="1200" dirty="0">
                    <a:solidFill>
                      <a:srgbClr val="002060"/>
                    </a:solidFill>
                    <a:latin typeface="Kanit" pitchFamily="2" charset="-34"/>
                    <a:cs typeface="Kanit" pitchFamily="2" charset="-34"/>
                  </a:rPr>
                  <a:t>%)</a:t>
                </a:r>
                <a:endPara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Kanit" pitchFamily="2" charset="-34"/>
                  <a:ea typeface="+mn-ea"/>
                  <a:cs typeface="Kanit" pitchFamily="2" charset="-34"/>
                </a:endParaRPr>
              </a:p>
            </p:txBody>
          </p:sp>
        </p:grpSp>
      </p:grpSp>
      <p:sp>
        <p:nvSpPr>
          <p:cNvPr id="68" name="Rectangle: Rounded Corners 68">
            <a:extLst>
              <a:ext uri="{FF2B5EF4-FFF2-40B4-BE49-F238E27FC236}">
                <a16:creationId xmlns:a16="http://schemas.microsoft.com/office/drawing/2014/main" id="{DA4E1BB2-7C9D-AFD9-F4E0-43A071735A3F}"/>
              </a:ext>
            </a:extLst>
          </p:cNvPr>
          <p:cNvSpPr/>
          <p:nvPr/>
        </p:nvSpPr>
        <p:spPr>
          <a:xfrm>
            <a:off x="3087572" y="738917"/>
            <a:ext cx="2500660" cy="274320"/>
          </a:xfrm>
          <a:prstGeom prst="roundRect">
            <a:avLst>
              <a:gd name="adj" fmla="val 30720"/>
            </a:avLst>
          </a:prstGeom>
          <a:gradFill flip="none" rotWithShape="1">
            <a:gsLst>
              <a:gs pos="0">
                <a:srgbClr val="0070C0"/>
              </a:gs>
              <a:gs pos="47000">
                <a:srgbClr val="00FFFF"/>
              </a:gs>
              <a:gs pos="100000">
                <a:srgbClr val="D5FFFF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34" name="รูปภาพ 133" descr="รูปภาพประกอบด้วย บ้าน, สี่เหลี่ยมผืนผ้า, ออกแบบ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03C96F7-422A-393D-70BB-E2F531E533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65" y="615270"/>
            <a:ext cx="547039" cy="547039"/>
          </a:xfrm>
          <a:prstGeom prst="rect">
            <a:avLst/>
          </a:prstGeom>
        </p:spPr>
      </p:pic>
      <p:sp>
        <p:nvSpPr>
          <p:cNvPr id="71" name="กล่องข้อความ 4">
            <a:extLst>
              <a:ext uri="{FF2B5EF4-FFF2-40B4-BE49-F238E27FC236}">
                <a16:creationId xmlns:a16="http://schemas.microsoft.com/office/drawing/2014/main" id="{F837E240-7015-40CA-CE3D-7D117FFBE4F0}"/>
              </a:ext>
            </a:extLst>
          </p:cNvPr>
          <p:cNvSpPr txBox="1"/>
          <p:nvPr/>
        </p:nvSpPr>
        <p:spPr>
          <a:xfrm>
            <a:off x="3011445" y="785622"/>
            <a:ext cx="2560657" cy="300403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Cloud" panose="020B0604020202020204" charset="0"/>
                <a:cs typeface="+mj-cs"/>
              </a:rPr>
              <a:t>ปริมาณน้ำ</a:t>
            </a:r>
            <a:r>
              <a:rPr lang="th-TH" sz="1600" dirty="0">
                <a:solidFill>
                  <a:prstClr val="black"/>
                </a:solidFill>
                <a:latin typeface="Cloud" panose="020B0604020202020204" charset="0"/>
                <a:cs typeface="+mj-cs"/>
              </a:rPr>
              <a:t>ในอ่างเก็บน้ำ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Cloud" panose="020B0604020202020204" charset="0"/>
              <a:cs typeface="+mj-cs"/>
            </a:endParaRPr>
          </a:p>
        </p:txBody>
      </p:sp>
      <p:sp>
        <p:nvSpPr>
          <p:cNvPr id="15" name="Rectangle: Rounded Corners 68">
            <a:extLst>
              <a:ext uri="{FF2B5EF4-FFF2-40B4-BE49-F238E27FC236}">
                <a16:creationId xmlns:a16="http://schemas.microsoft.com/office/drawing/2014/main" id="{F09108C5-325C-498C-C017-E7BBE4FAD4E6}"/>
              </a:ext>
            </a:extLst>
          </p:cNvPr>
          <p:cNvSpPr/>
          <p:nvPr/>
        </p:nvSpPr>
        <p:spPr>
          <a:xfrm>
            <a:off x="3353816" y="3685195"/>
            <a:ext cx="2286000" cy="274320"/>
          </a:xfrm>
          <a:prstGeom prst="roundRect">
            <a:avLst>
              <a:gd name="adj" fmla="val 30720"/>
            </a:avLst>
          </a:prstGeom>
          <a:gradFill flip="none" rotWithShape="1">
            <a:gsLst>
              <a:gs pos="0">
                <a:srgbClr val="009999"/>
              </a:gs>
              <a:gs pos="47000">
                <a:srgbClr val="1DFFC4"/>
              </a:gs>
              <a:gs pos="100000">
                <a:srgbClr val="CCFF99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0" name="TextBox 16">
            <a:extLst>
              <a:ext uri="{FF2B5EF4-FFF2-40B4-BE49-F238E27FC236}">
                <a16:creationId xmlns:a16="http://schemas.microsoft.com/office/drawing/2014/main" id="{01463E32-6E1C-957D-39B5-94CCDA8CA849}"/>
              </a:ext>
            </a:extLst>
          </p:cNvPr>
          <p:cNvSpPr txBox="1"/>
          <p:nvPr/>
        </p:nvSpPr>
        <p:spPr>
          <a:xfrm>
            <a:off x="3254328" y="3705708"/>
            <a:ext cx="2357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effectLst>
                  <a:glow rad="101600">
                    <a:schemeClr val="bg1"/>
                  </a:glow>
                </a:effectLst>
                <a:latin typeface="TH NiramitIT๙" panose="02000506000000020004" pitchFamily="2" charset="-34"/>
                <a:cs typeface="+mj-cs"/>
              </a:rPr>
              <a:t>อ่างเก็บน้ำขนาดกลาง </a:t>
            </a:r>
            <a:r>
              <a:rPr lang="th-TH" sz="1400" b="1" dirty="0">
                <a:effectLst>
                  <a:glow rad="101600">
                    <a:schemeClr val="bg1"/>
                  </a:glow>
                </a:effectLst>
                <a:latin typeface="supermarket"/>
                <a:cs typeface="+mj-cs"/>
              </a:rPr>
              <a:t>45</a:t>
            </a:r>
            <a:r>
              <a:rPr lang="th-TH" sz="1400" b="1" dirty="0">
                <a:effectLst>
                  <a:glow rad="101600">
                    <a:schemeClr val="bg1"/>
                  </a:glow>
                </a:effectLst>
                <a:latin typeface="TH NiramitIT๙" panose="02000506000000020004" pitchFamily="2" charset="-34"/>
                <a:cs typeface="+mj-cs"/>
              </a:rPr>
              <a:t> แห่ง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D69258B-7C8A-52DB-C6CB-CD588D65A046}"/>
              </a:ext>
            </a:extLst>
          </p:cNvPr>
          <p:cNvGrpSpPr/>
          <p:nvPr/>
        </p:nvGrpSpPr>
        <p:grpSpPr>
          <a:xfrm>
            <a:off x="2775944" y="3505345"/>
            <a:ext cx="1009531" cy="679163"/>
            <a:chOff x="6473999" y="3828802"/>
            <a:chExt cx="1009531" cy="679163"/>
          </a:xfrm>
        </p:grpSpPr>
        <p:graphicFrame>
          <p:nvGraphicFramePr>
            <p:cNvPr id="122" name="Chart 319">
              <a:extLst>
                <a:ext uri="{FF2B5EF4-FFF2-40B4-BE49-F238E27FC236}">
                  <a16:creationId xmlns:a16="http://schemas.microsoft.com/office/drawing/2014/main" id="{20C666B7-2F94-A93A-53CE-DA995EFE58A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473999" y="3828802"/>
            <a:ext cx="1009531" cy="6791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6"/>
            </a:graphicData>
          </a:graphic>
        </p:graphicFrame>
        <p:sp>
          <p:nvSpPr>
            <p:cNvPr id="123" name="TextBox 320">
              <a:extLst>
                <a:ext uri="{FF2B5EF4-FFF2-40B4-BE49-F238E27FC236}">
                  <a16:creationId xmlns:a16="http://schemas.microsoft.com/office/drawing/2014/main" id="{AC2345DE-D8F3-FA49-4A8E-7A3D27D98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6145" y="3984639"/>
              <a:ext cx="52450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9pPr>
            </a:lstStyle>
            <a:p>
              <a:r>
                <a:rPr lang="th-TH" altLang="th-TH" sz="2000" b="1" dirty="0"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latin typeface="Angsana New" panose="02020603050405020304" pitchFamily="18" charset="-34"/>
                  <a:ea typeface="supermarket"/>
                </a:rPr>
                <a:t>68</a:t>
              </a:r>
              <a:r>
                <a:rPr lang="en-US" altLang="th-TH" sz="2000" b="1" dirty="0"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latin typeface="Angsana New" panose="02020603050405020304" pitchFamily="18" charset="-34"/>
                  <a:ea typeface="supermarket"/>
                </a:rPr>
                <a:t>%</a:t>
              </a:r>
              <a:endParaRPr lang="th-TH" altLang="th-TH" sz="2000" b="1" dirty="0"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Angsana New" panose="02020603050405020304" pitchFamily="18" charset="-34"/>
                <a:ea typeface="supermarket"/>
              </a:endParaRPr>
            </a:p>
          </p:txBody>
        </p:sp>
      </p:grpSp>
      <p:sp>
        <p:nvSpPr>
          <p:cNvPr id="16" name="Rectangle: Rounded Corners 68">
            <a:extLst>
              <a:ext uri="{FF2B5EF4-FFF2-40B4-BE49-F238E27FC236}">
                <a16:creationId xmlns:a16="http://schemas.microsoft.com/office/drawing/2014/main" id="{DE5E026B-5FAA-0E6D-2DC8-3B0E34401EF4}"/>
              </a:ext>
            </a:extLst>
          </p:cNvPr>
          <p:cNvSpPr/>
          <p:nvPr/>
        </p:nvSpPr>
        <p:spPr>
          <a:xfrm>
            <a:off x="6107835" y="3697369"/>
            <a:ext cx="2286000" cy="274320"/>
          </a:xfrm>
          <a:prstGeom prst="roundRect">
            <a:avLst>
              <a:gd name="adj" fmla="val 30720"/>
            </a:avLst>
          </a:prstGeom>
          <a:gradFill flip="none" rotWithShape="1">
            <a:gsLst>
              <a:gs pos="0">
                <a:srgbClr val="009999"/>
              </a:gs>
              <a:gs pos="47000">
                <a:srgbClr val="1DFFC4"/>
              </a:gs>
              <a:gs pos="100000">
                <a:srgbClr val="CCFF99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2" name="รูปภาพ 4136">
            <a:extLst>
              <a:ext uri="{FF2B5EF4-FFF2-40B4-BE49-F238E27FC236}">
                <a16:creationId xmlns:a16="http://schemas.microsoft.com/office/drawing/2014/main" id="{B2B75F17-813B-C89F-E4CF-D01268A7CC3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58" y="650577"/>
            <a:ext cx="639599" cy="460123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2A6AC20-239F-B837-D222-8E49947B5029}"/>
              </a:ext>
            </a:extLst>
          </p:cNvPr>
          <p:cNvSpPr/>
          <p:nvPr/>
        </p:nvSpPr>
        <p:spPr>
          <a:xfrm>
            <a:off x="3178411" y="5568021"/>
            <a:ext cx="5293638" cy="1208936"/>
          </a:xfrm>
          <a:prstGeom prst="roundRect">
            <a:avLst>
              <a:gd name="adj" fmla="val 10048"/>
            </a:avLst>
          </a:prstGeom>
          <a:solidFill>
            <a:schemeClr val="bg1"/>
          </a:solidFill>
          <a:ln>
            <a:solidFill>
              <a:srgbClr val="00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7D21FF-3E73-B50D-FE9C-3B25E1E9E941}"/>
              </a:ext>
            </a:extLst>
          </p:cNvPr>
          <p:cNvSpPr txBox="1"/>
          <p:nvPr/>
        </p:nvSpPr>
        <p:spPr>
          <a:xfrm>
            <a:off x="3263213" y="5923477"/>
            <a:ext cx="1188720" cy="215444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แผนเพาะปลูก (ไร่)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D041DC1-8E5B-5473-7842-446500AFBE0D}"/>
              </a:ext>
            </a:extLst>
          </p:cNvPr>
          <p:cNvSpPr txBox="1"/>
          <p:nvPr/>
        </p:nvSpPr>
        <p:spPr>
          <a:xfrm>
            <a:off x="3263213" y="6209885"/>
            <a:ext cx="1188720" cy="215444"/>
          </a:xfrm>
          <a:prstGeom prst="homePlate">
            <a:avLst/>
          </a:prstGeom>
          <a:solidFill>
            <a:srgbClr val="FFCC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th-TH" sz="1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ผลเพาะปลูก (ไร่)</a:t>
            </a:r>
          </a:p>
        </p:txBody>
      </p:sp>
      <p:sp>
        <p:nvSpPr>
          <p:cNvPr id="75" name="กล่องข้อความ 9">
            <a:extLst>
              <a:ext uri="{FF2B5EF4-FFF2-40B4-BE49-F238E27FC236}">
                <a16:creationId xmlns:a16="http://schemas.microsoft.com/office/drawing/2014/main" id="{C6E10FC6-0DB9-FBC7-BF00-245757B39DC2}"/>
              </a:ext>
            </a:extLst>
          </p:cNvPr>
          <p:cNvSpPr txBox="1"/>
          <p:nvPr/>
        </p:nvSpPr>
        <p:spPr>
          <a:xfrm>
            <a:off x="10930607" y="2715107"/>
            <a:ext cx="64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1400" dirty="0">
              <a:latin typeface="Corbel" panose="020B0503020204020204" pitchFamily="34" charset="0"/>
              <a:cs typeface="Cloud" panose="020B0604020202020204" charset="0"/>
            </a:endParaRPr>
          </a:p>
          <a:p>
            <a:r>
              <a:rPr lang="th-TH" sz="1400" dirty="0">
                <a:latin typeface="Corbel" panose="020B0503020204020204" pitchFamily="34" charset="0"/>
                <a:cs typeface="Cloud" panose="020B0604020202020204" charset="0"/>
              </a:rPr>
              <a:t>น่าน</a:t>
            </a:r>
          </a:p>
        </p:txBody>
      </p:sp>
      <p:sp>
        <p:nvSpPr>
          <p:cNvPr id="78" name="สี่เหลี่ยมผืนผ้า: มุมมน 4">
            <a:extLst>
              <a:ext uri="{FF2B5EF4-FFF2-40B4-BE49-F238E27FC236}">
                <a16:creationId xmlns:a16="http://schemas.microsoft.com/office/drawing/2014/main" id="{F5BA7CB2-D288-F1F8-E79D-AF2A43CF554A}"/>
              </a:ext>
            </a:extLst>
          </p:cNvPr>
          <p:cNvSpPr/>
          <p:nvPr/>
        </p:nvSpPr>
        <p:spPr>
          <a:xfrm>
            <a:off x="3201121" y="5434186"/>
            <a:ext cx="2852907" cy="352893"/>
          </a:xfrm>
          <a:prstGeom prst="roundRect">
            <a:avLst/>
          </a:prstGeom>
          <a:gradFill>
            <a:gsLst>
              <a:gs pos="100000">
                <a:schemeClr val="bg1"/>
              </a:gs>
              <a:gs pos="79000">
                <a:srgbClr val="FFFF66"/>
              </a:gs>
              <a:gs pos="39000">
                <a:srgbClr val="99FF33"/>
              </a:gs>
              <a:gs pos="5000">
                <a:srgbClr val="00CC66"/>
              </a:gs>
            </a:gsLst>
            <a:lin ang="10800000" scaled="1"/>
          </a:gra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F15438-2BF7-C7D0-A481-D4B812BA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56" y="5407737"/>
            <a:ext cx="45804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กล่องข้อความ 9">
            <a:extLst>
              <a:ext uri="{FF2B5EF4-FFF2-40B4-BE49-F238E27FC236}">
                <a16:creationId xmlns:a16="http://schemas.microsoft.com/office/drawing/2014/main" id="{C8A527A9-6E61-EA89-ED22-FA20EDFEC8A4}"/>
              </a:ext>
            </a:extLst>
          </p:cNvPr>
          <p:cNvSpPr txBox="1"/>
          <p:nvPr/>
        </p:nvSpPr>
        <p:spPr>
          <a:xfrm>
            <a:off x="3511128" y="5053533"/>
            <a:ext cx="2109245" cy="2712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defTabSz="609630" fontAlgn="auto">
              <a:lnSpc>
                <a:spcPts val="23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1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loud" panose="02000000000000000000" pitchFamily="2" charset="0"/>
                <a:cs typeface="Cloud" panose="02000000000000000000" pitchFamily="2" charset="0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ts val="23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น้ำเก็บกัก</a:t>
            </a:r>
            <a:r>
              <a:rPr lang="th-TH" sz="105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 รวม	ล้าน ลบ.ม.</a:t>
            </a: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24" name="TextBox 321">
            <a:extLst>
              <a:ext uri="{FF2B5EF4-FFF2-40B4-BE49-F238E27FC236}">
                <a16:creationId xmlns:a16="http://schemas.microsoft.com/office/drawing/2014/main" id="{14ED9540-F4D5-20C7-7DCD-BA1755A28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426" y="5068190"/>
            <a:ext cx="4587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9pPr>
          </a:lstStyle>
          <a:p>
            <a:r>
              <a:rPr lang="th-TH" altLang="th-TH" sz="1400" b="1" dirty="0">
                <a:solidFill>
                  <a:srgbClr val="FF0000"/>
                </a:solidFill>
                <a:latin typeface="supermarket"/>
                <a:ea typeface="supermarket"/>
                <a:cs typeface="supermarket"/>
              </a:rPr>
              <a:t>274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63A2D37-28F1-8534-24A4-5962A6AEEFD2}"/>
              </a:ext>
            </a:extLst>
          </p:cNvPr>
          <p:cNvGrpSpPr/>
          <p:nvPr/>
        </p:nvGrpSpPr>
        <p:grpSpPr>
          <a:xfrm>
            <a:off x="6316186" y="5076157"/>
            <a:ext cx="2109245" cy="336825"/>
            <a:chOff x="9890569" y="5101143"/>
            <a:chExt cx="2109245" cy="336825"/>
          </a:xfrm>
        </p:grpSpPr>
        <p:sp>
          <p:nvSpPr>
            <p:cNvPr id="88" name="กล่องข้อความ 9">
              <a:extLst>
                <a:ext uri="{FF2B5EF4-FFF2-40B4-BE49-F238E27FC236}">
                  <a16:creationId xmlns:a16="http://schemas.microsoft.com/office/drawing/2014/main" id="{20CDB7A9-C0C5-10C2-FC2E-5B1268509658}"/>
                </a:ext>
              </a:extLst>
            </p:cNvPr>
            <p:cNvSpPr txBox="1"/>
            <p:nvPr/>
          </p:nvSpPr>
          <p:spPr>
            <a:xfrm>
              <a:off x="9890569" y="5101143"/>
              <a:ext cx="2109245" cy="2712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R="0" lvl="0" indent="0" defTabSz="609630" fontAlgn="auto">
                <a:lnSpc>
                  <a:spcPts val="238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01" b="0" i="0" u="none" strike="noStrike" cap="none" spc="0" normalizeH="0" baseline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loud" panose="02000000000000000000" pitchFamily="2" charset="0"/>
                  <a:cs typeface="Cloud" panose="02000000000000000000" pitchFamily="2" charset="0"/>
                </a:defRPr>
              </a:lvl1pPr>
            </a:lstStyle>
            <a:p>
              <a:pPr marL="0" marR="0" lvl="0" indent="0" algn="l" defTabSz="609630" rtl="0" eaLnBrk="1" fontAlgn="auto" latinLnBrk="0" hangingPunct="1">
                <a:lnSpc>
                  <a:spcPts val="238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น้ำเก็บกัก</a:t>
              </a:r>
              <a:r>
                <a:rPr lang="th-TH" sz="1050" dirty="0">
                  <a:solidFill>
                    <a:schemeClr val="tx1"/>
                  </a:solidFill>
                  <a:latin typeface="Kanit" pitchFamily="2" charset="-34"/>
                  <a:cs typeface="Kanit" pitchFamily="2" charset="-34"/>
                </a:rPr>
                <a:t> รวม	ล้าน ลบ.ม.</a:t>
              </a:r>
              <a:endPara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89" name="TextBox 321">
              <a:extLst>
                <a:ext uri="{FF2B5EF4-FFF2-40B4-BE49-F238E27FC236}">
                  <a16:creationId xmlns:a16="http://schemas.microsoft.com/office/drawing/2014/main" id="{519406D2-B6A2-E553-E331-A68C33381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6345" y="5130191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9pPr>
            </a:lstStyle>
            <a:p>
              <a:r>
                <a:rPr lang="th-TH" altLang="th-TH" sz="1400" b="1" dirty="0">
                  <a:solidFill>
                    <a:srgbClr val="FF0000"/>
                  </a:solidFill>
                  <a:latin typeface="supermarket"/>
                  <a:ea typeface="supermarket"/>
                  <a:cs typeface="supermarket"/>
                </a:rPr>
                <a:t>91</a:t>
              </a:r>
            </a:p>
          </p:txBody>
        </p:sp>
      </p:grp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D5DD027D-D198-332A-9957-EFD5333074F1}"/>
              </a:ext>
            </a:extLst>
          </p:cNvPr>
          <p:cNvSpPr/>
          <p:nvPr/>
        </p:nvSpPr>
        <p:spPr>
          <a:xfrm>
            <a:off x="161656" y="2173586"/>
            <a:ext cx="2743200" cy="274320"/>
          </a:xfrm>
          <a:prstGeom prst="roundRect">
            <a:avLst>
              <a:gd name="adj" fmla="val 30720"/>
            </a:avLst>
          </a:prstGeom>
          <a:gradFill flip="none" rotWithShape="1">
            <a:gsLst>
              <a:gs pos="57000">
                <a:srgbClr val="92D050">
                  <a:lumMod val="67000"/>
                  <a:lumOff val="33000"/>
                </a:srgbClr>
              </a:gs>
              <a:gs pos="5000">
                <a:srgbClr val="19B8EE"/>
              </a:gs>
              <a:gs pos="100000">
                <a:srgbClr val="0F7EC7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กล่องข้อความ 4">
            <a:extLst>
              <a:ext uri="{FF2B5EF4-FFF2-40B4-BE49-F238E27FC236}">
                <a16:creationId xmlns:a16="http://schemas.microsoft.com/office/drawing/2014/main" id="{3D16BDC4-01AF-E10C-B621-D8A8B5A248A0}"/>
              </a:ext>
            </a:extLst>
          </p:cNvPr>
          <p:cNvSpPr txBox="1"/>
          <p:nvPr/>
        </p:nvSpPr>
        <p:spPr>
          <a:xfrm>
            <a:off x="251510" y="2210452"/>
            <a:ext cx="2560657" cy="300403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JasmineUPC" panose="02020603050405020304" pitchFamily="18" charset="-34"/>
                <a:cs typeface="+mj-cs"/>
              </a:rPr>
              <a:t>ปริมาณน้ำท่าในลำน้ำสายหลัก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DF63CD1A-2B3C-4850-5FFA-F55D265BEE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93298" y="5436121"/>
            <a:ext cx="309679" cy="22411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1497B1F-76AB-89F1-F0E7-39CE986A2F8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48572"/>
          <a:stretch/>
        </p:blipFill>
        <p:spPr>
          <a:xfrm flipH="1">
            <a:off x="8381800" y="19099"/>
            <a:ext cx="4033403" cy="716607"/>
          </a:xfrm>
          <a:prstGeom prst="rect">
            <a:avLst/>
          </a:prstGeom>
          <a:effectLst>
            <a:glow rad="101600">
              <a:srgbClr val="FFFFFF"/>
            </a:glow>
          </a:effec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67147792-78CD-227D-3BD2-F5BF9CA20C7F}"/>
              </a:ext>
            </a:extLst>
          </p:cNvPr>
          <p:cNvSpPr txBox="1"/>
          <p:nvPr/>
        </p:nvSpPr>
        <p:spPr>
          <a:xfrm>
            <a:off x="9921784" y="262001"/>
            <a:ext cx="2469223" cy="315471"/>
          </a:xfrm>
          <a:prstGeom prst="flowChartPredefined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th-TH" sz="2200" b="1" dirty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สถานการณ์ปกติ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595B024-1BD9-424A-D3BA-9D29306F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740">
                        <a14:foregroundMark x1="14680" y1="46325" x2="21940" y2="45325"/>
                        <a14:foregroundMark x1="21940" y1="45325" x2="50880" y2="56675"/>
                        <a14:foregroundMark x1="49480" y1="63325" x2="77160" y2="49300"/>
                        <a14:foregroundMark x1="77160" y1="49300" x2="82860" y2="49450"/>
                        <a14:foregroundMark x1="82860" y1="49450" x2="87380" y2="52975"/>
                        <a14:foregroundMark x1="89760" y1="42100" x2="90740" y2="4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612" y="296372"/>
            <a:ext cx="1702665" cy="727992"/>
          </a:xfrm>
          <a:prstGeom prst="rect">
            <a:avLst/>
          </a:prstGeom>
          <a:noFill/>
          <a:effectLst>
            <a:glow rad="139700">
              <a:srgbClr val="FFFFFF">
                <a:alpha val="8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2CDA94F-04E6-8AEE-1FB7-7C5F12C693F1}"/>
              </a:ext>
            </a:extLst>
          </p:cNvPr>
          <p:cNvGrpSpPr/>
          <p:nvPr/>
        </p:nvGrpSpPr>
        <p:grpSpPr>
          <a:xfrm>
            <a:off x="5620373" y="1276628"/>
            <a:ext cx="2109245" cy="329968"/>
            <a:chOff x="9826806" y="1317208"/>
            <a:chExt cx="2109245" cy="329968"/>
          </a:xfrm>
        </p:grpSpPr>
        <p:sp>
          <p:nvSpPr>
            <p:cNvPr id="101" name="กล่องข้อความ 9">
              <a:extLst>
                <a:ext uri="{FF2B5EF4-FFF2-40B4-BE49-F238E27FC236}">
                  <a16:creationId xmlns:a16="http://schemas.microsoft.com/office/drawing/2014/main" id="{E375E472-F2A4-0936-9FC6-218E9AA1F3E5}"/>
                </a:ext>
              </a:extLst>
            </p:cNvPr>
            <p:cNvSpPr txBox="1"/>
            <p:nvPr/>
          </p:nvSpPr>
          <p:spPr>
            <a:xfrm>
              <a:off x="9826806" y="1317208"/>
              <a:ext cx="2109245" cy="2712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R="0" lvl="0" indent="0" defTabSz="609630" fontAlgn="auto">
                <a:lnSpc>
                  <a:spcPts val="238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01" b="0" i="0" u="none" strike="noStrike" cap="none" spc="0" normalizeH="0" baseline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loud" panose="02000000000000000000" pitchFamily="2" charset="0"/>
                  <a:cs typeface="Cloud" panose="02000000000000000000" pitchFamily="2" charset="0"/>
                </a:defRPr>
              </a:lvl1pPr>
            </a:lstStyle>
            <a:p>
              <a:pPr marL="0" marR="0" lvl="0" indent="0" algn="l" defTabSz="609630" rtl="0" eaLnBrk="1" fontAlgn="auto" latinLnBrk="0" hangingPunct="1">
                <a:lnSpc>
                  <a:spcPts val="238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น้ำเก็บกัก</a:t>
              </a:r>
              <a:r>
                <a:rPr lang="th-TH" sz="1050" dirty="0">
                  <a:solidFill>
                    <a:schemeClr val="tx1"/>
                  </a:solidFill>
                  <a:latin typeface="Kanit" pitchFamily="2" charset="-34"/>
                  <a:cs typeface="Kanit" pitchFamily="2" charset="-34"/>
                </a:rPr>
                <a:t> รวม	ล้าน ลบ.ม.</a:t>
              </a:r>
              <a:endPara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102" name="TextBox 321">
              <a:extLst>
                <a:ext uri="{FF2B5EF4-FFF2-40B4-BE49-F238E27FC236}">
                  <a16:creationId xmlns:a16="http://schemas.microsoft.com/office/drawing/2014/main" id="{0BCE7444-0B11-1FC5-9791-7171D059A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9189" y="1339399"/>
              <a:ext cx="4587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9pPr>
            </a:lstStyle>
            <a:p>
              <a:r>
                <a:rPr lang="th-TH" altLang="th-TH" sz="1400" b="1" dirty="0">
                  <a:solidFill>
                    <a:srgbClr val="FF0000"/>
                  </a:solidFill>
                  <a:latin typeface="supermarket"/>
                  <a:ea typeface="supermarket"/>
                  <a:cs typeface="supermarket"/>
                </a:rPr>
                <a:t>145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0F3775A6-89CE-FB9A-B925-28A41964FC43}"/>
              </a:ext>
            </a:extLst>
          </p:cNvPr>
          <p:cNvSpPr txBox="1"/>
          <p:nvPr/>
        </p:nvSpPr>
        <p:spPr>
          <a:xfrm>
            <a:off x="3273005" y="6479732"/>
            <a:ext cx="1188720" cy="215444"/>
          </a:xfrm>
          <a:prstGeom prst="homePlate">
            <a:avLst/>
          </a:prstGeom>
          <a:solidFill>
            <a:srgbClr val="CC99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เก็บเกี่ยว (ไร่)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091337AC-83F2-2BF1-9BC8-8706EAD90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125" b="95000" l="5000" r="91250">
                        <a14:foregroundMark x1="9063" y1="42969" x2="9063" y2="42969"/>
                        <a14:foregroundMark x1="5000" y1="48594" x2="5000" y2="48594"/>
                        <a14:foregroundMark x1="44375" y1="8125" x2="44375" y2="8125"/>
                        <a14:foregroundMark x1="91250" y1="52344" x2="91250" y2="52344"/>
                        <a14:foregroundMark x1="52031" y1="43750" x2="52031" y2="43750"/>
                        <a14:foregroundMark x1="71250" y1="50625" x2="37656" y2="50313"/>
                        <a14:foregroundMark x1="37656" y1="50313" x2="27031" y2="36094"/>
                        <a14:foregroundMark x1="27031" y1="36094" x2="57500" y2="33906"/>
                        <a14:foregroundMark x1="57500" y1="33906" x2="68594" y2="46094"/>
                        <a14:foregroundMark x1="68594" y1="46094" x2="69219" y2="50000"/>
                        <a14:foregroundMark x1="76250" y1="39219" x2="60469" y2="37813"/>
                        <a14:foregroundMark x1="60469" y1="37813" x2="48594" y2="23750"/>
                        <a14:foregroundMark x1="48594" y1="23750" x2="71250" y2="27969"/>
                        <a14:foregroundMark x1="71250" y1="27969" x2="75000" y2="33594"/>
                        <a14:foregroundMark x1="74375" y1="65000" x2="61563" y2="76094"/>
                        <a14:foregroundMark x1="61563" y1="76094" x2="22344" y2="72500"/>
                        <a14:foregroundMark x1="22344" y1="72500" x2="24219" y2="45625"/>
                        <a14:foregroundMark x1="24219" y1="45625" x2="47656" y2="36719"/>
                        <a14:foregroundMark x1="47656" y1="36719" x2="66719" y2="47031"/>
                        <a14:foregroundMark x1="66719" y1="47031" x2="81406" y2="76875"/>
                        <a14:foregroundMark x1="81406" y1="76875" x2="73281" y2="73750"/>
                        <a14:foregroundMark x1="62344" y1="55313" x2="56563" y2="66719"/>
                        <a14:foregroundMark x1="71406" y1="60781" x2="61875" y2="75313"/>
                        <a14:foregroundMark x1="50469" y1="63750" x2="43125" y2="74844"/>
                        <a14:foregroundMark x1="44219" y1="55781" x2="35000" y2="69531"/>
                        <a14:foregroundMark x1="35000" y1="69531" x2="35781" y2="69531"/>
                        <a14:foregroundMark x1="45156" y1="56094" x2="37813" y2="66406"/>
                        <a14:foregroundMark x1="32969" y1="63594" x2="25938" y2="73125"/>
                        <a14:foregroundMark x1="61250" y1="30781" x2="75156" y2="40156"/>
                        <a14:foregroundMark x1="35000" y1="91094" x2="35000" y2="91094"/>
                        <a14:foregroundMark x1="47969" y1="95000" x2="47969" y2="95000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" y="68721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" name="กลุ่ม 70">
            <a:extLst>
              <a:ext uri="{FF2B5EF4-FFF2-40B4-BE49-F238E27FC236}">
                <a16:creationId xmlns:a16="http://schemas.microsoft.com/office/drawing/2014/main" id="{9D91AE79-CD77-D555-7EF4-96B5AE631329}"/>
              </a:ext>
            </a:extLst>
          </p:cNvPr>
          <p:cNvGrpSpPr/>
          <p:nvPr/>
        </p:nvGrpSpPr>
        <p:grpSpPr>
          <a:xfrm>
            <a:off x="82735" y="2123913"/>
            <a:ext cx="381092" cy="403376"/>
            <a:chOff x="4432572" y="4269338"/>
            <a:chExt cx="1547971" cy="1497512"/>
          </a:xfrm>
          <a:solidFill>
            <a:schemeClr val="bg1"/>
          </a:solidFill>
        </p:grpSpPr>
        <p:sp>
          <p:nvSpPr>
            <p:cNvPr id="144" name="Oval 36">
              <a:extLst>
                <a:ext uri="{FF2B5EF4-FFF2-40B4-BE49-F238E27FC236}">
                  <a16:creationId xmlns:a16="http://schemas.microsoft.com/office/drawing/2014/main" id="{C101AECF-6A03-D10E-0691-E34FE40B2F19}"/>
                </a:ext>
              </a:extLst>
            </p:cNvPr>
            <p:cNvSpPr/>
            <p:nvPr/>
          </p:nvSpPr>
          <p:spPr>
            <a:xfrm>
              <a:off x="4432572" y="4269338"/>
              <a:ext cx="1547971" cy="1497512"/>
            </a:xfrm>
            <a:prstGeom prst="ellipse">
              <a:avLst/>
            </a:prstGeom>
            <a:grpFill/>
            <a:ln w="31750" cap="flat" cmpd="sng" algn="ctr">
              <a:solidFill>
                <a:srgbClr val="2E6CA4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pic>
          <p:nvPicPr>
            <p:cNvPr id="150" name="Picture 74">
              <a:extLst>
                <a:ext uri="{FF2B5EF4-FFF2-40B4-BE49-F238E27FC236}">
                  <a16:creationId xmlns:a16="http://schemas.microsoft.com/office/drawing/2014/main" id="{82E871B8-BAAB-CA54-F64B-4FBC57E91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4761732" y="4506513"/>
              <a:ext cx="1006982" cy="1006982"/>
            </a:xfrm>
            <a:prstGeom prst="rect">
              <a:avLst/>
            </a:prstGeom>
            <a:grp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99C76A5-C0F8-0392-68DC-2EF465DD4DFB}"/>
              </a:ext>
            </a:extLst>
          </p:cNvPr>
          <p:cNvGrpSpPr/>
          <p:nvPr/>
        </p:nvGrpSpPr>
        <p:grpSpPr>
          <a:xfrm>
            <a:off x="231429" y="5210446"/>
            <a:ext cx="2817076" cy="1554363"/>
            <a:chOff x="157935" y="5205526"/>
            <a:chExt cx="2577592" cy="1519775"/>
          </a:xfrm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05A5D8AB-923D-1630-9C89-E1908C312EE5}"/>
                </a:ext>
              </a:extLst>
            </p:cNvPr>
            <p:cNvSpPr/>
            <p:nvPr/>
          </p:nvSpPr>
          <p:spPr>
            <a:xfrm>
              <a:off x="157935" y="5374084"/>
              <a:ext cx="2501285" cy="135121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rgbClr val="EEEB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D51DE22F-5C7D-555A-E37E-559848F7BD80}"/>
                </a:ext>
              </a:extLst>
            </p:cNvPr>
            <p:cNvSpPr/>
            <p:nvPr/>
          </p:nvSpPr>
          <p:spPr>
            <a:xfrm>
              <a:off x="331043" y="5471560"/>
              <a:ext cx="2159682" cy="1145739"/>
            </a:xfrm>
            <a:prstGeom prst="roundRect">
              <a:avLst>
                <a:gd name="adj" fmla="val 50000"/>
              </a:avLst>
            </a:prstGeom>
            <a:solidFill>
              <a:srgbClr val="F7FF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สี่เหลี่ยมผืนผ้า: มุมมน 94">
              <a:extLst>
                <a:ext uri="{FF2B5EF4-FFF2-40B4-BE49-F238E27FC236}">
                  <a16:creationId xmlns:a16="http://schemas.microsoft.com/office/drawing/2014/main" id="{0320101C-DFB4-0397-038C-4130C01A1831}"/>
                </a:ext>
              </a:extLst>
            </p:cNvPr>
            <p:cNvSpPr/>
            <p:nvPr/>
          </p:nvSpPr>
          <p:spPr>
            <a:xfrm>
              <a:off x="225532" y="5205526"/>
              <a:ext cx="2509995" cy="264814"/>
            </a:xfrm>
            <a:prstGeom prst="roundRect">
              <a:avLst>
                <a:gd name="adj" fmla="val 50000"/>
              </a:avLst>
            </a:prstGeom>
            <a:gradFill>
              <a:gsLst>
                <a:gs pos="4000">
                  <a:schemeClr val="accent6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269C2100-779B-7FB0-98E0-589FBC0A1A43}"/>
              </a:ext>
            </a:extLst>
          </p:cNvPr>
          <p:cNvSpPr txBox="1"/>
          <p:nvPr/>
        </p:nvSpPr>
        <p:spPr>
          <a:xfrm>
            <a:off x="640966" y="5543012"/>
            <a:ext cx="25337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h-TH" sz="1200" b="1" i="0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รถบรรทุกน้ำ (15)    เครื่องสูบน้ำ (7</a:t>
            </a:r>
            <a:r>
              <a:rPr kumimoji="0" lang="en-US" sz="1200" b="1" i="0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kumimoji="0" lang="th-TH" sz="1200" b="1" i="0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  <a:p>
            <a:r>
              <a:rPr kumimoji="0" lang="th-TH" sz="1200" b="1" i="0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รถบรรทุกติดเครน 3-5 ตัน (10)</a:t>
            </a:r>
          </a:p>
          <a:p>
            <a:r>
              <a:rPr kumimoji="0" lang="th-TH" sz="1200" b="1" i="0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รถบรรทุก 6 ตัน (16) </a:t>
            </a:r>
          </a:p>
          <a:p>
            <a:r>
              <a:rPr kumimoji="0" lang="th-TH" sz="1200" b="1" i="0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รถบรรทุกเทท้าย (29)  รถขุด (5)  </a:t>
            </a:r>
          </a:p>
          <a:p>
            <a:r>
              <a:rPr kumimoji="0" lang="th-TH" sz="1200" b="1" i="0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สะพานเหล็ก (1) โคมไฟบอลลูน (2)</a:t>
            </a: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C4811527-C32F-53D6-8DA0-27DF7AE7789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67048" y="5872057"/>
            <a:ext cx="437994" cy="437994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C0C229FB-94B2-4343-594F-B9F26D05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26895" y1="40000" x2="26895" y2="40000"/>
                        <a14:foregroundMark x1="56895" y1="47188" x2="58125" y2="33340"/>
                        <a14:foregroundMark x1="58125" y1="33340" x2="58125" y2="33340"/>
                        <a14:foregroundMark x1="57949" y1="35957" x2="57949" y2="35957"/>
                        <a14:foregroundMark x1="72040" y1="54747" x2="72040" y2="54747"/>
                        <a14:foregroundMark x1="80525" y1="58990" x2="47960" y2="51879"/>
                        <a14:foregroundMark x1="59273" y1="51879" x2="29535" y2="50465"/>
                        <a14:foregroundMark x1="52202" y1="60404" x2="19636" y2="54747"/>
                        <a14:foregroundMark x1="73455" y1="41980" x2="79111" y2="64646"/>
                        <a14:foregroundMark x1="35232" y1="58990" x2="28121" y2="67475"/>
                        <a14:foregroundMark x1="74747" y1="62343" x2="74747" y2="62343"/>
                        <a14:foregroundMark x1="75758" y1="60323" x2="73414" y2="63677"/>
                        <a14:foregroundMark x1="73091" y1="39960" x2="69091" y2="42303"/>
                        <a14:foregroundMark x1="74424" y1="60323" x2="74747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7" y="4935121"/>
            <a:ext cx="894522" cy="8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23A0FBD5-B707-62D7-2C3E-AF0D359CAF59}"/>
              </a:ext>
            </a:extLst>
          </p:cNvPr>
          <p:cNvGrpSpPr/>
          <p:nvPr/>
        </p:nvGrpSpPr>
        <p:grpSpPr>
          <a:xfrm>
            <a:off x="8611707" y="5987469"/>
            <a:ext cx="3348864" cy="796486"/>
            <a:chOff x="8652199" y="7106332"/>
            <a:chExt cx="3348864" cy="796486"/>
          </a:xfrm>
        </p:grpSpPr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AD637BB8-73A2-F9C4-D6A0-31F07A54AA2D}"/>
                </a:ext>
              </a:extLst>
            </p:cNvPr>
            <p:cNvSpPr/>
            <p:nvPr/>
          </p:nvSpPr>
          <p:spPr>
            <a:xfrm>
              <a:off x="8677979" y="7171298"/>
              <a:ext cx="3323084" cy="7315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rgbClr val="FFFF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600"/>
                </a:lnSpc>
              </a:pPr>
              <a:endPara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90" name="그룹 7">
              <a:extLst>
                <a:ext uri="{FF2B5EF4-FFF2-40B4-BE49-F238E27FC236}">
                  <a16:creationId xmlns:a16="http://schemas.microsoft.com/office/drawing/2014/main" id="{5D388296-1419-CA05-37C2-420BFBFA030B}"/>
                </a:ext>
              </a:extLst>
            </p:cNvPr>
            <p:cNvGrpSpPr/>
            <p:nvPr/>
          </p:nvGrpSpPr>
          <p:grpSpPr>
            <a:xfrm>
              <a:off x="8652199" y="7157950"/>
              <a:ext cx="2287743" cy="281898"/>
              <a:chOff x="5134372" y="3131006"/>
              <a:chExt cx="1431908" cy="195384"/>
            </a:xfrm>
          </p:grpSpPr>
          <p:sp>
            <p:nvSpPr>
              <p:cNvPr id="191" name="직사각형 6">
                <a:extLst>
                  <a:ext uri="{FF2B5EF4-FFF2-40B4-BE49-F238E27FC236}">
                    <a16:creationId xmlns:a16="http://schemas.microsoft.com/office/drawing/2014/main" id="{2D927D82-8336-3B5D-3E82-F33F1EBF473B}"/>
                  </a:ext>
                </a:extLst>
              </p:cNvPr>
              <p:cNvSpPr/>
              <p:nvPr/>
            </p:nvSpPr>
            <p:spPr>
              <a:xfrm>
                <a:off x="5208323" y="3177330"/>
                <a:ext cx="1258310" cy="114183"/>
              </a:xfrm>
              <a:custGeom>
                <a:avLst/>
                <a:gdLst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10" h="199384">
                    <a:moveTo>
                      <a:pt x="0" y="0"/>
                    </a:moveTo>
                    <a:lnTo>
                      <a:pt x="1258310" y="0"/>
                    </a:lnTo>
                    <a:cubicBezTo>
                      <a:pt x="1210685" y="75986"/>
                      <a:pt x="1213065" y="130541"/>
                      <a:pt x="1258310" y="199384"/>
                    </a:cubicBezTo>
                    <a:lnTo>
                      <a:pt x="0" y="199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24" name="자유형: 도형 32">
                <a:extLst>
                  <a:ext uri="{FF2B5EF4-FFF2-40B4-BE49-F238E27FC236}">
                    <a16:creationId xmlns:a16="http://schemas.microsoft.com/office/drawing/2014/main" id="{F6FF0CD9-F40A-D507-9E3E-0DED8419BE2B}"/>
                  </a:ext>
                </a:extLst>
              </p:cNvPr>
              <p:cNvSpPr/>
              <p:nvPr/>
            </p:nvSpPr>
            <p:spPr>
              <a:xfrm>
                <a:off x="5134372" y="3131006"/>
                <a:ext cx="1431908" cy="195384"/>
              </a:xfrm>
              <a:custGeom>
                <a:avLst/>
                <a:gdLst>
                  <a:gd name="connsiteX0" fmla="*/ 62289 w 1431908"/>
                  <a:gd name="connsiteY0" fmla="*/ 0 h 315692"/>
                  <a:gd name="connsiteX1" fmla="*/ 1371331 w 1431908"/>
                  <a:gd name="connsiteY1" fmla="*/ 0 h 315692"/>
                  <a:gd name="connsiteX2" fmla="*/ 1415376 w 1431908"/>
                  <a:gd name="connsiteY2" fmla="*/ 18244 h 315692"/>
                  <a:gd name="connsiteX3" fmla="*/ 1431908 w 1431908"/>
                  <a:gd name="connsiteY3" fmla="*/ 58155 h 315692"/>
                  <a:gd name="connsiteX4" fmla="*/ 100375 w 1431908"/>
                  <a:gd name="connsiteY4" fmla="*/ 58155 h 315692"/>
                  <a:gd name="connsiteX5" fmla="*/ 73951 w 1431908"/>
                  <a:gd name="connsiteY5" fmla="*/ 84579 h 315692"/>
                  <a:gd name="connsiteX6" fmla="*/ 73951 w 1431908"/>
                  <a:gd name="connsiteY6" fmla="*/ 231114 h 315692"/>
                  <a:gd name="connsiteX7" fmla="*/ 100375 w 1431908"/>
                  <a:gd name="connsiteY7" fmla="*/ 257538 h 315692"/>
                  <a:gd name="connsiteX8" fmla="*/ 1431907 w 1431908"/>
                  <a:gd name="connsiteY8" fmla="*/ 257538 h 315692"/>
                  <a:gd name="connsiteX9" fmla="*/ 1415376 w 1431908"/>
                  <a:gd name="connsiteY9" fmla="*/ 297448 h 315692"/>
                  <a:gd name="connsiteX10" fmla="*/ 1371331 w 1431908"/>
                  <a:gd name="connsiteY10" fmla="*/ 315692 h 315692"/>
                  <a:gd name="connsiteX11" fmla="*/ 62289 w 1431908"/>
                  <a:gd name="connsiteY11" fmla="*/ 315692 h 315692"/>
                  <a:gd name="connsiteX12" fmla="*/ 0 w 1431908"/>
                  <a:gd name="connsiteY12" fmla="*/ 253403 h 315692"/>
                  <a:gd name="connsiteX13" fmla="*/ 0 w 1431908"/>
                  <a:gd name="connsiteY13" fmla="*/ 62289 h 315692"/>
                  <a:gd name="connsiteX14" fmla="*/ 62289 w 1431908"/>
                  <a:gd name="connsiteY14" fmla="*/ 0 h 31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908" h="315692">
                    <a:moveTo>
                      <a:pt x="62289" y="0"/>
                    </a:moveTo>
                    <a:lnTo>
                      <a:pt x="1371331" y="0"/>
                    </a:lnTo>
                    <a:cubicBezTo>
                      <a:pt x="1388532" y="0"/>
                      <a:pt x="1404104" y="6972"/>
                      <a:pt x="1415376" y="18244"/>
                    </a:cubicBezTo>
                    <a:lnTo>
                      <a:pt x="1431908" y="58155"/>
                    </a:lnTo>
                    <a:lnTo>
                      <a:pt x="100375" y="58155"/>
                    </a:lnTo>
                    <a:cubicBezTo>
                      <a:pt x="85781" y="58155"/>
                      <a:pt x="73951" y="69985"/>
                      <a:pt x="73951" y="84579"/>
                    </a:cubicBezTo>
                    <a:lnTo>
                      <a:pt x="73951" y="231114"/>
                    </a:lnTo>
                    <a:cubicBezTo>
                      <a:pt x="73951" y="245708"/>
                      <a:pt x="85781" y="257538"/>
                      <a:pt x="100375" y="257538"/>
                    </a:cubicBezTo>
                    <a:lnTo>
                      <a:pt x="1431907" y="257538"/>
                    </a:lnTo>
                    <a:lnTo>
                      <a:pt x="1415376" y="297448"/>
                    </a:lnTo>
                    <a:cubicBezTo>
                      <a:pt x="1404104" y="308720"/>
                      <a:pt x="1388532" y="315692"/>
                      <a:pt x="1371331" y="315692"/>
                    </a:cubicBezTo>
                    <a:lnTo>
                      <a:pt x="62289" y="315692"/>
                    </a:lnTo>
                    <a:cubicBezTo>
                      <a:pt x="27888" y="315692"/>
                      <a:pt x="0" y="287804"/>
                      <a:pt x="0" y="253403"/>
                    </a:cubicBezTo>
                    <a:lnTo>
                      <a:pt x="0" y="62289"/>
                    </a:lnTo>
                    <a:cubicBezTo>
                      <a:pt x="0" y="27888"/>
                      <a:pt x="27888" y="0"/>
                      <a:pt x="622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61" name="TextBox 180">
              <a:extLst>
                <a:ext uri="{FF2B5EF4-FFF2-40B4-BE49-F238E27FC236}">
                  <a16:creationId xmlns:a16="http://schemas.microsoft.com/office/drawing/2014/main" id="{8B4A7313-8342-0FA3-E7AF-B92D87FC0495}"/>
                </a:ext>
              </a:extLst>
            </p:cNvPr>
            <p:cNvSpPr txBox="1"/>
            <p:nvPr/>
          </p:nvSpPr>
          <p:spPr>
            <a:xfrm>
              <a:off x="8962955" y="7127086"/>
              <a:ext cx="2410968" cy="37457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th-TH" sz="1600" b="1" dirty="0">
                  <a:solidFill>
                    <a:schemeClr val="bg1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รายงานสถานการณ์พื้นที่</a:t>
              </a:r>
              <a:endParaRPr lang="th-TH" sz="16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10C5FE2-37F8-B947-72C2-987DD9AEC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70857" y1="70306" x2="65878" y2="74796"/>
                          <a14:foregroundMark x1="65878" y1="74796" x2="51673" y2="80612"/>
                          <a14:foregroundMark x1="51673" y1="80612" x2="38122" y2="78878"/>
                          <a14:foregroundMark x1="38122" y1="78878" x2="26694" y2="66939"/>
                          <a14:foregroundMark x1="26694" y1="66939" x2="24000" y2="48673"/>
                          <a14:foregroundMark x1="24000" y1="48673" x2="33796" y2="28163"/>
                          <a14:foregroundMark x1="33796" y1="28163" x2="48735" y2="25204"/>
                          <a14:foregroundMark x1="48735" y1="25204" x2="57959" y2="28469"/>
                          <a14:foregroundMark x1="57959" y1="28469" x2="65224" y2="36429"/>
                          <a14:foregroundMark x1="65224" y1="36429" x2="71843" y2="58992"/>
                          <a14:foregroundMark x1="71836" y1="69882" x2="71751" y2="71222"/>
                          <a14:foregroundMark x1="26857" y1="69796" x2="57143" y2="74592"/>
                          <a14:foregroundMark x1="57143" y1="74592" x2="64408" y2="72653"/>
                          <a14:foregroundMark x1="64408" y1="72653" x2="69633" y2="68469"/>
                          <a14:foregroundMark x1="69633" y1="68469" x2="69143" y2="68061"/>
                          <a14:foregroundMark x1="45306" y1="32857" x2="48898" y2="65102"/>
                          <a14:foregroundMark x1="48816" y1="30714" x2="53551" y2="48673"/>
                          <a14:foregroundMark x1="53551" y1="48673" x2="45306" y2="65306"/>
                          <a14:foregroundMark x1="45306" y1="65306" x2="44408" y2="40510"/>
                          <a14:foregroundMark x1="44408" y1="40510" x2="57878" y2="50000"/>
                          <a14:foregroundMark x1="57878" y1="50000" x2="42939" y2="61122"/>
                          <a14:foregroundMark x1="42939" y1="61122" x2="50204" y2="29286"/>
                          <a14:foregroundMark x1="50204" y1="29286" x2="54449" y2="49796"/>
                          <a14:foregroundMark x1="54449" y1="49796" x2="50204" y2="59490"/>
                          <a14:foregroundMark x1="50204" y1="59490" x2="47673" y2="61429"/>
                          <a14:foregroundMark x1="57306" y1="49796" x2="56980" y2="57449"/>
                          <a14:foregroundMark x1="56980" y1="57449" x2="53633" y2="63776"/>
                          <a14:foregroundMark x1="53633" y1="63776" x2="51347" y2="64694"/>
                          <a14:foregroundMark x1="61959" y1="67857" x2="53796" y2="64082"/>
                          <a14:foregroundMark x1="39102" y1="65102" x2="33469" y2="69490"/>
                          <a14:foregroundMark x1="44735" y1="66122" x2="41796" y2="40918"/>
                          <a14:foregroundMark x1="41796" y1="40918" x2="41796" y2="40204"/>
                          <a14:foregroundMark x1="43347" y1="45408" x2="40816" y2="55306"/>
                          <a14:foregroundMark x1="40816" y1="55306" x2="41224" y2="67857"/>
                          <a14:foregroundMark x1="41224" y1="67857" x2="41878" y2="68265"/>
                          <a14:foregroundMark x1="26449" y1="67551" x2="24959" y2="70344"/>
                          <a14:foregroundMark x1="67347" y1="65816" x2="70531" y2="69694"/>
                          <a14:foregroundMark x1="70122" y1="67041" x2="70372" y2="67432"/>
                          <a14:backgroundMark x1="72490" y1="68061" x2="73469" y2="61735"/>
                          <a14:backgroundMark x1="73061" y1="61429" x2="73306" y2="69286"/>
                          <a14:backgroundMark x1="71347" y1="72245" x2="74204" y2="70510"/>
                          <a14:backgroundMark x1="71837" y1="71939" x2="73633" y2="70918"/>
                          <a14:backgroundMark x1="72082" y1="71939" x2="73061" y2="71531"/>
                          <a14:backgroundMark x1="25469" y1="72143" x2="23102" y2="68980"/>
                          <a14:backgroundMark x1="25306" y1="71531" x2="24327" y2="68980"/>
                          <a14:backgroundMark x1="24490" y1="70714" x2="26041" y2="73367"/>
                          <a14:backgroundMark x1="72115" y1="67718" x2="72816" y2="68469"/>
                          <a14:backgroundMark x1="72816" y1="62653" x2="71673" y2="65918"/>
                          <a14:backgroundMark x1="72816" y1="61224" x2="72082" y2="64184"/>
                          <a14:backgroundMark x1="72816" y1="60714" x2="72327" y2="61939"/>
                          <a14:backgroundMark x1="71910" y1="67890" x2="73796" y2="69490"/>
                          <a14:backgroundMark x1="72898" y1="59286" x2="72327" y2="62449"/>
                          <a14:backgroundMark x1="70694" y1="67041" x2="72490" y2="68571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7536" y="7106332"/>
              <a:ext cx="569346" cy="455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9" name="TextBox 1028">
            <a:extLst>
              <a:ext uri="{FF2B5EF4-FFF2-40B4-BE49-F238E27FC236}">
                <a16:creationId xmlns:a16="http://schemas.microsoft.com/office/drawing/2014/main" id="{56125440-73E7-2D8D-FFAB-185C726A6940}"/>
              </a:ext>
            </a:extLst>
          </p:cNvPr>
          <p:cNvSpPr txBox="1"/>
          <p:nvPr/>
        </p:nvSpPr>
        <p:spPr>
          <a:xfrm>
            <a:off x="238441" y="2977015"/>
            <a:ext cx="26966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i="0" u="none" strike="noStrike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W.1C</a:t>
            </a:r>
            <a:r>
              <a:rPr lang="th-TH" sz="1200" b="1" i="0" u="none" strike="noStrike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pt-BR" sz="1200" b="1" i="0" u="none" strike="noStrike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W.3A</a:t>
            </a:r>
            <a:r>
              <a:rPr lang="th-TH" sz="1200" b="1" i="0" u="none" strike="noStrike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pt-BR" sz="1200" dirty="0">
                <a:solidFill>
                  <a:srgbClr val="002060"/>
                </a:solidFill>
              </a:rPr>
              <a:t> </a:t>
            </a:r>
            <a:r>
              <a:rPr lang="th-TH" sz="1200" dirty="0">
                <a:solidFill>
                  <a:srgbClr val="002060"/>
                </a:solidFill>
              </a:rPr>
              <a:t>       </a:t>
            </a:r>
            <a:r>
              <a:rPr lang="pt-BR" sz="1200" b="1" i="0" u="none" strike="noStrike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N.1</a:t>
            </a:r>
            <a:r>
              <a:rPr lang="pt-BR" sz="1200" dirty="0">
                <a:solidFill>
                  <a:srgbClr val="002060"/>
                </a:solidFill>
              </a:rPr>
              <a:t> </a:t>
            </a:r>
            <a:r>
              <a:rPr lang="th-TH" sz="1200" dirty="0">
                <a:solidFill>
                  <a:srgbClr val="002060"/>
                </a:solidFill>
              </a:rPr>
              <a:t>        </a:t>
            </a:r>
            <a:r>
              <a:rPr lang="pt-BR" sz="1200" b="1" i="0" u="none" strike="noStrike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G.2A</a:t>
            </a:r>
            <a:r>
              <a:rPr lang="pt-BR" sz="1200" dirty="0">
                <a:solidFill>
                  <a:srgbClr val="002060"/>
                </a:solidFill>
              </a:rPr>
              <a:t> </a:t>
            </a:r>
            <a:r>
              <a:rPr lang="th-TH" sz="1200" dirty="0">
                <a:solidFill>
                  <a:srgbClr val="002060"/>
                </a:solidFill>
              </a:rPr>
              <a:t>       </a:t>
            </a:r>
            <a:r>
              <a:rPr lang="pt-BR" sz="1200" b="1" i="0" u="none" strike="noStrike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G.8</a:t>
            </a:r>
            <a:r>
              <a:rPr lang="pt-BR" sz="1200" dirty="0">
                <a:solidFill>
                  <a:srgbClr val="002060"/>
                </a:solidFill>
              </a:rPr>
              <a:t> </a:t>
            </a:r>
            <a:r>
              <a:rPr lang="th-TH" sz="1200" dirty="0">
                <a:solidFill>
                  <a:srgbClr val="002060"/>
                </a:solidFill>
              </a:rPr>
              <a:t>         </a:t>
            </a:r>
            <a:r>
              <a:rPr lang="pt-BR" sz="1200" b="1" i="0" u="none" strike="noStrike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I.17</a:t>
            </a:r>
            <a:endParaRPr lang="en-US" sz="1200" dirty="0">
              <a:solidFill>
                <a:srgbClr val="002060"/>
              </a:solidFill>
            </a:endParaRPr>
          </a:p>
        </p:txBody>
      </p: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5E503659-BA12-569A-12D6-E56D34393B75}"/>
              </a:ext>
            </a:extLst>
          </p:cNvPr>
          <p:cNvGrpSpPr/>
          <p:nvPr/>
        </p:nvGrpSpPr>
        <p:grpSpPr>
          <a:xfrm>
            <a:off x="308485" y="2519517"/>
            <a:ext cx="2500901" cy="457200"/>
            <a:chOff x="4366183" y="2656471"/>
            <a:chExt cx="2500901" cy="774144"/>
          </a:xfrm>
          <a:solidFill>
            <a:schemeClr val="bg1"/>
          </a:solidFill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B67A13B8-44E6-8F75-7612-542975ACFFA9}"/>
                </a:ext>
              </a:extLst>
            </p:cNvPr>
            <p:cNvGrpSpPr/>
            <p:nvPr/>
          </p:nvGrpSpPr>
          <p:grpSpPr>
            <a:xfrm>
              <a:off x="4366183" y="2673693"/>
              <a:ext cx="2085526" cy="756922"/>
              <a:chOff x="-1636029" y="3344762"/>
              <a:chExt cx="2085526" cy="756922"/>
            </a:xfrm>
            <a:grpFill/>
          </p:grpSpPr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778C9526-EF96-2489-4F54-803CB939A3FB}"/>
                  </a:ext>
                </a:extLst>
              </p:cNvPr>
              <p:cNvSpPr/>
              <p:nvPr/>
            </p:nvSpPr>
            <p:spPr>
              <a:xfrm>
                <a:off x="-1636029" y="3370164"/>
                <a:ext cx="365760" cy="73152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F2DF4242-FB01-4013-398B-0DDCC86AF5A0}"/>
                  </a:ext>
                </a:extLst>
              </p:cNvPr>
              <p:cNvSpPr/>
              <p:nvPr/>
            </p:nvSpPr>
            <p:spPr>
              <a:xfrm>
                <a:off x="-1206172" y="3370164"/>
                <a:ext cx="365760" cy="73152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4D8F25AD-ABC6-F173-2C65-3CF043F1C116}"/>
                  </a:ext>
                </a:extLst>
              </p:cNvPr>
              <p:cNvSpPr/>
              <p:nvPr/>
            </p:nvSpPr>
            <p:spPr>
              <a:xfrm>
                <a:off x="-764268" y="3358132"/>
                <a:ext cx="365760" cy="73152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2D960089-D819-1B53-0224-80CBA43824AD}"/>
                  </a:ext>
                </a:extLst>
              </p:cNvPr>
              <p:cNvSpPr/>
              <p:nvPr/>
            </p:nvSpPr>
            <p:spPr>
              <a:xfrm>
                <a:off x="-322364" y="3345050"/>
                <a:ext cx="365760" cy="73152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210D77FF-63A3-570C-C8C3-8BC0619948FE}"/>
                  </a:ext>
                </a:extLst>
              </p:cNvPr>
              <p:cNvSpPr/>
              <p:nvPr/>
            </p:nvSpPr>
            <p:spPr>
              <a:xfrm>
                <a:off x="83737" y="3344762"/>
                <a:ext cx="365760" cy="73152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032D74A7-632E-48F7-3697-1EFCC051E6D5}"/>
                </a:ext>
              </a:extLst>
            </p:cNvPr>
            <p:cNvSpPr/>
            <p:nvPr/>
          </p:nvSpPr>
          <p:spPr>
            <a:xfrm>
              <a:off x="6501324" y="2656471"/>
              <a:ext cx="365760" cy="73152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5F11376E-05DD-4280-3670-E5AC4962D03B}"/>
              </a:ext>
            </a:extLst>
          </p:cNvPr>
          <p:cNvGrpSpPr/>
          <p:nvPr/>
        </p:nvGrpSpPr>
        <p:grpSpPr>
          <a:xfrm>
            <a:off x="4713115" y="5954373"/>
            <a:ext cx="679730" cy="747915"/>
            <a:chOff x="-1115931" y="-338851"/>
            <a:chExt cx="679730" cy="747915"/>
          </a:xfrm>
        </p:grpSpPr>
        <p:sp>
          <p:nvSpPr>
            <p:cNvPr id="1060" name="Rectangle: Rounded Corners 1059">
              <a:extLst>
                <a:ext uri="{FF2B5EF4-FFF2-40B4-BE49-F238E27FC236}">
                  <a16:creationId xmlns:a16="http://schemas.microsoft.com/office/drawing/2014/main" id="{37D4B641-E30B-9B41-2F44-4B83A3F5A4C6}"/>
                </a:ext>
              </a:extLst>
            </p:cNvPr>
            <p:cNvSpPr/>
            <p:nvPr/>
          </p:nvSpPr>
          <p:spPr>
            <a:xfrm>
              <a:off x="-1110374" y="-338851"/>
              <a:ext cx="674173" cy="246919"/>
            </a:xfrm>
            <a:prstGeom prst="roundRect">
              <a:avLst/>
            </a:prstGeom>
            <a:solidFill>
              <a:srgbClr val="C9FFE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tangle: Rounded Corners 1061">
              <a:extLst>
                <a:ext uri="{FF2B5EF4-FFF2-40B4-BE49-F238E27FC236}">
                  <a16:creationId xmlns:a16="http://schemas.microsoft.com/office/drawing/2014/main" id="{10D32A05-B00F-D1D8-4F1F-FA0CD5DAD062}"/>
                </a:ext>
              </a:extLst>
            </p:cNvPr>
            <p:cNvSpPr/>
            <p:nvPr/>
          </p:nvSpPr>
          <p:spPr>
            <a:xfrm>
              <a:off x="-1115931" y="-87347"/>
              <a:ext cx="674173" cy="24691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ectangle: Rounded Corners 1062">
              <a:extLst>
                <a:ext uri="{FF2B5EF4-FFF2-40B4-BE49-F238E27FC236}">
                  <a16:creationId xmlns:a16="http://schemas.microsoft.com/office/drawing/2014/main" id="{93EC0F5D-658E-2674-22A4-38FD4EE17FD0}"/>
                </a:ext>
              </a:extLst>
            </p:cNvPr>
            <p:cNvSpPr/>
            <p:nvPr/>
          </p:nvSpPr>
          <p:spPr>
            <a:xfrm>
              <a:off x="-1114105" y="162145"/>
              <a:ext cx="674173" cy="246919"/>
            </a:xfrm>
            <a:prstGeom prst="roundRect">
              <a:avLst/>
            </a:prstGeom>
            <a:solidFill>
              <a:srgbClr val="CC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61" name="Table 1060">
            <a:extLst>
              <a:ext uri="{FF2B5EF4-FFF2-40B4-BE49-F238E27FC236}">
                <a16:creationId xmlns:a16="http://schemas.microsoft.com/office/drawing/2014/main" id="{169CAE51-770F-0B5A-2BAB-EA9D6738D2A0}"/>
              </a:ext>
            </a:extLst>
          </p:cNvPr>
          <p:cNvGraphicFramePr>
            <a:graphicFrameLocks noGrp="1"/>
          </p:cNvGraphicFramePr>
          <p:nvPr/>
        </p:nvGraphicFramePr>
        <p:xfrm>
          <a:off x="4676581" y="5965756"/>
          <a:ext cx="70652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529">
                  <a:extLst>
                    <a:ext uri="{9D8B030D-6E8A-4147-A177-3AD203B41FA5}">
                      <a16:colId xmlns:a16="http://schemas.microsoft.com/office/drawing/2014/main" val="89850329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195,319</a:t>
                      </a:r>
                      <a:endParaRPr lang="en-US" sz="9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4573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271,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9421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7030A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881002"/>
                  </a:ext>
                </a:extLst>
              </a:tr>
            </a:tbl>
          </a:graphicData>
        </a:graphic>
      </p:graphicFrame>
      <p:grpSp>
        <p:nvGrpSpPr>
          <p:cNvPr id="85" name="Group 84">
            <a:extLst>
              <a:ext uri="{FF2B5EF4-FFF2-40B4-BE49-F238E27FC236}">
                <a16:creationId xmlns:a16="http://schemas.microsoft.com/office/drawing/2014/main" id="{78701848-168B-DC41-1349-99E0865F7FD0}"/>
              </a:ext>
            </a:extLst>
          </p:cNvPr>
          <p:cNvGrpSpPr/>
          <p:nvPr/>
        </p:nvGrpSpPr>
        <p:grpSpPr>
          <a:xfrm>
            <a:off x="5532440" y="3494579"/>
            <a:ext cx="1067413" cy="731520"/>
            <a:chOff x="5343462" y="3463026"/>
            <a:chExt cx="1067413" cy="731520"/>
          </a:xfrm>
        </p:grpSpPr>
        <p:graphicFrame>
          <p:nvGraphicFramePr>
            <p:cNvPr id="137" name="Chart 319">
              <a:extLst>
                <a:ext uri="{FF2B5EF4-FFF2-40B4-BE49-F238E27FC236}">
                  <a16:creationId xmlns:a16="http://schemas.microsoft.com/office/drawing/2014/main" id="{AD448159-D0AF-D0BF-9914-A1B477B22BB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343462" y="3463026"/>
            <a:ext cx="1067413" cy="731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1"/>
            </a:graphicData>
          </a:graphic>
        </p:graphicFrame>
        <p:sp>
          <p:nvSpPr>
            <p:cNvPr id="1066" name="TextBox 320">
              <a:extLst>
                <a:ext uri="{FF2B5EF4-FFF2-40B4-BE49-F238E27FC236}">
                  <a16:creationId xmlns:a16="http://schemas.microsoft.com/office/drawing/2014/main" id="{CDDD5B1F-54B1-1685-A9D1-F55B5E43A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3596" y="3606745"/>
              <a:ext cx="52450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9pPr>
            </a:lstStyle>
            <a:p>
              <a:r>
                <a:rPr lang="en-US" altLang="th-TH" sz="2000" b="1" dirty="0"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latin typeface="Angsana New" panose="02020603050405020304" pitchFamily="18" charset="-34"/>
                  <a:ea typeface="supermarket"/>
                </a:rPr>
                <a:t>7</a:t>
              </a:r>
              <a:r>
                <a:rPr lang="th-TH" altLang="th-TH" sz="2000" b="1" dirty="0"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latin typeface="Angsana New" panose="02020603050405020304" pitchFamily="18" charset="-34"/>
                  <a:ea typeface="supermarket"/>
                </a:rPr>
                <a:t>0</a:t>
              </a:r>
              <a:r>
                <a:rPr lang="en-US" altLang="th-TH" sz="2000" b="1" dirty="0"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latin typeface="Angsana New" panose="02020603050405020304" pitchFamily="18" charset="-34"/>
                  <a:ea typeface="supermarket"/>
                </a:rPr>
                <a:t>%</a:t>
              </a:r>
              <a:endParaRPr lang="th-TH" altLang="th-TH" sz="2000" b="1" dirty="0"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Angsana New" panose="02020603050405020304" pitchFamily="18" charset="-34"/>
                <a:ea typeface="supermarket"/>
              </a:endParaRPr>
            </a:p>
          </p:txBody>
        </p:sp>
      </p:grpSp>
      <p:graphicFrame>
        <p:nvGraphicFramePr>
          <p:cNvPr id="32" name="Chart 157">
            <a:extLst>
              <a:ext uri="{FF2B5EF4-FFF2-40B4-BE49-F238E27FC236}">
                <a16:creationId xmlns:a16="http://schemas.microsoft.com/office/drawing/2014/main" id="{C3BF6F38-E7BF-F31D-5BD5-78C49FA5E9FB}"/>
              </a:ext>
            </a:extLst>
          </p:cNvPr>
          <p:cNvGraphicFramePr/>
          <p:nvPr/>
        </p:nvGraphicFramePr>
        <p:xfrm>
          <a:off x="6769003" y="1273510"/>
          <a:ext cx="1695089" cy="1012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graphicFrame>
        <p:nvGraphicFramePr>
          <p:cNvPr id="33" name="Chart 157">
            <a:extLst>
              <a:ext uri="{FF2B5EF4-FFF2-40B4-BE49-F238E27FC236}">
                <a16:creationId xmlns:a16="http://schemas.microsoft.com/office/drawing/2014/main" id="{96AF160B-6DBA-7650-85B2-D489A59C9D7C}"/>
              </a:ext>
            </a:extLst>
          </p:cNvPr>
          <p:cNvGraphicFramePr/>
          <p:nvPr/>
        </p:nvGraphicFramePr>
        <p:xfrm>
          <a:off x="6803199" y="1231951"/>
          <a:ext cx="1695089" cy="1005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F7CF0FED-5B13-9034-41DC-2B393D07B8EE}"/>
              </a:ext>
            </a:extLst>
          </p:cNvPr>
          <p:cNvGrpSpPr/>
          <p:nvPr/>
        </p:nvGrpSpPr>
        <p:grpSpPr>
          <a:xfrm>
            <a:off x="6893454" y="1596012"/>
            <a:ext cx="1959573" cy="600164"/>
            <a:chOff x="8040642" y="1626405"/>
            <a:chExt cx="2591685" cy="687589"/>
          </a:xfrm>
        </p:grpSpPr>
        <p:sp>
          <p:nvSpPr>
            <p:cNvPr id="52" name="กล่องข้อความ 2">
              <a:extLst>
                <a:ext uri="{FF2B5EF4-FFF2-40B4-BE49-F238E27FC236}">
                  <a16:creationId xmlns:a16="http://schemas.microsoft.com/office/drawing/2014/main" id="{6F433377-B15C-CA17-8564-704641E00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0642" y="1626405"/>
              <a:ext cx="980098" cy="687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th-TH" alt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74 </a:t>
              </a:r>
              <a:r>
                <a:rPr lang="th-TH" altLang="th-TH" sz="1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ล้าน ลบ.ม.</a:t>
              </a:r>
              <a:endParaRPr lang="en-US" alt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spcAft>
                  <a:spcPts val="600"/>
                </a:spcAft>
              </a:pPr>
              <a:r>
                <a:rPr lang="th-TH" alt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81</a:t>
              </a:r>
              <a:r>
                <a:rPr lang="en-US" alt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altLang="th-TH" sz="1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ล้าน ลบ.ม.</a:t>
              </a:r>
              <a:endParaRPr lang="en-US" alt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8" name="TextBox 156">
              <a:extLst>
                <a:ext uri="{FF2B5EF4-FFF2-40B4-BE49-F238E27FC236}">
                  <a16:creationId xmlns:a16="http://schemas.microsoft.com/office/drawing/2014/main" id="{E0C20001-F5F1-D34F-56CD-740EBAE7EA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7639" y="1682883"/>
              <a:ext cx="534688" cy="617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th-TH" altLang="th-TH" sz="12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ปี 67</a:t>
              </a:r>
            </a:p>
            <a:p>
              <a:pPr algn="ctr">
                <a:spcAft>
                  <a:spcPts val="600"/>
                </a:spcAft>
              </a:pPr>
              <a:r>
                <a:rPr lang="th-TH" altLang="th-TH" sz="12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ปี</a:t>
              </a:r>
              <a:r>
                <a:rPr lang="en-US" altLang="th-TH" sz="12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altLang="th-TH" sz="12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66</a:t>
              </a:r>
            </a:p>
          </p:txBody>
        </p:sp>
        <p:sp>
          <p:nvSpPr>
            <p:cNvPr id="59" name="TextBox 156">
              <a:extLst>
                <a:ext uri="{FF2B5EF4-FFF2-40B4-BE49-F238E27FC236}">
                  <a16:creationId xmlns:a16="http://schemas.microsoft.com/office/drawing/2014/main" id="{35FF7997-A12F-7637-9A96-6FFEE9120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1254" y="1669330"/>
              <a:ext cx="368667" cy="61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en-US" altLang="th-TH" sz="1200" b="1" dirty="0">
                  <a:solidFill>
                    <a:schemeClr val="bg1"/>
                  </a:solidFill>
                  <a:latin typeface="Gill Sans MT" panose="020B0502020104020203" pitchFamily="34" charset="0"/>
                  <a:cs typeface="JasmineUPC" panose="02020603050405020304" pitchFamily="18" charset="-34"/>
                </a:rPr>
                <a:t>%</a:t>
              </a:r>
              <a:endParaRPr lang="th-TH" altLang="th-TH" sz="1200" b="1" dirty="0">
                <a:solidFill>
                  <a:schemeClr val="bg1"/>
                </a:solidFill>
                <a:latin typeface="Gill Sans MT" panose="020B0502020104020203" pitchFamily="34" charset="0"/>
                <a:cs typeface="JasmineUPC" panose="02020603050405020304" pitchFamily="18" charset="-34"/>
              </a:endParaRPr>
            </a:p>
            <a:p>
              <a:pPr algn="ctr">
                <a:spcAft>
                  <a:spcPts val="600"/>
                </a:spcAft>
              </a:pPr>
              <a:r>
                <a:rPr lang="en-US" altLang="th-TH" sz="1200" b="1" dirty="0">
                  <a:solidFill>
                    <a:schemeClr val="bg1"/>
                  </a:solidFill>
                  <a:latin typeface="Gill Sans MT" panose="020B0502020104020203" pitchFamily="34" charset="0"/>
                  <a:cs typeface="JasmineUPC" panose="02020603050405020304" pitchFamily="18" charset="-34"/>
                </a:rPr>
                <a:t>%</a:t>
              </a:r>
              <a:endParaRPr lang="th-TH" altLang="th-TH" sz="1200" b="1" dirty="0">
                <a:solidFill>
                  <a:schemeClr val="bg1"/>
                </a:solidFill>
                <a:latin typeface="Gill Sans MT" panose="020B0502020104020203" pitchFamily="34" charset="0"/>
                <a:cs typeface="JasmineUPC" panose="02020603050405020304" pitchFamily="18" charset="-34"/>
              </a:endParaRPr>
            </a:p>
          </p:txBody>
        </p:sp>
      </p:grpSp>
      <p:sp>
        <p:nvSpPr>
          <p:cNvPr id="74" name="กล่องข้อความ 4">
            <a:extLst>
              <a:ext uri="{FF2B5EF4-FFF2-40B4-BE49-F238E27FC236}">
                <a16:creationId xmlns:a16="http://schemas.microsoft.com/office/drawing/2014/main" id="{E433611B-9EB1-8940-1533-C7A49E49C2A1}"/>
              </a:ext>
            </a:extLst>
          </p:cNvPr>
          <p:cNvSpPr txBox="1"/>
          <p:nvPr/>
        </p:nvSpPr>
        <p:spPr>
          <a:xfrm>
            <a:off x="535015" y="5225787"/>
            <a:ext cx="2560657" cy="300403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JasmineUPC" panose="02020603050405020304" pitchFamily="18" charset="-34"/>
                <a:cs typeface="+mj-cs"/>
              </a:rPr>
              <a:t>การเตรียมพร้อมเครื่องมือเครื่องจักร</a:t>
            </a:r>
          </a:p>
        </p:txBody>
      </p:sp>
      <p:sp>
        <p:nvSpPr>
          <p:cNvPr id="79" name="TextBox 16">
            <a:extLst>
              <a:ext uri="{FF2B5EF4-FFF2-40B4-BE49-F238E27FC236}">
                <a16:creationId xmlns:a16="http://schemas.microsoft.com/office/drawing/2014/main" id="{96372876-E3D2-45E1-92D3-6C1DE071A532}"/>
              </a:ext>
            </a:extLst>
          </p:cNvPr>
          <p:cNvSpPr txBox="1"/>
          <p:nvPr/>
        </p:nvSpPr>
        <p:spPr>
          <a:xfrm>
            <a:off x="3229396" y="1209014"/>
            <a:ext cx="236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effectLst>
                  <a:glow rad="101600"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อ่างเก็บน้ำขนาดใหญ่ 2 แห่ง</a:t>
            </a:r>
          </a:p>
        </p:txBody>
      </p:sp>
      <p:sp>
        <p:nvSpPr>
          <p:cNvPr id="81" name="TextBox 16">
            <a:extLst>
              <a:ext uri="{FF2B5EF4-FFF2-40B4-BE49-F238E27FC236}">
                <a16:creationId xmlns:a16="http://schemas.microsoft.com/office/drawing/2014/main" id="{C6D07997-2A12-89EC-4402-06FD475A20C9}"/>
              </a:ext>
            </a:extLst>
          </p:cNvPr>
          <p:cNvSpPr txBox="1"/>
          <p:nvPr/>
        </p:nvSpPr>
        <p:spPr>
          <a:xfrm>
            <a:off x="6109432" y="3687927"/>
            <a:ext cx="2357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effectLst>
                  <a:glow rad="101600">
                    <a:schemeClr val="bg1"/>
                  </a:glow>
                </a:effectLst>
                <a:latin typeface="TH NiramitIT๙" panose="02000506000000020004" pitchFamily="2" charset="-34"/>
                <a:cs typeface="+mj-cs"/>
              </a:rPr>
              <a:t>อ่างเก็บน้ำขนาดเล็ก (พรด.) 160 แห่ง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5468EE6-F621-6A42-5B28-E575956F990B}"/>
              </a:ext>
            </a:extLst>
          </p:cNvPr>
          <p:cNvGrpSpPr/>
          <p:nvPr/>
        </p:nvGrpSpPr>
        <p:grpSpPr>
          <a:xfrm>
            <a:off x="5570865" y="731934"/>
            <a:ext cx="1661389" cy="533235"/>
            <a:chOff x="5562874" y="767831"/>
            <a:chExt cx="1661389" cy="533235"/>
          </a:xfrm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6FCB30A1-FD7E-2077-E29A-5861440F3F78}"/>
                </a:ext>
              </a:extLst>
            </p:cNvPr>
            <p:cNvSpPr/>
            <p:nvPr/>
          </p:nvSpPr>
          <p:spPr>
            <a:xfrm>
              <a:off x="5785000" y="791302"/>
              <a:ext cx="1439263" cy="479073"/>
            </a:xfrm>
            <a:prstGeom prst="roundRect">
              <a:avLst>
                <a:gd name="adj" fmla="val 37443"/>
              </a:avLst>
            </a:prstGeom>
            <a:solidFill>
              <a:srgbClr val="CCFFFF"/>
            </a:solidFill>
            <a:ln w="28575">
              <a:solidFill>
                <a:srgbClr val="0099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4F449BF8-B3C2-EB71-EE12-86E6285C1672}"/>
                </a:ext>
              </a:extLst>
            </p:cNvPr>
            <p:cNvSpPr/>
            <p:nvPr/>
          </p:nvSpPr>
          <p:spPr>
            <a:xfrm>
              <a:off x="5861813" y="875428"/>
              <a:ext cx="1248538" cy="364000"/>
            </a:xfrm>
            <a:prstGeom prst="roundRect">
              <a:avLst>
                <a:gd name="adj" fmla="val 50000"/>
              </a:avLst>
            </a:prstGeom>
            <a:solidFill>
              <a:srgbClr val="F7FF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039CBCC-DDD7-4171-E9BE-C8ECFE2DDD8C}"/>
                </a:ext>
              </a:extLst>
            </p:cNvPr>
            <p:cNvGrpSpPr/>
            <p:nvPr/>
          </p:nvGrpSpPr>
          <p:grpSpPr>
            <a:xfrm>
              <a:off x="5562874" y="767831"/>
              <a:ext cx="1650835" cy="533235"/>
              <a:chOff x="7291917" y="770613"/>
              <a:chExt cx="1650835" cy="533235"/>
            </a:xfrm>
          </p:grpSpPr>
          <p:sp>
            <p:nvSpPr>
              <p:cNvPr id="140" name="กล่องข้อความ 9">
                <a:extLst>
                  <a:ext uri="{FF2B5EF4-FFF2-40B4-BE49-F238E27FC236}">
                    <a16:creationId xmlns:a16="http://schemas.microsoft.com/office/drawing/2014/main" id="{0A19C333-5231-9712-F4BA-55C0B9FA145D}"/>
                  </a:ext>
                </a:extLst>
              </p:cNvPr>
              <p:cNvSpPr txBox="1"/>
              <p:nvPr/>
            </p:nvSpPr>
            <p:spPr>
              <a:xfrm>
                <a:off x="7291917" y="862163"/>
                <a:ext cx="1194955" cy="441685"/>
              </a:xfrm>
              <a:prstGeom prst="rect">
                <a:avLst/>
              </a:prstGeom>
              <a:noFill/>
            </p:spPr>
            <p:txBody>
              <a:bodyPr anchor="b"/>
              <a:lstStyle>
                <a:defPPr>
                  <a:defRPr lang="en-US"/>
                </a:defPPr>
                <a:lvl1pPr marR="0" lvl="0" indent="0" algn="ctr" fontAlgn="auto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1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0">
                          <a:srgbClr val="002162"/>
                        </a:gs>
                        <a:gs pos="68000">
                          <a:srgbClr val="0070C0"/>
                        </a:gs>
                        <a:gs pos="100000">
                          <a:srgbClr val="0594FF"/>
                        </a:gs>
                      </a:gsLst>
                      <a:lin ang="8100000" scaled="1"/>
                      <a:tileRect/>
                    </a:gradFill>
                    <a:effectLst>
                      <a:glow rad="101600">
                        <a:prstClr val="white"/>
                      </a:glow>
                    </a:effectLst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002060"/>
                    </a:solidFill>
                    <a:latin typeface="Kanit" pitchFamily="2" charset="-34"/>
                    <a:cs typeface="Kanit" pitchFamily="2" charset="-34"/>
                  </a:rPr>
                  <a:t>5</a:t>
                </a:r>
                <a:r>
                  <a:rPr lang="th-TH" sz="1200" dirty="0">
                    <a:solidFill>
                      <a:srgbClr val="002060"/>
                    </a:solidFill>
                    <a:latin typeface="Kanit" pitchFamily="2" charset="-34"/>
                    <a:cs typeface="Kanit" pitchFamily="2" charset="-34"/>
                  </a:rPr>
                  <a:t>10</a:t>
                </a:r>
                <a:r>
                  <a:rPr lang="en-US" sz="1200" dirty="0">
                    <a:solidFill>
                      <a:srgbClr val="002060"/>
                    </a:solidFill>
                    <a:latin typeface="Kanit" pitchFamily="2" charset="-34"/>
                    <a:cs typeface="Kanit" pitchFamily="2" charset="-34"/>
                  </a:rPr>
                  <a:t> </a:t>
                </a:r>
                <a:r>
                  <a:rPr lang="th-TH" sz="1050" dirty="0">
                    <a:solidFill>
                      <a:srgbClr val="002060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ล้าน ลบ.ม. 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glow rad="101600">
                        <a:prstClr val="white"/>
                      </a:glow>
                    </a:effectLst>
                    <a:uLnTx/>
                    <a:uFillTx/>
                    <a:latin typeface="JasmineUPC" panose="02020603050405020304" pitchFamily="18" charset="-34"/>
                    <a:cs typeface="JasmineUPC" panose="02020603050405020304" pitchFamily="18" charset="-34"/>
                  </a:rPr>
                  <a:t> </a:t>
                </a:r>
                <a:endPara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Kanit" pitchFamily="2" charset="-34"/>
                  <a:ea typeface="+mn-ea"/>
                  <a:cs typeface="Kanit" pitchFamily="2" charset="-34"/>
                </a:endParaRPr>
              </a:p>
            </p:txBody>
          </p:sp>
          <p:sp>
            <p:nvSpPr>
              <p:cNvPr id="154" name="กล่องข้อความ 9">
                <a:extLst>
                  <a:ext uri="{FF2B5EF4-FFF2-40B4-BE49-F238E27FC236}">
                    <a16:creationId xmlns:a16="http://schemas.microsoft.com/office/drawing/2014/main" id="{2FE0CDAD-10D2-B57C-AB11-12963A8FD934}"/>
                  </a:ext>
                </a:extLst>
              </p:cNvPr>
              <p:cNvSpPr txBox="1"/>
              <p:nvPr/>
            </p:nvSpPr>
            <p:spPr>
              <a:xfrm>
                <a:off x="7939454" y="770613"/>
                <a:ext cx="742350" cy="27315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R="0" lvl="0" indent="0" defTabSz="609630" fontAlgn="auto">
                  <a:lnSpc>
                    <a:spcPts val="238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701" b="0" i="0" u="none" strike="noStrike" cap="none" spc="0" normalizeH="0" baseline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loud" panose="02000000000000000000" pitchFamily="2" charset="0"/>
                    <a:cs typeface="Cloud" panose="02000000000000000000" pitchFamily="2" charset="0"/>
                  </a:defRPr>
                </a:lvl1pPr>
              </a:lstStyle>
              <a:p>
                <a:pPr marL="0" marR="0" lvl="0" indent="0" algn="l" defTabSz="609630" rtl="0" eaLnBrk="1" fontAlgn="auto" latinLnBrk="0" hangingPunct="1">
                  <a:lnSpc>
                    <a:spcPts val="238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Kanit" pitchFamily="2" charset="-34"/>
                    <a:ea typeface="+mn-ea"/>
                    <a:cs typeface="Kanit" pitchFamily="2" charset="-34"/>
                  </a:rPr>
                  <a:t>น้ำเก็บกัก</a:t>
                </a:r>
              </a:p>
            </p:txBody>
          </p:sp>
          <p:sp>
            <p:nvSpPr>
              <p:cNvPr id="157" name="กล่องข้อความ 9">
                <a:extLst>
                  <a:ext uri="{FF2B5EF4-FFF2-40B4-BE49-F238E27FC236}">
                    <a16:creationId xmlns:a16="http://schemas.microsoft.com/office/drawing/2014/main" id="{ACB26C4D-18C4-C619-D309-D8DB997EB4E4}"/>
                  </a:ext>
                </a:extLst>
              </p:cNvPr>
              <p:cNvSpPr txBox="1"/>
              <p:nvPr/>
            </p:nvSpPr>
            <p:spPr>
              <a:xfrm>
                <a:off x="8116975" y="858540"/>
                <a:ext cx="825777" cy="441685"/>
              </a:xfrm>
              <a:prstGeom prst="rect">
                <a:avLst/>
              </a:prstGeom>
              <a:noFill/>
            </p:spPr>
            <p:txBody>
              <a:bodyPr anchor="b"/>
              <a:lstStyle>
                <a:defPPr>
                  <a:defRPr lang="en-US"/>
                </a:defPPr>
                <a:lvl1pPr marR="0" lvl="0" indent="0" algn="ctr" fontAlgn="auto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1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0">
                          <a:srgbClr val="002162"/>
                        </a:gs>
                        <a:gs pos="68000">
                          <a:srgbClr val="0070C0"/>
                        </a:gs>
                        <a:gs pos="100000">
                          <a:srgbClr val="0594FF"/>
                        </a:gs>
                      </a:gsLst>
                      <a:lin ang="8100000" scaled="1"/>
                      <a:tileRect/>
                    </a:gradFill>
                    <a:effectLst>
                      <a:glow rad="101600">
                        <a:prstClr val="white"/>
                      </a:glow>
                    </a:effectLst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ts val="1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glow rad="101600">
                        <a:prstClr val="white"/>
                      </a:glow>
                    </a:effectLst>
                    <a:uLnTx/>
                    <a:uFillTx/>
                    <a:latin typeface="Kanit" pitchFamily="2" charset="-34"/>
                    <a:ea typeface="+mn-ea"/>
                    <a:cs typeface="Kanit" pitchFamily="2" charset="-34"/>
                  </a:rPr>
                  <a:t>(63</a:t>
                </a:r>
                <a:r>
                  <a:rPr lang="en-US" sz="1200" dirty="0">
                    <a:solidFill>
                      <a:srgbClr val="002060"/>
                    </a:solidFill>
                    <a:latin typeface="Kanit" pitchFamily="2" charset="-34"/>
                    <a:cs typeface="Kanit" pitchFamily="2" charset="-34"/>
                  </a:rPr>
                  <a:t>%)</a:t>
                </a:r>
                <a:endPara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Kanit" pitchFamily="2" charset="-34"/>
                  <a:ea typeface="+mn-ea"/>
                  <a:cs typeface="Kanit" pitchFamily="2" charset="-34"/>
                </a:endParaRPr>
              </a:p>
            </p:txBody>
          </p:sp>
        </p:grpSp>
      </p:grpSp>
      <p:sp>
        <p:nvSpPr>
          <p:cNvPr id="160" name="กล่องข้อความ 9">
            <a:extLst>
              <a:ext uri="{FF2B5EF4-FFF2-40B4-BE49-F238E27FC236}">
                <a16:creationId xmlns:a16="http://schemas.microsoft.com/office/drawing/2014/main" id="{67F782B3-71A6-91CE-14EF-6D34BFAD7D5D}"/>
              </a:ext>
            </a:extLst>
          </p:cNvPr>
          <p:cNvSpPr txBox="1"/>
          <p:nvPr/>
        </p:nvSpPr>
        <p:spPr>
          <a:xfrm>
            <a:off x="9631470" y="1907401"/>
            <a:ext cx="790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Corbel" panose="020B0503020204020204" pitchFamily="34" charset="0"/>
                <a:cs typeface="Cloud" panose="020B0604020202020204" charset="0"/>
              </a:rPr>
              <a:t>เชียงราย</a:t>
            </a:r>
          </a:p>
        </p:txBody>
      </p:sp>
      <p:sp>
        <p:nvSpPr>
          <p:cNvPr id="162" name="กล่องข้อความ 9">
            <a:extLst>
              <a:ext uri="{FF2B5EF4-FFF2-40B4-BE49-F238E27FC236}">
                <a16:creationId xmlns:a16="http://schemas.microsoft.com/office/drawing/2014/main" id="{AEFB1214-AE03-FD77-3E18-E40B6C9626C4}"/>
              </a:ext>
            </a:extLst>
          </p:cNvPr>
          <p:cNvSpPr txBox="1"/>
          <p:nvPr/>
        </p:nvSpPr>
        <p:spPr>
          <a:xfrm>
            <a:off x="9856901" y="2352936"/>
            <a:ext cx="645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Corbel" panose="020B0503020204020204" pitchFamily="34" charset="0"/>
                <a:cs typeface="Cloud" panose="020B0604020202020204" charset="0"/>
              </a:rPr>
              <a:t>พะเยา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789ABFB4-364D-00F7-1B20-B94BA03C6320}"/>
              </a:ext>
            </a:extLst>
          </p:cNvPr>
          <p:cNvGrpSpPr/>
          <p:nvPr/>
        </p:nvGrpSpPr>
        <p:grpSpPr>
          <a:xfrm>
            <a:off x="5520624" y="5930991"/>
            <a:ext cx="2913950" cy="768539"/>
            <a:chOff x="-87331" y="-939813"/>
            <a:chExt cx="2913950" cy="768539"/>
          </a:xfrm>
        </p:grpSpPr>
        <p:grpSp>
          <p:nvGrpSpPr>
            <p:cNvPr id="1067" name="Group 1066">
              <a:extLst>
                <a:ext uri="{FF2B5EF4-FFF2-40B4-BE49-F238E27FC236}">
                  <a16:creationId xmlns:a16="http://schemas.microsoft.com/office/drawing/2014/main" id="{5238B7A4-8CC7-B4C2-AA3C-3FC1844FD74A}"/>
                </a:ext>
              </a:extLst>
            </p:cNvPr>
            <p:cNvGrpSpPr/>
            <p:nvPr/>
          </p:nvGrpSpPr>
          <p:grpSpPr>
            <a:xfrm>
              <a:off x="2411890" y="-919189"/>
              <a:ext cx="414729" cy="747915"/>
              <a:chOff x="-1164671" y="-317079"/>
              <a:chExt cx="495974" cy="747915"/>
            </a:xfrm>
          </p:grpSpPr>
          <p:sp>
            <p:nvSpPr>
              <p:cNvPr id="1068" name="Rectangle: Rounded Corners 1067">
                <a:extLst>
                  <a:ext uri="{FF2B5EF4-FFF2-40B4-BE49-F238E27FC236}">
                    <a16:creationId xmlns:a16="http://schemas.microsoft.com/office/drawing/2014/main" id="{9188F748-DBD7-AE58-BBEB-FBF7A17E018D}"/>
                  </a:ext>
                </a:extLst>
              </p:cNvPr>
              <p:cNvSpPr/>
              <p:nvPr/>
            </p:nvSpPr>
            <p:spPr>
              <a:xfrm>
                <a:off x="-1164671" y="-317079"/>
                <a:ext cx="492089" cy="246919"/>
              </a:xfrm>
              <a:prstGeom prst="roundRect">
                <a:avLst/>
              </a:prstGeom>
              <a:solidFill>
                <a:srgbClr val="C9FFE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9" name="Rectangle: Rounded Corners 1068">
                <a:extLst>
                  <a:ext uri="{FF2B5EF4-FFF2-40B4-BE49-F238E27FC236}">
                    <a16:creationId xmlns:a16="http://schemas.microsoft.com/office/drawing/2014/main" id="{36DD3153-8747-3551-B767-7CE18F0D4858}"/>
                  </a:ext>
                </a:extLst>
              </p:cNvPr>
              <p:cNvSpPr/>
              <p:nvPr/>
            </p:nvSpPr>
            <p:spPr>
              <a:xfrm>
                <a:off x="-1162612" y="-65575"/>
                <a:ext cx="492089" cy="246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0" name="Rectangle: Rounded Corners 1069">
                <a:extLst>
                  <a:ext uri="{FF2B5EF4-FFF2-40B4-BE49-F238E27FC236}">
                    <a16:creationId xmlns:a16="http://schemas.microsoft.com/office/drawing/2014/main" id="{227AC831-68B6-2F1B-20FF-751DF138B5ED}"/>
                  </a:ext>
                </a:extLst>
              </p:cNvPr>
              <p:cNvSpPr/>
              <p:nvPr/>
            </p:nvSpPr>
            <p:spPr>
              <a:xfrm>
                <a:off x="-1160786" y="183917"/>
                <a:ext cx="492089" cy="246919"/>
              </a:xfrm>
              <a:prstGeom prst="roundRect">
                <a:avLst/>
              </a:prstGeom>
              <a:solidFill>
                <a:srgbClr val="CCCC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E919301D-0CE4-1000-698D-038A977AD7B5}"/>
                </a:ext>
              </a:extLst>
            </p:cNvPr>
            <p:cNvGrpSpPr/>
            <p:nvPr/>
          </p:nvGrpSpPr>
          <p:grpSpPr>
            <a:xfrm>
              <a:off x="590731" y="-925276"/>
              <a:ext cx="678062" cy="747915"/>
              <a:chOff x="-1125614" y="-338851"/>
              <a:chExt cx="678062" cy="747915"/>
            </a:xfrm>
          </p:grpSpPr>
          <p:sp>
            <p:nvSpPr>
              <p:cNvPr id="169" name="Rectangle: Rounded Corners 168">
                <a:extLst>
                  <a:ext uri="{FF2B5EF4-FFF2-40B4-BE49-F238E27FC236}">
                    <a16:creationId xmlns:a16="http://schemas.microsoft.com/office/drawing/2014/main" id="{91F92699-C74A-11F4-CE44-4C9DF41607BD}"/>
                  </a:ext>
                </a:extLst>
              </p:cNvPr>
              <p:cNvSpPr/>
              <p:nvPr/>
            </p:nvSpPr>
            <p:spPr>
              <a:xfrm>
                <a:off x="-1125614" y="-338851"/>
                <a:ext cx="674173" cy="246919"/>
              </a:xfrm>
              <a:prstGeom prst="roundRect">
                <a:avLst/>
              </a:prstGeom>
              <a:solidFill>
                <a:srgbClr val="C9FFE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Rectangle: Rounded Corners 169">
                <a:extLst>
                  <a:ext uri="{FF2B5EF4-FFF2-40B4-BE49-F238E27FC236}">
                    <a16:creationId xmlns:a16="http://schemas.microsoft.com/office/drawing/2014/main" id="{68B34F45-E81D-5020-5A0A-EA86DB87DDB1}"/>
                  </a:ext>
                </a:extLst>
              </p:cNvPr>
              <p:cNvSpPr/>
              <p:nvPr/>
            </p:nvSpPr>
            <p:spPr>
              <a:xfrm>
                <a:off x="-1123551" y="-87347"/>
                <a:ext cx="674173" cy="246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8D045D01-A01C-7808-1C41-FBD2D63486AA}"/>
                  </a:ext>
                </a:extLst>
              </p:cNvPr>
              <p:cNvSpPr/>
              <p:nvPr/>
            </p:nvSpPr>
            <p:spPr>
              <a:xfrm>
                <a:off x="-1121725" y="162145"/>
                <a:ext cx="674173" cy="246919"/>
              </a:xfrm>
              <a:prstGeom prst="roundRect">
                <a:avLst/>
              </a:prstGeom>
              <a:solidFill>
                <a:srgbClr val="CCCC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BDF27A55-0912-9122-4ABA-D444E9DBE712}"/>
                </a:ext>
              </a:extLst>
            </p:cNvPr>
            <p:cNvGrpSpPr/>
            <p:nvPr/>
          </p:nvGrpSpPr>
          <p:grpSpPr>
            <a:xfrm>
              <a:off x="-87331" y="-939813"/>
              <a:ext cx="678062" cy="747915"/>
              <a:chOff x="-1125614" y="-338851"/>
              <a:chExt cx="678062" cy="747915"/>
            </a:xfrm>
          </p:grpSpPr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9582BFC4-EE8C-8E31-FBAF-661712DDD99D}"/>
                  </a:ext>
                </a:extLst>
              </p:cNvPr>
              <p:cNvSpPr/>
              <p:nvPr/>
            </p:nvSpPr>
            <p:spPr>
              <a:xfrm>
                <a:off x="-1125614" y="-338851"/>
                <a:ext cx="674173" cy="246919"/>
              </a:xfrm>
              <a:prstGeom prst="roundRect">
                <a:avLst/>
              </a:prstGeom>
              <a:solidFill>
                <a:srgbClr val="C9FFE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Rectangle: Rounded Corners 173">
                <a:extLst>
                  <a:ext uri="{FF2B5EF4-FFF2-40B4-BE49-F238E27FC236}">
                    <a16:creationId xmlns:a16="http://schemas.microsoft.com/office/drawing/2014/main" id="{68875FF2-8D5E-281E-8E59-D084FE61EDA0}"/>
                  </a:ext>
                </a:extLst>
              </p:cNvPr>
              <p:cNvSpPr/>
              <p:nvPr/>
            </p:nvSpPr>
            <p:spPr>
              <a:xfrm>
                <a:off x="-1123551" y="-87347"/>
                <a:ext cx="674173" cy="246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: Rounded Corners 174">
                <a:extLst>
                  <a:ext uri="{FF2B5EF4-FFF2-40B4-BE49-F238E27FC236}">
                    <a16:creationId xmlns:a16="http://schemas.microsoft.com/office/drawing/2014/main" id="{FC330AE4-230F-14BB-A8AB-61FFC727BB21}"/>
                  </a:ext>
                </a:extLst>
              </p:cNvPr>
              <p:cNvSpPr/>
              <p:nvPr/>
            </p:nvSpPr>
            <p:spPr>
              <a:xfrm>
                <a:off x="-1121725" y="162145"/>
                <a:ext cx="674173" cy="246919"/>
              </a:xfrm>
              <a:prstGeom prst="roundRect">
                <a:avLst/>
              </a:prstGeom>
              <a:solidFill>
                <a:srgbClr val="CCCC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23814E97-A680-6880-F0A4-2DA407842FC9}"/>
                </a:ext>
              </a:extLst>
            </p:cNvPr>
            <p:cNvGrpSpPr/>
            <p:nvPr/>
          </p:nvGrpSpPr>
          <p:grpSpPr>
            <a:xfrm>
              <a:off x="1276419" y="-925276"/>
              <a:ext cx="579969" cy="747915"/>
              <a:chOff x="-1125614" y="-338851"/>
              <a:chExt cx="678062" cy="747915"/>
            </a:xfrm>
          </p:grpSpPr>
          <p:sp>
            <p:nvSpPr>
              <p:cNvPr id="188" name="Rectangle: Rounded Corners 187">
                <a:extLst>
                  <a:ext uri="{FF2B5EF4-FFF2-40B4-BE49-F238E27FC236}">
                    <a16:creationId xmlns:a16="http://schemas.microsoft.com/office/drawing/2014/main" id="{2DC8D175-B8D8-E964-6F1C-011961767FCA}"/>
                  </a:ext>
                </a:extLst>
              </p:cNvPr>
              <p:cNvSpPr/>
              <p:nvPr/>
            </p:nvSpPr>
            <p:spPr>
              <a:xfrm>
                <a:off x="-1125614" y="-338851"/>
                <a:ext cx="674173" cy="246919"/>
              </a:xfrm>
              <a:prstGeom prst="roundRect">
                <a:avLst/>
              </a:prstGeom>
              <a:solidFill>
                <a:srgbClr val="C9FFE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Rectangle: Rounded Corners 188">
                <a:extLst>
                  <a:ext uri="{FF2B5EF4-FFF2-40B4-BE49-F238E27FC236}">
                    <a16:creationId xmlns:a16="http://schemas.microsoft.com/office/drawing/2014/main" id="{DD9B1A55-CE59-0502-CA2F-AF95766AFD09}"/>
                  </a:ext>
                </a:extLst>
              </p:cNvPr>
              <p:cNvSpPr/>
              <p:nvPr/>
            </p:nvSpPr>
            <p:spPr>
              <a:xfrm>
                <a:off x="-1123551" y="-87347"/>
                <a:ext cx="674173" cy="246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Rectangle: Rounded Corners 1026">
                <a:extLst>
                  <a:ext uri="{FF2B5EF4-FFF2-40B4-BE49-F238E27FC236}">
                    <a16:creationId xmlns:a16="http://schemas.microsoft.com/office/drawing/2014/main" id="{CF31CF54-FA82-3FB3-4957-634D070B613D}"/>
                  </a:ext>
                </a:extLst>
              </p:cNvPr>
              <p:cNvSpPr/>
              <p:nvPr/>
            </p:nvSpPr>
            <p:spPr>
              <a:xfrm>
                <a:off x="-1121725" y="162145"/>
                <a:ext cx="674173" cy="246919"/>
              </a:xfrm>
              <a:prstGeom prst="roundRect">
                <a:avLst/>
              </a:prstGeom>
              <a:solidFill>
                <a:srgbClr val="CCCC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1AA86518-A7F4-D00A-990B-CA83F6311B14}"/>
                </a:ext>
              </a:extLst>
            </p:cNvPr>
            <p:cNvGrpSpPr/>
            <p:nvPr/>
          </p:nvGrpSpPr>
          <p:grpSpPr>
            <a:xfrm>
              <a:off x="1854845" y="-926281"/>
              <a:ext cx="552017" cy="747915"/>
              <a:chOff x="-1125614" y="-338851"/>
              <a:chExt cx="635723" cy="747915"/>
            </a:xfrm>
          </p:grpSpPr>
          <p:sp>
            <p:nvSpPr>
              <p:cNvPr id="1030" name="Rectangle: Rounded Corners 1029">
                <a:extLst>
                  <a:ext uri="{FF2B5EF4-FFF2-40B4-BE49-F238E27FC236}">
                    <a16:creationId xmlns:a16="http://schemas.microsoft.com/office/drawing/2014/main" id="{8066A786-FA5C-863B-D332-C48882F1FF8F}"/>
                  </a:ext>
                </a:extLst>
              </p:cNvPr>
              <p:cNvSpPr/>
              <p:nvPr/>
            </p:nvSpPr>
            <p:spPr>
              <a:xfrm>
                <a:off x="-1125614" y="-338851"/>
                <a:ext cx="631834" cy="246919"/>
              </a:xfrm>
              <a:prstGeom prst="roundRect">
                <a:avLst/>
              </a:prstGeom>
              <a:solidFill>
                <a:srgbClr val="C9FFE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1" name="Rectangle: Rounded Corners 1030">
                <a:extLst>
                  <a:ext uri="{FF2B5EF4-FFF2-40B4-BE49-F238E27FC236}">
                    <a16:creationId xmlns:a16="http://schemas.microsoft.com/office/drawing/2014/main" id="{1CCEE286-E307-E5A7-4C1A-573926681303}"/>
                  </a:ext>
                </a:extLst>
              </p:cNvPr>
              <p:cNvSpPr/>
              <p:nvPr/>
            </p:nvSpPr>
            <p:spPr>
              <a:xfrm>
                <a:off x="-1123551" y="-87347"/>
                <a:ext cx="631834" cy="2469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Rectangle: Rounded Corners 1032">
                <a:extLst>
                  <a:ext uri="{FF2B5EF4-FFF2-40B4-BE49-F238E27FC236}">
                    <a16:creationId xmlns:a16="http://schemas.microsoft.com/office/drawing/2014/main" id="{A0F090BD-DD25-4D86-0A3D-EC4E32F8FA71}"/>
                  </a:ext>
                </a:extLst>
              </p:cNvPr>
              <p:cNvSpPr/>
              <p:nvPr/>
            </p:nvSpPr>
            <p:spPr>
              <a:xfrm>
                <a:off x="-1121725" y="162145"/>
                <a:ext cx="631834" cy="246919"/>
              </a:xfrm>
              <a:prstGeom prst="roundRect">
                <a:avLst/>
              </a:prstGeom>
              <a:solidFill>
                <a:srgbClr val="CCCC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071" name="Table 1070">
            <a:extLst>
              <a:ext uri="{FF2B5EF4-FFF2-40B4-BE49-F238E27FC236}">
                <a16:creationId xmlns:a16="http://schemas.microsoft.com/office/drawing/2014/main" id="{C54E7613-8939-5198-DB31-69B5345725AC}"/>
              </a:ext>
            </a:extLst>
          </p:cNvPr>
          <p:cNvGraphicFramePr>
            <a:graphicFrameLocks noGrp="1"/>
          </p:cNvGraphicFramePr>
          <p:nvPr/>
        </p:nvGraphicFramePr>
        <p:xfrm>
          <a:off x="5467063" y="5933774"/>
          <a:ext cx="3046156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567">
                  <a:extLst>
                    <a:ext uri="{9D8B030D-6E8A-4147-A177-3AD203B41FA5}">
                      <a16:colId xmlns:a16="http://schemas.microsoft.com/office/drawing/2014/main" val="898503291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42132384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99902379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108493576"/>
                    </a:ext>
                  </a:extLst>
                </a:gridCol>
                <a:gridCol w="586129">
                  <a:extLst>
                    <a:ext uri="{9D8B030D-6E8A-4147-A177-3AD203B41FA5}">
                      <a16:colId xmlns:a16="http://schemas.microsoft.com/office/drawing/2014/main" val="412441933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137,296</a:t>
                      </a:r>
                      <a:endParaRPr lang="en-US" sz="9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33,906</a:t>
                      </a:r>
                      <a:endParaRPr lang="en-US" sz="9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r>
                        <a:rPr lang="en-US" sz="9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,832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5,869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1,416</a:t>
                      </a:r>
                      <a:endParaRPr lang="en-US" sz="9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4573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214,177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35,237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16,579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5,857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9421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dirty="0">
                          <a:solidFill>
                            <a:srgbClr val="7030A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sz="900" b="1" dirty="0">
                        <a:solidFill>
                          <a:srgbClr val="7030A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7030A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dirty="0">
                          <a:solidFill>
                            <a:srgbClr val="7030A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sz="900" b="1" dirty="0">
                        <a:solidFill>
                          <a:srgbClr val="7030A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dirty="0">
                          <a:solidFill>
                            <a:srgbClr val="7030A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sz="900" b="1" dirty="0">
                        <a:solidFill>
                          <a:srgbClr val="7030A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dirty="0">
                          <a:solidFill>
                            <a:srgbClr val="7030A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sz="900" b="1" dirty="0">
                        <a:solidFill>
                          <a:srgbClr val="7030A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881002"/>
                  </a:ext>
                </a:extLst>
              </a:tr>
            </a:tbl>
          </a:graphicData>
        </a:graphic>
      </p:graphicFrame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8D1BDF4-A7FF-8D9A-3822-CEE80CA9E7D4}"/>
              </a:ext>
            </a:extLst>
          </p:cNvPr>
          <p:cNvGrpSpPr/>
          <p:nvPr/>
        </p:nvGrpSpPr>
        <p:grpSpPr>
          <a:xfrm>
            <a:off x="4737908" y="5613580"/>
            <a:ext cx="3940117" cy="405359"/>
            <a:chOff x="4553705" y="5590836"/>
            <a:chExt cx="3940117" cy="405359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79E573E-1F5B-B2A9-74AB-69CACAA5BF75}"/>
                </a:ext>
              </a:extLst>
            </p:cNvPr>
            <p:cNvSpPr txBox="1"/>
            <p:nvPr/>
          </p:nvSpPr>
          <p:spPr>
            <a:xfrm>
              <a:off x="4553705" y="5719196"/>
              <a:ext cx="39401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รวมพื้นที่</a:t>
              </a:r>
              <a:r>
                <a:rPr lang="th-TH" sz="1200" b="1" i="0" u="none" strike="noStrike" dirty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 ข้าว </a:t>
              </a:r>
              <a:r>
                <a:rPr lang="pt-BR" sz="1200" dirty="0"/>
                <a:t> </a:t>
              </a:r>
              <a:r>
                <a:rPr lang="th-TH" sz="1200" dirty="0"/>
                <a:t>          พืชไร่พืชผัก        ไม้ยืนต้น          บ่อกุ้ง          อื่นๆ</a:t>
              </a:r>
              <a:endParaRPr lang="en-US" sz="1200" dirty="0"/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104CA87D-8AD6-97DB-7C3E-C6367D7A0028}"/>
                </a:ext>
              </a:extLst>
            </p:cNvPr>
            <p:cNvSpPr txBox="1"/>
            <p:nvPr/>
          </p:nvSpPr>
          <p:spPr>
            <a:xfrm>
              <a:off x="6731947" y="5590836"/>
              <a:ext cx="123034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200" dirty="0"/>
                <a:t>ไม้ผล/           บ่อปลา/</a:t>
              </a:r>
              <a:endParaRPr lang="en-US" sz="1200" dirty="0"/>
            </a:p>
          </p:txBody>
        </p: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F4E6035C-7C80-C77D-CADB-171EECB03B7F}"/>
              </a:ext>
            </a:extLst>
          </p:cNvPr>
          <p:cNvGrpSpPr/>
          <p:nvPr/>
        </p:nvGrpSpPr>
        <p:grpSpPr>
          <a:xfrm>
            <a:off x="320480" y="2760449"/>
            <a:ext cx="2482474" cy="215647"/>
            <a:chOff x="4368618" y="2646289"/>
            <a:chExt cx="2514671" cy="746637"/>
          </a:xfrm>
        </p:grpSpPr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09E8C88C-B239-796E-FBA1-F22013931EA0}"/>
                </a:ext>
              </a:extLst>
            </p:cNvPr>
            <p:cNvGrpSpPr/>
            <p:nvPr/>
          </p:nvGrpSpPr>
          <p:grpSpPr>
            <a:xfrm>
              <a:off x="4368618" y="2646289"/>
              <a:ext cx="2090540" cy="746637"/>
              <a:chOff x="-1633594" y="3317358"/>
              <a:chExt cx="2090540" cy="746637"/>
            </a:xfrm>
          </p:grpSpPr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A7D57899-8538-4D2E-724C-5816500B5297}"/>
                  </a:ext>
                </a:extLst>
              </p:cNvPr>
              <p:cNvSpPr/>
              <p:nvPr/>
            </p:nvSpPr>
            <p:spPr>
              <a:xfrm>
                <a:off x="-1633594" y="3513958"/>
                <a:ext cx="351979" cy="550037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81741E84-D042-B52F-8482-E7E858CC240E}"/>
                  </a:ext>
                </a:extLst>
              </p:cNvPr>
              <p:cNvSpPr/>
              <p:nvPr/>
            </p:nvSpPr>
            <p:spPr>
              <a:xfrm>
                <a:off x="-1210583" y="3811274"/>
                <a:ext cx="365760" cy="25271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2CBE4E18-0638-325C-FFBB-F07F61F5AC84}"/>
                  </a:ext>
                </a:extLst>
              </p:cNvPr>
              <p:cNvSpPr/>
              <p:nvPr/>
            </p:nvSpPr>
            <p:spPr>
              <a:xfrm>
                <a:off x="-754039" y="3731139"/>
                <a:ext cx="339204" cy="30869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A50F4C5B-AE84-E2CE-633A-3B0908BB85C4}"/>
                  </a:ext>
                </a:extLst>
              </p:cNvPr>
              <p:cNvSpPr/>
              <p:nvPr/>
            </p:nvSpPr>
            <p:spPr>
              <a:xfrm>
                <a:off x="-289538" y="3317358"/>
                <a:ext cx="333827" cy="683833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D503EFED-0BE0-F34D-D91A-5BA267A16F15}"/>
                  </a:ext>
                </a:extLst>
              </p:cNvPr>
              <p:cNvSpPr/>
              <p:nvPr/>
            </p:nvSpPr>
            <p:spPr>
              <a:xfrm>
                <a:off x="105791" y="3682573"/>
                <a:ext cx="351155" cy="3183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831A1EB8-4CF7-C695-F864-F1C62E2B1A49}"/>
                </a:ext>
              </a:extLst>
            </p:cNvPr>
            <p:cNvSpPr/>
            <p:nvPr/>
          </p:nvSpPr>
          <p:spPr>
            <a:xfrm>
              <a:off x="6531310" y="2768592"/>
              <a:ext cx="351979" cy="526721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55" name="กล่องข้อความ 4">
            <a:extLst>
              <a:ext uri="{FF2B5EF4-FFF2-40B4-BE49-F238E27FC236}">
                <a16:creationId xmlns:a16="http://schemas.microsoft.com/office/drawing/2014/main" id="{BF1944BE-8387-EDBA-DF67-E8A56A679480}"/>
              </a:ext>
            </a:extLst>
          </p:cNvPr>
          <p:cNvSpPr txBox="1"/>
          <p:nvPr/>
        </p:nvSpPr>
        <p:spPr>
          <a:xfrm>
            <a:off x="1905028" y="3434572"/>
            <a:ext cx="700805" cy="229161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>
              <a:defRPr/>
            </a:pP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rPr>
              <a:t>ระดับตลิ่ง</a:t>
            </a:r>
          </a:p>
          <a:p>
            <a:pPr>
              <a:defRPr/>
            </a:pP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rPr>
              <a:t>(ม.)</a:t>
            </a:r>
          </a:p>
        </p:txBody>
      </p:sp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D8D1DE07-ACF6-99CB-CF65-99563DE8E8BA}"/>
              </a:ext>
            </a:extLst>
          </p:cNvPr>
          <p:cNvCxnSpPr/>
          <p:nvPr/>
        </p:nvCxnSpPr>
        <p:spPr>
          <a:xfrm flipV="1">
            <a:off x="287723" y="2844701"/>
            <a:ext cx="25603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กล่องข้อความ 4">
            <a:extLst>
              <a:ext uri="{FF2B5EF4-FFF2-40B4-BE49-F238E27FC236}">
                <a16:creationId xmlns:a16="http://schemas.microsoft.com/office/drawing/2014/main" id="{4DEB7929-8AD0-C0BE-4D20-E07CB36345D5}"/>
              </a:ext>
            </a:extLst>
          </p:cNvPr>
          <p:cNvSpPr txBox="1"/>
          <p:nvPr/>
        </p:nvSpPr>
        <p:spPr>
          <a:xfrm>
            <a:off x="-212579" y="2870955"/>
            <a:ext cx="700805" cy="229161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>
              <a:lnSpc>
                <a:spcPts val="700"/>
              </a:lnSpc>
              <a:defRPr/>
            </a:pPr>
            <a:r>
              <a:rPr kumimoji="0" lang="th-T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rPr>
              <a:t>ระดับน้ำ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rPr>
              <a:t> </a:t>
            </a:r>
            <a:endParaRPr kumimoji="0" lang="th-TH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uLnTx/>
              <a:uFillTx/>
            </a:endParaRPr>
          </a:p>
          <a:p>
            <a:pPr>
              <a:lnSpc>
                <a:spcPts val="700"/>
              </a:lnSpc>
              <a:defRPr/>
            </a:pPr>
            <a:r>
              <a:rPr kumimoji="0" lang="th-T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rPr>
              <a:t>(0 ม.)</a:t>
            </a:r>
          </a:p>
        </p:txBody>
      </p:sp>
      <p:grpSp>
        <p:nvGrpSpPr>
          <p:cNvPr id="2" name="그룹 7">
            <a:extLst>
              <a:ext uri="{FF2B5EF4-FFF2-40B4-BE49-F238E27FC236}">
                <a16:creationId xmlns:a16="http://schemas.microsoft.com/office/drawing/2014/main" id="{C16C2E11-72CD-2764-04D5-F04813FD8E28}"/>
              </a:ext>
            </a:extLst>
          </p:cNvPr>
          <p:cNvGrpSpPr/>
          <p:nvPr/>
        </p:nvGrpSpPr>
        <p:grpSpPr>
          <a:xfrm>
            <a:off x="2983128" y="1631520"/>
            <a:ext cx="987996" cy="578630"/>
            <a:chOff x="5053421" y="3121886"/>
            <a:chExt cx="1431907" cy="315692"/>
          </a:xfrm>
        </p:grpSpPr>
        <p:sp>
          <p:nvSpPr>
            <p:cNvPr id="3" name="직사각형 6">
              <a:extLst>
                <a:ext uri="{FF2B5EF4-FFF2-40B4-BE49-F238E27FC236}">
                  <a16:creationId xmlns:a16="http://schemas.microsoft.com/office/drawing/2014/main" id="{9312F68C-D7F9-AD42-D52A-6C7B9D4D2100}"/>
                </a:ext>
              </a:extLst>
            </p:cNvPr>
            <p:cNvSpPr/>
            <p:nvPr/>
          </p:nvSpPr>
          <p:spPr>
            <a:xfrm>
              <a:off x="5108435" y="3154405"/>
              <a:ext cx="1358197" cy="275549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자유형: 도형 32">
              <a:extLst>
                <a:ext uri="{FF2B5EF4-FFF2-40B4-BE49-F238E27FC236}">
                  <a16:creationId xmlns:a16="http://schemas.microsoft.com/office/drawing/2014/main" id="{99D617BD-6AAF-D636-2FA3-170C9FEE2A66}"/>
                </a:ext>
              </a:extLst>
            </p:cNvPr>
            <p:cNvSpPr/>
            <p:nvPr/>
          </p:nvSpPr>
          <p:spPr>
            <a:xfrm>
              <a:off x="5053421" y="3121886"/>
              <a:ext cx="1431907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rgbClr val="0099CC"/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sp>
        <p:nvSpPr>
          <p:cNvPr id="20" name="กล่องข้อความ 4">
            <a:extLst>
              <a:ext uri="{FF2B5EF4-FFF2-40B4-BE49-F238E27FC236}">
                <a16:creationId xmlns:a16="http://schemas.microsoft.com/office/drawing/2014/main" id="{5C96DE0D-2668-FD98-EB0F-C77B4C5787B0}"/>
              </a:ext>
            </a:extLst>
          </p:cNvPr>
          <p:cNvSpPr txBox="1"/>
          <p:nvPr/>
        </p:nvSpPr>
        <p:spPr>
          <a:xfrm>
            <a:off x="2988283" y="1763197"/>
            <a:ext cx="937107" cy="434092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JasmineUPC" panose="02020603050405020304" pitchFamily="18" charset="-34"/>
                <a:cs typeface="+mj-cs"/>
              </a:rPr>
              <a:t>อ่างเก็บน้ำ</a:t>
            </a:r>
          </a:p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JasmineUPC" panose="02020603050405020304" pitchFamily="18" charset="-34"/>
                <a:cs typeface="+mj-cs"/>
              </a:rPr>
              <a:t>กิ่วคอหมา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F92EDD-EC65-A64C-03A7-A4826043C72A}"/>
              </a:ext>
            </a:extLst>
          </p:cNvPr>
          <p:cNvGrpSpPr/>
          <p:nvPr/>
        </p:nvGrpSpPr>
        <p:grpSpPr>
          <a:xfrm>
            <a:off x="5918956" y="1605070"/>
            <a:ext cx="997280" cy="578630"/>
            <a:chOff x="5918956" y="1605070"/>
            <a:chExt cx="997280" cy="578630"/>
          </a:xfrm>
        </p:grpSpPr>
        <p:grpSp>
          <p:nvGrpSpPr>
            <p:cNvPr id="11" name="그룹 7">
              <a:extLst>
                <a:ext uri="{FF2B5EF4-FFF2-40B4-BE49-F238E27FC236}">
                  <a16:creationId xmlns:a16="http://schemas.microsoft.com/office/drawing/2014/main" id="{81B6E246-C249-64DF-3818-9165DCC11B72}"/>
                </a:ext>
              </a:extLst>
            </p:cNvPr>
            <p:cNvGrpSpPr/>
            <p:nvPr/>
          </p:nvGrpSpPr>
          <p:grpSpPr>
            <a:xfrm>
              <a:off x="5928240" y="1605070"/>
              <a:ext cx="987996" cy="578630"/>
              <a:chOff x="5161983" y="3136202"/>
              <a:chExt cx="1431908" cy="315692"/>
            </a:xfrm>
            <a:solidFill>
              <a:srgbClr val="99FFCC"/>
            </a:solidFill>
          </p:grpSpPr>
          <p:sp>
            <p:nvSpPr>
              <p:cNvPr id="12" name="직사각형 6">
                <a:extLst>
                  <a:ext uri="{FF2B5EF4-FFF2-40B4-BE49-F238E27FC236}">
                    <a16:creationId xmlns:a16="http://schemas.microsoft.com/office/drawing/2014/main" id="{6BA9C6E0-08E1-ACF2-7222-312821038202}"/>
                  </a:ext>
                </a:extLst>
              </p:cNvPr>
              <p:cNvSpPr/>
              <p:nvPr/>
            </p:nvSpPr>
            <p:spPr>
              <a:xfrm>
                <a:off x="5208322" y="3154405"/>
                <a:ext cx="1258310" cy="275549"/>
              </a:xfrm>
              <a:custGeom>
                <a:avLst/>
                <a:gdLst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10" h="199384">
                    <a:moveTo>
                      <a:pt x="0" y="0"/>
                    </a:moveTo>
                    <a:lnTo>
                      <a:pt x="1258310" y="0"/>
                    </a:lnTo>
                    <a:cubicBezTo>
                      <a:pt x="1210685" y="75986"/>
                      <a:pt x="1213065" y="130541"/>
                      <a:pt x="1258310" y="199384"/>
                    </a:cubicBezTo>
                    <a:lnTo>
                      <a:pt x="0" y="199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1DFF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자유형: 도형 32">
                <a:extLst>
                  <a:ext uri="{FF2B5EF4-FFF2-40B4-BE49-F238E27FC236}">
                    <a16:creationId xmlns:a16="http://schemas.microsoft.com/office/drawing/2014/main" id="{AD49F664-B19A-788A-24F9-05D6213A62B0}"/>
                  </a:ext>
                </a:extLst>
              </p:cNvPr>
              <p:cNvSpPr/>
              <p:nvPr/>
            </p:nvSpPr>
            <p:spPr>
              <a:xfrm>
                <a:off x="5161983" y="3136202"/>
                <a:ext cx="1431908" cy="315692"/>
              </a:xfrm>
              <a:custGeom>
                <a:avLst/>
                <a:gdLst>
                  <a:gd name="connsiteX0" fmla="*/ 62289 w 1431908"/>
                  <a:gd name="connsiteY0" fmla="*/ 0 h 315692"/>
                  <a:gd name="connsiteX1" fmla="*/ 1371331 w 1431908"/>
                  <a:gd name="connsiteY1" fmla="*/ 0 h 315692"/>
                  <a:gd name="connsiteX2" fmla="*/ 1415376 w 1431908"/>
                  <a:gd name="connsiteY2" fmla="*/ 18244 h 315692"/>
                  <a:gd name="connsiteX3" fmla="*/ 1431908 w 1431908"/>
                  <a:gd name="connsiteY3" fmla="*/ 58155 h 315692"/>
                  <a:gd name="connsiteX4" fmla="*/ 100375 w 1431908"/>
                  <a:gd name="connsiteY4" fmla="*/ 58155 h 315692"/>
                  <a:gd name="connsiteX5" fmla="*/ 73951 w 1431908"/>
                  <a:gd name="connsiteY5" fmla="*/ 84579 h 315692"/>
                  <a:gd name="connsiteX6" fmla="*/ 73951 w 1431908"/>
                  <a:gd name="connsiteY6" fmla="*/ 231114 h 315692"/>
                  <a:gd name="connsiteX7" fmla="*/ 100375 w 1431908"/>
                  <a:gd name="connsiteY7" fmla="*/ 257538 h 315692"/>
                  <a:gd name="connsiteX8" fmla="*/ 1431907 w 1431908"/>
                  <a:gd name="connsiteY8" fmla="*/ 257538 h 315692"/>
                  <a:gd name="connsiteX9" fmla="*/ 1415376 w 1431908"/>
                  <a:gd name="connsiteY9" fmla="*/ 297448 h 315692"/>
                  <a:gd name="connsiteX10" fmla="*/ 1371331 w 1431908"/>
                  <a:gd name="connsiteY10" fmla="*/ 315692 h 315692"/>
                  <a:gd name="connsiteX11" fmla="*/ 62289 w 1431908"/>
                  <a:gd name="connsiteY11" fmla="*/ 315692 h 315692"/>
                  <a:gd name="connsiteX12" fmla="*/ 0 w 1431908"/>
                  <a:gd name="connsiteY12" fmla="*/ 253403 h 315692"/>
                  <a:gd name="connsiteX13" fmla="*/ 0 w 1431908"/>
                  <a:gd name="connsiteY13" fmla="*/ 62289 h 315692"/>
                  <a:gd name="connsiteX14" fmla="*/ 62289 w 1431908"/>
                  <a:gd name="connsiteY14" fmla="*/ 0 h 31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908" h="315692">
                    <a:moveTo>
                      <a:pt x="62289" y="0"/>
                    </a:moveTo>
                    <a:lnTo>
                      <a:pt x="1371331" y="0"/>
                    </a:lnTo>
                    <a:cubicBezTo>
                      <a:pt x="1388532" y="0"/>
                      <a:pt x="1404104" y="6972"/>
                      <a:pt x="1415376" y="18244"/>
                    </a:cubicBezTo>
                    <a:lnTo>
                      <a:pt x="1431908" y="58155"/>
                    </a:lnTo>
                    <a:lnTo>
                      <a:pt x="100375" y="58155"/>
                    </a:lnTo>
                    <a:cubicBezTo>
                      <a:pt x="85781" y="58155"/>
                      <a:pt x="73951" y="69985"/>
                      <a:pt x="73951" y="84579"/>
                    </a:cubicBezTo>
                    <a:lnTo>
                      <a:pt x="73951" y="231114"/>
                    </a:lnTo>
                    <a:cubicBezTo>
                      <a:pt x="73951" y="245708"/>
                      <a:pt x="85781" y="257538"/>
                      <a:pt x="100375" y="257538"/>
                    </a:cubicBezTo>
                    <a:lnTo>
                      <a:pt x="1431907" y="257538"/>
                    </a:lnTo>
                    <a:lnTo>
                      <a:pt x="1415376" y="297448"/>
                    </a:lnTo>
                    <a:cubicBezTo>
                      <a:pt x="1404104" y="308720"/>
                      <a:pt x="1388532" y="315692"/>
                      <a:pt x="1371331" y="315692"/>
                    </a:cubicBezTo>
                    <a:lnTo>
                      <a:pt x="62289" y="315692"/>
                    </a:lnTo>
                    <a:cubicBezTo>
                      <a:pt x="27888" y="315692"/>
                      <a:pt x="0" y="287804"/>
                      <a:pt x="0" y="253403"/>
                    </a:cubicBezTo>
                    <a:lnTo>
                      <a:pt x="0" y="62289"/>
                    </a:lnTo>
                    <a:cubicBezTo>
                      <a:pt x="0" y="27888"/>
                      <a:pt x="27888" y="0"/>
                      <a:pt x="62289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1DFF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24" name="กล่องข้อความ 4">
              <a:extLst>
                <a:ext uri="{FF2B5EF4-FFF2-40B4-BE49-F238E27FC236}">
                  <a16:creationId xmlns:a16="http://schemas.microsoft.com/office/drawing/2014/main" id="{486477E3-BA88-5194-68AD-9D65B0028E5C}"/>
                </a:ext>
              </a:extLst>
            </p:cNvPr>
            <p:cNvSpPr txBox="1"/>
            <p:nvPr/>
          </p:nvSpPr>
          <p:spPr>
            <a:xfrm>
              <a:off x="5918956" y="1745672"/>
              <a:ext cx="937107" cy="434092"/>
            </a:xfrm>
            <a:prstGeom prst="rect">
              <a:avLst/>
            </a:prstGeom>
            <a:noFill/>
          </p:spPr>
          <p:txBody>
            <a:bodyPr anchor="b"/>
            <a:lstStyle>
              <a:defPPr>
                <a:defRPr lang="en-US"/>
              </a:defPPr>
              <a:lvl1pPr marR="0" lvl="0" indent="0" algn="ctr" fontAlgn="auto">
                <a:lnSpc>
                  <a:spcPts val="1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0">
                        <a:srgbClr val="002162"/>
                      </a:gs>
                      <a:gs pos="68000">
                        <a:srgbClr val="0070C0"/>
                      </a:gs>
                      <a:gs pos="100000">
                        <a:srgbClr val="0594FF"/>
                      </a:gs>
                    </a:gsLst>
                    <a:lin ang="8100000" scaled="1"/>
                    <a:tileRect/>
                  </a:gra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JasmineUPC" panose="02020603050405020304" pitchFamily="18" charset="-34"/>
                  <a:cs typeface="+mj-cs"/>
                </a:rPr>
                <a:t>อ่างเก็บน้ำ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JasmineUPC" panose="02020603050405020304" pitchFamily="18" charset="-34"/>
                  <a:cs typeface="+mj-cs"/>
                </a:rPr>
                <a:t>กิ่ว</a:t>
              </a:r>
              <a:r>
                <a:rPr lang="th-TH" sz="1600" dirty="0">
                  <a:solidFill>
                    <a:srgbClr val="002060"/>
                  </a:solidFill>
                  <a:latin typeface="JasmineUPC" panose="02020603050405020304" pitchFamily="18" charset="-34"/>
                  <a:cs typeface="+mj-cs"/>
                </a:rPr>
                <a:t>ลม</a:t>
              </a:r>
              <a:endPara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JasmineUPC" panose="02020603050405020304" pitchFamily="18" charset="-34"/>
                <a:cs typeface="+mj-cs"/>
              </a:endParaRPr>
            </a:p>
          </p:txBody>
        </p:sp>
      </p:grpSp>
      <p:sp>
        <p:nvSpPr>
          <p:cNvPr id="56" name="กล่องข้อความ 4">
            <a:extLst>
              <a:ext uri="{FF2B5EF4-FFF2-40B4-BE49-F238E27FC236}">
                <a16:creationId xmlns:a16="http://schemas.microsoft.com/office/drawing/2014/main" id="{7AF3C880-BA00-5C7B-D5D8-D32BB277A42E}"/>
              </a:ext>
            </a:extLst>
          </p:cNvPr>
          <p:cNvSpPr txBox="1"/>
          <p:nvPr/>
        </p:nvSpPr>
        <p:spPr>
          <a:xfrm>
            <a:off x="8743551" y="2969611"/>
            <a:ext cx="761460" cy="282995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JasmineUPC" panose="02020603050405020304" pitchFamily="18" charset="-34"/>
                <a:cs typeface="+mj-cs"/>
              </a:rPr>
              <a:t>กิ่วคอหมา</a:t>
            </a:r>
          </a:p>
        </p:txBody>
      </p:sp>
      <p:sp>
        <p:nvSpPr>
          <p:cNvPr id="57" name="กล่องข้อความ 4">
            <a:extLst>
              <a:ext uri="{FF2B5EF4-FFF2-40B4-BE49-F238E27FC236}">
                <a16:creationId xmlns:a16="http://schemas.microsoft.com/office/drawing/2014/main" id="{56D7D9A3-FC7A-491B-A602-4AE40303A85F}"/>
              </a:ext>
            </a:extLst>
          </p:cNvPr>
          <p:cNvSpPr txBox="1"/>
          <p:nvPr/>
        </p:nvSpPr>
        <p:spPr>
          <a:xfrm>
            <a:off x="8847771" y="3349934"/>
            <a:ext cx="617196" cy="275423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JasmineUPC" panose="02020603050405020304" pitchFamily="18" charset="-34"/>
                <a:cs typeface="+mj-cs"/>
              </a:rPr>
              <a:t>กิ่วลม</a:t>
            </a:r>
          </a:p>
        </p:txBody>
      </p:sp>
      <p:pic>
        <p:nvPicPr>
          <p:cNvPr id="77" name="Picture 4">
            <a:extLst>
              <a:ext uri="{FF2B5EF4-FFF2-40B4-BE49-F238E27FC236}">
                <a16:creationId xmlns:a16="http://schemas.microsoft.com/office/drawing/2014/main" id="{8D7F5CA4-1A65-F7AC-75A5-E7104858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31875" y1="54688" x2="31875" y2="54688"/>
                        <a14:foregroundMark x1="38750" y1="31875" x2="38750" y2="31875"/>
                        <a14:foregroundMark x1="38281" y1="28125" x2="38281" y2="28125"/>
                        <a14:foregroundMark x1="51250" y1="35625" x2="51250" y2="35625"/>
                        <a14:foregroundMark x1="49063" y1="45625" x2="49063" y2="45625"/>
                        <a14:foregroundMark x1="61875" y1="34844" x2="61875" y2="34844"/>
                        <a14:foregroundMark x1="58125" y1="46875" x2="58125" y2="46875"/>
                        <a14:foregroundMark x1="70781" y1="45625" x2="70781" y2="45625"/>
                        <a14:foregroundMark x1="75156" y1="45469" x2="75156" y2="45469"/>
                        <a14:foregroundMark x1="67656" y1="72031" x2="67656" y2="72031"/>
                        <a14:foregroundMark x1="59531" y1="75781" x2="59531" y2="75781"/>
                        <a14:foregroundMark x1="44375" y1="71875" x2="44375" y2="71875"/>
                        <a14:foregroundMark x1="34688" y1="74688" x2="34688" y2="7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248" y="2931405"/>
            <a:ext cx="467538" cy="4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>
            <a:extLst>
              <a:ext uri="{FF2B5EF4-FFF2-40B4-BE49-F238E27FC236}">
                <a16:creationId xmlns:a16="http://schemas.microsoft.com/office/drawing/2014/main" id="{1FE97F9C-5EDF-8B9F-FC17-DACBF9F0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31875" y1="54688" x2="31875" y2="54688"/>
                        <a14:foregroundMark x1="38750" y1="31875" x2="38750" y2="31875"/>
                        <a14:foregroundMark x1="38281" y1="28125" x2="38281" y2="28125"/>
                        <a14:foregroundMark x1="51250" y1="35625" x2="51250" y2="35625"/>
                        <a14:foregroundMark x1="49063" y1="45625" x2="49063" y2="45625"/>
                        <a14:foregroundMark x1="61875" y1="34844" x2="61875" y2="34844"/>
                        <a14:foregroundMark x1="58125" y1="46875" x2="58125" y2="46875"/>
                        <a14:foregroundMark x1="70781" y1="45625" x2="70781" y2="45625"/>
                        <a14:foregroundMark x1="75156" y1="45469" x2="75156" y2="45469"/>
                        <a14:foregroundMark x1="67656" y1="72031" x2="67656" y2="72031"/>
                        <a14:foregroundMark x1="59531" y1="75781" x2="59531" y2="75781"/>
                        <a14:foregroundMark x1="44375" y1="71875" x2="44375" y2="71875"/>
                        <a14:foregroundMark x1="34688" y1="74688" x2="34688" y2="7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242" y="3275179"/>
            <a:ext cx="467538" cy="4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320">
            <a:extLst>
              <a:ext uri="{FF2B5EF4-FFF2-40B4-BE49-F238E27FC236}">
                <a16:creationId xmlns:a16="http://schemas.microsoft.com/office/drawing/2014/main" id="{668C07F5-C4E9-96B2-F5AE-EFBFC55D3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242" y="3126939"/>
            <a:ext cx="49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9pPr>
          </a:lstStyle>
          <a:p>
            <a:r>
              <a:rPr lang="th-TH" altLang="th-TH" sz="1800" b="1" dirty="0"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Angsana New" panose="02020603050405020304" pitchFamily="18" charset="-34"/>
                <a:ea typeface="supermarket"/>
              </a:rPr>
              <a:t>70</a:t>
            </a:r>
            <a:r>
              <a:rPr lang="en-US" altLang="th-TH" sz="1800" b="1" dirty="0"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Angsana New" panose="02020603050405020304" pitchFamily="18" charset="-34"/>
                <a:ea typeface="supermarket"/>
              </a:rPr>
              <a:t>%</a:t>
            </a:r>
            <a:endParaRPr lang="th-TH" altLang="th-TH" sz="1800" b="1" dirty="0">
              <a:solidFill>
                <a:srgbClr val="FF0000"/>
              </a:solidFill>
              <a:effectLst>
                <a:glow rad="101600">
                  <a:srgbClr val="FFFFFF">
                    <a:alpha val="60000"/>
                  </a:srgbClr>
                </a:glow>
              </a:effectLst>
              <a:latin typeface="Angsana New" panose="02020603050405020304" pitchFamily="18" charset="-34"/>
              <a:ea typeface="supermarket"/>
            </a:endParaRPr>
          </a:p>
        </p:txBody>
      </p:sp>
      <p:sp>
        <p:nvSpPr>
          <p:cNvPr id="105" name="TextBox 320">
            <a:extLst>
              <a:ext uri="{FF2B5EF4-FFF2-40B4-BE49-F238E27FC236}">
                <a16:creationId xmlns:a16="http://schemas.microsoft.com/office/drawing/2014/main" id="{99A8DE50-32B9-85C4-942A-C20F4E5EE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061" y="2760451"/>
            <a:ext cx="49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9pPr>
          </a:lstStyle>
          <a:p>
            <a:r>
              <a:rPr lang="th-TH" altLang="th-TH" sz="1800" b="1" dirty="0"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Angsana New" panose="02020603050405020304" pitchFamily="18" charset="-34"/>
                <a:ea typeface="supermarket"/>
              </a:rPr>
              <a:t>42</a:t>
            </a:r>
            <a:r>
              <a:rPr lang="en-US" altLang="th-TH" sz="1800" b="1" dirty="0"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Angsana New" panose="02020603050405020304" pitchFamily="18" charset="-34"/>
                <a:ea typeface="supermarket"/>
              </a:rPr>
              <a:t>%</a:t>
            </a:r>
            <a:endParaRPr lang="th-TH" altLang="th-TH" sz="1800" b="1" dirty="0">
              <a:solidFill>
                <a:srgbClr val="FF0000"/>
              </a:solidFill>
              <a:effectLst>
                <a:glow rad="101600">
                  <a:srgbClr val="FFFFFF">
                    <a:alpha val="60000"/>
                  </a:srgbClr>
                </a:glow>
              </a:effectLst>
              <a:latin typeface="Angsana New" panose="02020603050405020304" pitchFamily="18" charset="-34"/>
              <a:ea typeface="supermarket"/>
            </a:endParaRPr>
          </a:p>
        </p:txBody>
      </p:sp>
      <p:graphicFrame>
        <p:nvGraphicFramePr>
          <p:cNvPr id="108" name="ตาราง 41">
            <a:extLst>
              <a:ext uri="{FF2B5EF4-FFF2-40B4-BE49-F238E27FC236}">
                <a16:creationId xmlns:a16="http://schemas.microsoft.com/office/drawing/2014/main" id="{8988C538-CDA1-0C06-0656-71602BF0E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661087"/>
              </p:ext>
            </p:extLst>
          </p:nvPr>
        </p:nvGraphicFramePr>
        <p:xfrm>
          <a:off x="360657" y="1118694"/>
          <a:ext cx="2431551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380439107"/>
                    </a:ext>
                  </a:extLst>
                </a:gridCol>
                <a:gridCol w="1154973">
                  <a:extLst>
                    <a:ext uri="{9D8B030D-6E8A-4147-A177-3AD203B41FA5}">
                      <a16:colId xmlns:a16="http://schemas.microsoft.com/office/drawing/2014/main" val="4166494061"/>
                    </a:ext>
                  </a:extLst>
                </a:gridCol>
                <a:gridCol w="353787">
                  <a:extLst>
                    <a:ext uri="{9D8B030D-6E8A-4147-A177-3AD203B41FA5}">
                      <a16:colId xmlns:a16="http://schemas.microsoft.com/office/drawing/2014/main" val="417375165"/>
                    </a:ext>
                  </a:extLst>
                </a:gridCol>
                <a:gridCol w="282711">
                  <a:extLst>
                    <a:ext uri="{9D8B030D-6E8A-4147-A177-3AD203B41FA5}">
                      <a16:colId xmlns:a16="http://schemas.microsoft.com/office/drawing/2014/main" val="2446630359"/>
                    </a:ext>
                  </a:extLst>
                </a:gridCol>
              </a:tblGrid>
              <a:tr h="212942">
                <a:tc>
                  <a:txBody>
                    <a:bodyPr/>
                    <a:lstStyle/>
                    <a:p>
                      <a:pPr algn="l"/>
                      <a:r>
                        <a:rPr lang="th-TH" sz="1200" b="1" u="none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จ.ลำปาง </a:t>
                      </a:r>
                      <a:endParaRPr lang="en-US" sz="1200" b="1" u="none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ต.แม่ปะ อ.เถิน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52.0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2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มม.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890865"/>
                  </a:ext>
                </a:extLst>
              </a:tr>
              <a:tr h="212942">
                <a:tc>
                  <a:txBody>
                    <a:bodyPr/>
                    <a:lstStyle/>
                    <a:p>
                      <a:pPr marL="0" marR="0" lvl="0" indent="0" algn="l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u="none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จ.พะเยา</a:t>
                      </a:r>
                      <a:endParaRPr lang="en-US" sz="1200" b="1" u="none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ต.ปง อ.ปง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44.4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2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มม.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207154"/>
                  </a:ext>
                </a:extLst>
              </a:tr>
              <a:tr h="212942">
                <a:tc>
                  <a:txBody>
                    <a:bodyPr/>
                    <a:lstStyle/>
                    <a:p>
                      <a:pPr algn="l"/>
                      <a:r>
                        <a:rPr lang="th-TH" sz="1200" b="1" u="none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จ.น่าน</a:t>
                      </a:r>
                      <a:r>
                        <a:rPr lang="en-US" sz="1200" b="1" u="none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1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ต.บ่อแก้ว อ.นาหมื่น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47.0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2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มม.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4429739"/>
                  </a:ext>
                </a:extLst>
              </a:tr>
              <a:tr h="212942">
                <a:tc>
                  <a:txBody>
                    <a:bodyPr/>
                    <a:lstStyle/>
                    <a:p>
                      <a:pPr algn="l"/>
                      <a:r>
                        <a:rPr lang="th-TH" sz="1200" b="1" u="none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จ.เชียงราย</a:t>
                      </a:r>
                      <a:endParaRPr lang="en-US" sz="1200" b="1" u="none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1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ต.ตับเต่า อ.เท</a:t>
                      </a:r>
                      <a:r>
                        <a:rPr lang="th-TH" sz="1100" b="1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ิง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57.5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2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มม.</a:t>
                      </a:r>
                      <a:endParaRPr lang="en-US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7150" marR="57150" marT="28575" marB="2857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592166"/>
                  </a:ext>
                </a:extLst>
              </a:tr>
            </a:tbl>
          </a:graphicData>
        </a:graphic>
      </p:graphicFrame>
      <p:sp>
        <p:nvSpPr>
          <p:cNvPr id="115" name="กล่องข้อความ 4">
            <a:extLst>
              <a:ext uri="{FF2B5EF4-FFF2-40B4-BE49-F238E27FC236}">
                <a16:creationId xmlns:a16="http://schemas.microsoft.com/office/drawing/2014/main" id="{7342064F-B6B6-3C36-22B4-CD1CB7C45DA5}"/>
              </a:ext>
            </a:extLst>
          </p:cNvPr>
          <p:cNvSpPr txBox="1"/>
          <p:nvPr/>
        </p:nvSpPr>
        <p:spPr>
          <a:xfrm>
            <a:off x="3457532" y="5488902"/>
            <a:ext cx="2560657" cy="300403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JasmineUPC" panose="02020603050405020304" pitchFamily="18" charset="-34"/>
                <a:cs typeface="+mj-cs"/>
              </a:rPr>
              <a:t>แผน / ผลการเพาะปลูกพืชฤดูแล้ง 2566/67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B54967D-F345-FD5A-5978-519416119CD6}"/>
              </a:ext>
            </a:extLst>
          </p:cNvPr>
          <p:cNvSpPr txBox="1"/>
          <p:nvPr/>
        </p:nvSpPr>
        <p:spPr>
          <a:xfrm>
            <a:off x="5258250" y="5862769"/>
            <a:ext cx="317362" cy="827012"/>
          </a:xfrm>
          <a:prstGeom prst="homePlat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36000" tIns="36000" rIns="0" bIns="36000" rtlCol="0" anchor="ctr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4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&gt;</a:t>
            </a:r>
            <a:endParaRPr lang="th-TH" sz="14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r">
              <a:lnSpc>
                <a:spcPts val="2000"/>
              </a:lnSpc>
            </a:pPr>
            <a:r>
              <a:rPr lang="en-US" sz="14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&gt;</a:t>
            </a:r>
            <a:endParaRPr lang="th-TH" sz="14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r">
              <a:lnSpc>
                <a:spcPts val="2000"/>
              </a:lnSpc>
            </a:pPr>
            <a:r>
              <a:rPr lang="en-US" sz="14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&gt;</a:t>
            </a:r>
            <a:endParaRPr lang="th-TH" sz="1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65" name="Connector: Elbow 164">
            <a:extLst>
              <a:ext uri="{FF2B5EF4-FFF2-40B4-BE49-F238E27FC236}">
                <a16:creationId xmlns:a16="http://schemas.microsoft.com/office/drawing/2014/main" id="{211A431D-23D2-6674-0017-4F391A094172}"/>
              </a:ext>
            </a:extLst>
          </p:cNvPr>
          <p:cNvCxnSpPr/>
          <p:nvPr/>
        </p:nvCxnSpPr>
        <p:spPr>
          <a:xfrm rot="10800000">
            <a:off x="9620017" y="717316"/>
            <a:ext cx="440776" cy="393383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กล่องข้อความ 9">
            <a:extLst>
              <a:ext uri="{FF2B5EF4-FFF2-40B4-BE49-F238E27FC236}">
                <a16:creationId xmlns:a16="http://schemas.microsoft.com/office/drawing/2014/main" id="{52C7FFBB-3253-992F-AAB6-93C93F9F2F22}"/>
              </a:ext>
            </a:extLst>
          </p:cNvPr>
          <p:cNvSpPr txBox="1"/>
          <p:nvPr/>
        </p:nvSpPr>
        <p:spPr>
          <a:xfrm>
            <a:off x="8783366" y="614467"/>
            <a:ext cx="10127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dirty="0">
                <a:latin typeface="Corbel" panose="020B0503020204020204" pitchFamily="34" charset="0"/>
                <a:cs typeface="Cloud" panose="020B0604020202020204" charset="0"/>
              </a:rPr>
              <a:t>เวียงหนองหล่ม</a:t>
            </a:r>
          </a:p>
        </p:txBody>
      </p:sp>
      <p:cxnSp>
        <p:nvCxnSpPr>
          <p:cNvPr id="180" name="Connector: Elbow 179">
            <a:extLst>
              <a:ext uri="{FF2B5EF4-FFF2-40B4-BE49-F238E27FC236}">
                <a16:creationId xmlns:a16="http://schemas.microsoft.com/office/drawing/2014/main" id="{D3B2F386-6043-9A04-19A9-A165E19110D6}"/>
              </a:ext>
            </a:extLst>
          </p:cNvPr>
          <p:cNvCxnSpPr/>
          <p:nvPr/>
        </p:nvCxnSpPr>
        <p:spPr>
          <a:xfrm flipV="1">
            <a:off x="9936097" y="1474118"/>
            <a:ext cx="1231571" cy="770769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1" name="กล่องข้อความ 9">
            <a:extLst>
              <a:ext uri="{FF2B5EF4-FFF2-40B4-BE49-F238E27FC236}">
                <a16:creationId xmlns:a16="http://schemas.microsoft.com/office/drawing/2014/main" id="{DDFCE7A1-75D6-9BB0-84B5-572E5669FCF9}"/>
              </a:ext>
            </a:extLst>
          </p:cNvPr>
          <p:cNvSpPr txBox="1"/>
          <p:nvPr/>
        </p:nvSpPr>
        <p:spPr>
          <a:xfrm>
            <a:off x="11100188" y="1368586"/>
            <a:ext cx="948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dirty="0">
                <a:latin typeface="Corbel" panose="020B0503020204020204" pitchFamily="34" charset="0"/>
                <a:cs typeface="Cloud" panose="020B0604020202020204" charset="0"/>
              </a:rPr>
              <a:t>หนองเล็งทราย</a:t>
            </a:r>
          </a:p>
        </p:txBody>
      </p:sp>
      <p:cxnSp>
        <p:nvCxnSpPr>
          <p:cNvPr id="186" name="Connector: Elbow 185">
            <a:extLst>
              <a:ext uri="{FF2B5EF4-FFF2-40B4-BE49-F238E27FC236}">
                <a16:creationId xmlns:a16="http://schemas.microsoft.com/office/drawing/2014/main" id="{744BD63C-91D5-166E-303C-B40FD196C6A8}"/>
              </a:ext>
            </a:extLst>
          </p:cNvPr>
          <p:cNvCxnSpPr>
            <a:cxnSpLocks/>
            <a:endCxn id="1056" idx="1"/>
          </p:cNvCxnSpPr>
          <p:nvPr/>
        </p:nvCxnSpPr>
        <p:spPr>
          <a:xfrm flipV="1">
            <a:off x="9999486" y="1832546"/>
            <a:ext cx="1201630" cy="821716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6" name="กล่องข้อความ 9">
            <a:extLst>
              <a:ext uri="{FF2B5EF4-FFF2-40B4-BE49-F238E27FC236}">
                <a16:creationId xmlns:a16="http://schemas.microsoft.com/office/drawing/2014/main" id="{9CF4F983-07CA-4732-EAAE-90921C8F1F14}"/>
              </a:ext>
            </a:extLst>
          </p:cNvPr>
          <p:cNvSpPr txBox="1"/>
          <p:nvPr/>
        </p:nvSpPr>
        <p:spPr>
          <a:xfrm>
            <a:off x="11201116" y="1701741"/>
            <a:ext cx="7454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dirty="0">
                <a:latin typeface="Corbel" panose="020B0503020204020204" pitchFamily="34" charset="0"/>
                <a:cs typeface="Cloud" panose="020B0604020202020204" charset="0"/>
              </a:rPr>
              <a:t>กว๊านพะเยา</a:t>
            </a:r>
          </a:p>
        </p:txBody>
      </p:sp>
      <p:sp>
        <p:nvSpPr>
          <p:cNvPr id="1073" name="Rectangle: Rounded Corners 1072">
            <a:extLst>
              <a:ext uri="{FF2B5EF4-FFF2-40B4-BE49-F238E27FC236}">
                <a16:creationId xmlns:a16="http://schemas.microsoft.com/office/drawing/2014/main" id="{13DD2729-5B67-914F-F6EE-26CEF4272CA2}"/>
              </a:ext>
            </a:extLst>
          </p:cNvPr>
          <p:cNvSpPr/>
          <p:nvPr/>
        </p:nvSpPr>
        <p:spPr>
          <a:xfrm>
            <a:off x="9752687" y="4443409"/>
            <a:ext cx="2268133" cy="334437"/>
          </a:xfrm>
          <a:prstGeom prst="roundRect">
            <a:avLst>
              <a:gd name="adj" fmla="val 25024"/>
            </a:avLst>
          </a:prstGeom>
          <a:gradFill flip="none" rotWithShape="1">
            <a:gsLst>
              <a:gs pos="57000">
                <a:srgbClr val="CCECFF"/>
              </a:gs>
              <a:gs pos="5000">
                <a:srgbClr val="33CCFF"/>
              </a:gs>
              <a:gs pos="100000">
                <a:srgbClr val="66CCFF"/>
              </a:gs>
            </a:gsLst>
            <a:lin ang="10800000" scaled="1"/>
            <a:tileRect/>
          </a:gradFill>
          <a:ln w="12700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76" name="Rectangle: Rounded Corners 1075">
            <a:extLst>
              <a:ext uri="{FF2B5EF4-FFF2-40B4-BE49-F238E27FC236}">
                <a16:creationId xmlns:a16="http://schemas.microsoft.com/office/drawing/2014/main" id="{ED20474F-0175-EAF3-431D-F50FD7E8008E}"/>
              </a:ext>
            </a:extLst>
          </p:cNvPr>
          <p:cNvSpPr/>
          <p:nvPr/>
        </p:nvSpPr>
        <p:spPr>
          <a:xfrm>
            <a:off x="9866368" y="4500421"/>
            <a:ext cx="2040445" cy="221707"/>
          </a:xfrm>
          <a:prstGeom prst="roundRect">
            <a:avLst>
              <a:gd name="adj" fmla="val 25024"/>
            </a:avLst>
          </a:prstGeom>
          <a:solidFill>
            <a:srgbClr val="EFFFF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74" name="กล่องข้อความ 4">
            <a:extLst>
              <a:ext uri="{FF2B5EF4-FFF2-40B4-BE49-F238E27FC236}">
                <a16:creationId xmlns:a16="http://schemas.microsoft.com/office/drawing/2014/main" id="{D0B59021-06B5-3C73-5714-A19EC5890793}"/>
              </a:ext>
            </a:extLst>
          </p:cNvPr>
          <p:cNvSpPr txBox="1"/>
          <p:nvPr/>
        </p:nvSpPr>
        <p:spPr>
          <a:xfrm>
            <a:off x="9612294" y="4493392"/>
            <a:ext cx="2560657" cy="300403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JasmineUPC" panose="02020603050405020304" pitchFamily="18" charset="-34"/>
                <a:cs typeface="+mj-cs"/>
              </a:rPr>
              <a:t>ปริมาณน้ำแหล่งน้ำธรรมชาติสำคัญ 3 แห่ง</a:t>
            </a:r>
          </a:p>
        </p:txBody>
      </p:sp>
      <p:sp>
        <p:nvSpPr>
          <p:cNvPr id="1077" name="TextBox 20">
            <a:extLst>
              <a:ext uri="{FF2B5EF4-FFF2-40B4-BE49-F238E27FC236}">
                <a16:creationId xmlns:a16="http://schemas.microsoft.com/office/drawing/2014/main" id="{BB217CEE-A18E-9504-3BD4-7FD8EB12BBAD}"/>
              </a:ext>
            </a:extLst>
          </p:cNvPr>
          <p:cNvSpPr txBox="1"/>
          <p:nvPr/>
        </p:nvSpPr>
        <p:spPr>
          <a:xfrm>
            <a:off x="9850308" y="4836350"/>
            <a:ext cx="2174798" cy="491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000"/>
              </a:lnSpc>
              <a:spcBef>
                <a:spcPts val="400"/>
              </a:spcBef>
              <a:defRPr/>
            </a:pPr>
            <a:r>
              <a:rPr lang="th-TH" sz="10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กว๊านพะเยา (จ.พะเยา)</a:t>
            </a:r>
            <a:r>
              <a:rPr lang="th-TH" sz="105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10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31.74</a:t>
            </a:r>
            <a:r>
              <a:rPr lang="th-TH" sz="105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ล้าน ลบ.ม. </a:t>
            </a:r>
            <a:r>
              <a:rPr lang="en-US" sz="105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(5</a:t>
            </a:r>
            <a:r>
              <a:rPr lang="th-TH" sz="105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sz="105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%) </a:t>
            </a:r>
            <a:endParaRPr lang="th-TH" sz="105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609630">
              <a:lnSpc>
                <a:spcPts val="1000"/>
              </a:lnSpc>
              <a:spcBef>
                <a:spcPts val="400"/>
              </a:spcBef>
              <a:defRPr/>
            </a:pPr>
            <a:r>
              <a:rPr lang="th-TH" sz="10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หนองเล็งทราย (จ.พะเยา)</a:t>
            </a:r>
            <a:r>
              <a:rPr lang="th-TH" sz="105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10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10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4.20</a:t>
            </a:r>
            <a:r>
              <a:rPr lang="th-TH" sz="105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ล้าน ลบ.ม. </a:t>
            </a:r>
            <a:r>
              <a:rPr lang="en-US" sz="105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(66%) </a:t>
            </a:r>
            <a:endParaRPr lang="th-TH" sz="105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609630">
              <a:lnSpc>
                <a:spcPts val="1000"/>
              </a:lnSpc>
              <a:spcBef>
                <a:spcPts val="400"/>
              </a:spcBef>
              <a:defRPr/>
            </a:pPr>
            <a:r>
              <a:rPr lang="th-TH" sz="10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เวียงหนองหล่ม (จ.เชียงราย)	</a:t>
            </a:r>
            <a:r>
              <a:rPr lang="th-TH" sz="10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12.76</a:t>
            </a:r>
            <a:r>
              <a:rPr lang="th-TH" sz="105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800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</a:t>
            </a:r>
            <a:r>
              <a:rPr kumimoji="0" lang="th-TH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าน</a:t>
            </a:r>
            <a:r>
              <a:rPr kumimoji="0" lang="th-TH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ลบ.ม.</a:t>
            </a:r>
            <a:r>
              <a:rPr kumimoji="0" lang="th-TH" sz="800" b="0" i="0" u="none" strike="noStrike" kern="1200" cap="none" spc="0" normalizeH="0" baseline="0" noProof="0" dirty="0">
                <a:ln>
                  <a:noFill/>
                </a:ln>
                <a:solidFill>
                  <a:srgbClr val="652B9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05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%)</a:t>
            </a: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90" name="Group 1089">
            <a:extLst>
              <a:ext uri="{FF2B5EF4-FFF2-40B4-BE49-F238E27FC236}">
                <a16:creationId xmlns:a16="http://schemas.microsoft.com/office/drawing/2014/main" id="{5A27B47D-3C2C-14B4-A83C-1F98B8D5CA17}"/>
              </a:ext>
            </a:extLst>
          </p:cNvPr>
          <p:cNvGrpSpPr/>
          <p:nvPr/>
        </p:nvGrpSpPr>
        <p:grpSpPr>
          <a:xfrm>
            <a:off x="8623351" y="5508656"/>
            <a:ext cx="3327708" cy="686451"/>
            <a:chOff x="8677987" y="6326578"/>
            <a:chExt cx="3327708" cy="686451"/>
          </a:xfrm>
        </p:grpSpPr>
        <p:sp>
          <p:nvSpPr>
            <p:cNvPr id="1087" name="Scroll: Horizontal 1086">
              <a:extLst>
                <a:ext uri="{FF2B5EF4-FFF2-40B4-BE49-F238E27FC236}">
                  <a16:creationId xmlns:a16="http://schemas.microsoft.com/office/drawing/2014/main" id="{BDF46BCE-2741-E216-3245-7E6DCD99E94D}"/>
                </a:ext>
              </a:extLst>
            </p:cNvPr>
            <p:cNvSpPr/>
            <p:nvPr/>
          </p:nvSpPr>
          <p:spPr>
            <a:xfrm>
              <a:off x="8677987" y="6365055"/>
              <a:ext cx="1035561" cy="435259"/>
            </a:xfrm>
            <a:prstGeom prst="horizontalScroll">
              <a:avLst/>
            </a:prstGeom>
            <a:gradFill>
              <a:gsLst>
                <a:gs pos="57000">
                  <a:srgbClr val="FFFFF3"/>
                </a:gs>
                <a:gs pos="5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08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29E0F781-B7C4-5C84-C708-A478545F4CD2}"/>
                </a:ext>
              </a:extLst>
            </p:cNvPr>
            <p:cNvGrpSpPr/>
            <p:nvPr/>
          </p:nvGrpSpPr>
          <p:grpSpPr>
            <a:xfrm>
              <a:off x="8777077" y="6326578"/>
              <a:ext cx="3223994" cy="686451"/>
              <a:chOff x="9878495" y="4859205"/>
              <a:chExt cx="1525183" cy="686451"/>
            </a:xfrm>
          </p:grpSpPr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B461719C-898F-A05E-66D5-A389562B43F8}"/>
                  </a:ext>
                </a:extLst>
              </p:cNvPr>
              <p:cNvGrpSpPr/>
              <p:nvPr/>
            </p:nvGrpSpPr>
            <p:grpSpPr>
              <a:xfrm>
                <a:off x="9878495" y="4859205"/>
                <a:ext cx="1525183" cy="686451"/>
                <a:chOff x="7465984" y="1020995"/>
                <a:chExt cx="1717345" cy="686451"/>
              </a:xfrm>
            </p:grpSpPr>
            <p:sp>
              <p:nvSpPr>
                <p:cNvPr id="1080" name="Rectangle: Rounded Corners 1079">
                  <a:extLst>
                    <a:ext uri="{FF2B5EF4-FFF2-40B4-BE49-F238E27FC236}">
                      <a16:creationId xmlns:a16="http://schemas.microsoft.com/office/drawing/2014/main" id="{95404D86-60E9-FDAE-FC1D-9E764A7B2D79}"/>
                    </a:ext>
                  </a:extLst>
                </p:cNvPr>
                <p:cNvSpPr/>
                <p:nvPr/>
              </p:nvSpPr>
              <p:spPr>
                <a:xfrm>
                  <a:off x="8008778" y="1073834"/>
                  <a:ext cx="1174551" cy="422212"/>
                </a:xfrm>
                <a:prstGeom prst="roundRect">
                  <a:avLst>
                    <a:gd name="adj" fmla="val 13533"/>
                  </a:avLst>
                </a:prstGeom>
                <a:gradFill>
                  <a:gsLst>
                    <a:gs pos="57000">
                      <a:schemeClr val="bg1"/>
                    </a:gs>
                    <a:gs pos="5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10800000" scaled="1"/>
                </a:gradFill>
                <a:ln w="9525" cap="flat" cmpd="thickThin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1" name="กล่องข้อความ 9">
                  <a:extLst>
                    <a:ext uri="{FF2B5EF4-FFF2-40B4-BE49-F238E27FC236}">
                      <a16:creationId xmlns:a16="http://schemas.microsoft.com/office/drawing/2014/main" id="{47EEBC38-598E-C64C-5F75-4EFF2B6CE962}"/>
                    </a:ext>
                  </a:extLst>
                </p:cNvPr>
                <p:cNvSpPr txBox="1"/>
                <p:nvPr/>
              </p:nvSpPr>
              <p:spPr>
                <a:xfrm>
                  <a:off x="8164365" y="1020995"/>
                  <a:ext cx="428337" cy="686451"/>
                </a:xfrm>
                <a:prstGeom prst="rect">
                  <a:avLst/>
                </a:prstGeom>
                <a:noFill/>
              </p:spPr>
              <p:txBody>
                <a:bodyPr anchor="b"/>
                <a:lstStyle>
                  <a:defPPr>
                    <a:defRPr lang="en-US"/>
                  </a:defPPr>
                  <a:lvl1pPr marR="0" lvl="0" indent="0" algn="ctr" fontAlgn="auto">
                    <a:lnSpc>
                      <a:spcPts val="1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200" b="1" i="0" u="none" strike="noStrike" cap="none" spc="0" normalizeH="0" baseline="0">
                      <a:ln>
                        <a:noFill/>
                      </a:ln>
                      <a:gradFill flip="none" rotWithShape="1">
                        <a:gsLst>
                          <a:gs pos="0">
                            <a:srgbClr val="002162"/>
                          </a:gs>
                          <a:gs pos="68000">
                            <a:srgbClr val="0070C0"/>
                          </a:gs>
                          <a:gs pos="100000">
                            <a:srgbClr val="0594FF"/>
                          </a:gs>
                        </a:gsLst>
                        <a:lin ang="8100000" scaled="1"/>
                        <a:tileRect/>
                      </a:gradFill>
                      <a:effectLst>
                        <a:glow rad="101600">
                          <a:prstClr val="white"/>
                        </a:glow>
                      </a:effectLst>
                      <a:uLnTx/>
                      <a:uFillTx/>
                      <a:latin typeface="TH SarabunPSK" panose="020B0500040200020003" pitchFamily="34" charset="-34"/>
                      <a:cs typeface="TH SarabunPSK" panose="020B0500040200020003" pitchFamily="34" charset="-34"/>
                    </a:defRPr>
                  </a:lvl1pPr>
                </a:lstStyle>
                <a:p>
                  <a:pPr marL="0" marR="0" lvl="0" indent="0" algn="r" defTabSz="914400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th-TH" sz="1200" dirty="0">
                      <a:solidFill>
                        <a:srgbClr val="002060"/>
                      </a:solidFill>
                    </a:rPr>
                    <a:t>100.0</a:t>
                  </a:r>
                  <a:r>
                    <a:rPr lang="en-US" sz="1200" dirty="0">
                      <a:solidFill>
                        <a:srgbClr val="002060"/>
                      </a:solidFill>
                    </a:rPr>
                    <a:t> µg/m</a:t>
                  </a:r>
                  <a:r>
                    <a:rPr lang="en-US" sz="1200" baseline="30000" dirty="0">
                      <a:solidFill>
                        <a:srgbClr val="002060"/>
                      </a:solidFill>
                    </a:rPr>
                    <a:t>3</a:t>
                  </a:r>
                  <a:endParaRPr lang="th-TH" sz="1200" baseline="30000" dirty="0">
                    <a:solidFill>
                      <a:srgbClr val="002060"/>
                    </a:solidFill>
                  </a:endParaRPr>
                </a:p>
                <a:p>
                  <a:pPr algn="r">
                    <a:lnSpc>
                      <a:spcPts val="1500"/>
                    </a:lnSpc>
                    <a:spcBef>
                      <a:spcPts val="0"/>
                    </a:spcBef>
                    <a:defRPr/>
                  </a:pPr>
                  <a:r>
                    <a:rPr lang="th-TH" sz="1200" dirty="0">
                      <a:solidFill>
                        <a:srgbClr val="002060"/>
                      </a:solidFill>
                    </a:rPr>
                    <a:t>88.3</a:t>
                  </a:r>
                  <a:r>
                    <a:rPr lang="en-US" sz="1200" dirty="0">
                      <a:solidFill>
                        <a:srgbClr val="002060"/>
                      </a:solidFill>
                    </a:rPr>
                    <a:t> µg/m</a:t>
                  </a:r>
                  <a:r>
                    <a:rPr lang="en-US" sz="1200" baseline="30000" dirty="0">
                      <a:solidFill>
                        <a:srgbClr val="002060"/>
                      </a:solidFill>
                    </a:rPr>
                    <a:t>3</a:t>
                  </a:r>
                  <a:r>
                    <a:rPr lang="th-TH" sz="1200" dirty="0">
                      <a:solidFill>
                        <a:srgbClr val="002060"/>
                      </a:solidFill>
                    </a:rPr>
                    <a:t> </a:t>
                  </a: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glow rad="101600">
                          <a:prstClr val="white"/>
                        </a:glow>
                      </a:effectLst>
                      <a:uLnTx/>
                      <a:uFillTx/>
                    </a:rPr>
                    <a:t> </a:t>
                  </a:r>
                  <a:endPara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glow rad="101600">
                        <a:prstClr val="white"/>
                      </a:glow>
                    </a:effectLst>
                    <a:uLnTx/>
                    <a:uFillTx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th-TH" sz="1200" dirty="0">
                      <a:solidFill>
                        <a:srgbClr val="002060"/>
                      </a:solidFill>
                    </a:rPr>
                    <a:t> </a:t>
                  </a: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glow rad="101600">
                          <a:prstClr val="white"/>
                        </a:glow>
                      </a:effectLst>
                      <a:uLnTx/>
                      <a:uFillTx/>
                    </a:rPr>
                    <a:t> </a:t>
                  </a:r>
                  <a:endPara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glow rad="101600">
                        <a:prstClr val="white"/>
                      </a:glow>
                    </a:effectLst>
                    <a:uLnTx/>
                    <a:uFillTx/>
                  </a:endParaRPr>
                </a:p>
              </p:txBody>
            </p:sp>
            <p:sp>
              <p:nvSpPr>
                <p:cNvPr id="1082" name="กล่องข้อความ 9">
                  <a:extLst>
                    <a:ext uri="{FF2B5EF4-FFF2-40B4-BE49-F238E27FC236}">
                      <a16:creationId xmlns:a16="http://schemas.microsoft.com/office/drawing/2014/main" id="{3ED608CB-E6D8-AF25-E5D5-ACEEC348866A}"/>
                    </a:ext>
                  </a:extLst>
                </p:cNvPr>
                <p:cNvSpPr txBox="1"/>
                <p:nvPr/>
              </p:nvSpPr>
              <p:spPr>
                <a:xfrm>
                  <a:off x="7465984" y="1085673"/>
                  <a:ext cx="519203" cy="2731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marR="0" lvl="0" indent="0" defTabSz="609630" fontAlgn="auto">
                    <a:lnSpc>
                      <a:spcPts val="2382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701" b="0" i="0" u="none" strike="noStrike" cap="none" spc="0" normalizeH="0" baseline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loud" panose="02000000000000000000" pitchFamily="2" charset="0"/>
                      <a:cs typeface="Cloud" panose="02000000000000000000" pitchFamily="2" charset="0"/>
                    </a:defRPr>
                  </a:lvl1pPr>
                </a:lstStyle>
                <a:p>
                  <a:pPr marL="0" marR="0" lvl="0" indent="0" algn="l" defTabSz="609630" rtl="0" eaLnBrk="1" fontAlgn="auto" latinLnBrk="0" hangingPunct="1">
                    <a:lnSpc>
                      <a:spcPts val="2382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950" dirty="0">
                      <a:solidFill>
                        <a:srgbClr val="FF0000"/>
                      </a:solidFill>
                      <a:effectLst>
                        <a:glow rad="101600">
                          <a:srgbClr val="FFFF99"/>
                        </a:glow>
                      </a:effectLst>
                      <a:latin typeface="Kanit" pitchFamily="2" charset="-34"/>
                      <a:cs typeface="Kanit" pitchFamily="2" charset="-34"/>
                    </a:rPr>
                    <a:t>“ </a:t>
                  </a:r>
                  <a:r>
                    <a:rPr lang="th-TH" sz="950" dirty="0">
                      <a:solidFill>
                        <a:srgbClr val="FF0000"/>
                      </a:solidFill>
                      <a:effectLst>
                        <a:glow rad="101600">
                          <a:srgbClr val="FFFF99"/>
                        </a:glow>
                      </a:effectLst>
                      <a:latin typeface="Kanit" pitchFamily="2" charset="-34"/>
                      <a:cs typeface="Kanit" pitchFamily="2" charset="-34"/>
                    </a:rPr>
                    <a:t>รายงาน </a:t>
                  </a:r>
                  <a:r>
                    <a:rPr lang="en-US" sz="950" dirty="0">
                      <a:solidFill>
                        <a:srgbClr val="FF0000"/>
                      </a:solidFill>
                      <a:effectLst>
                        <a:glow rad="101600">
                          <a:srgbClr val="FFFF99"/>
                        </a:glow>
                      </a:effectLst>
                      <a:latin typeface="Kanit" pitchFamily="2" charset="-34"/>
                      <a:cs typeface="Kanit" pitchFamily="2" charset="-34"/>
                    </a:rPr>
                    <a:t>PM 2.5 “</a:t>
                  </a:r>
                  <a:endParaRPr kumimoji="0" lang="th-TH" sz="9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101600">
                        <a:srgbClr val="FFFF99"/>
                      </a:glow>
                    </a:effectLst>
                    <a:uLnTx/>
                    <a:uFillTx/>
                    <a:latin typeface="Kanit" pitchFamily="2" charset="-34"/>
                    <a:ea typeface="+mn-ea"/>
                    <a:cs typeface="Kanit" pitchFamily="2" charset="-34"/>
                  </a:endParaRPr>
                </a:p>
              </p:txBody>
            </p:sp>
          </p:grpSp>
          <p:sp>
            <p:nvSpPr>
              <p:cNvPr id="100" name="TextBox 20">
                <a:extLst>
                  <a:ext uri="{FF2B5EF4-FFF2-40B4-BE49-F238E27FC236}">
                    <a16:creationId xmlns:a16="http://schemas.microsoft.com/office/drawing/2014/main" id="{DE4032B2-2366-1F7F-18B5-39C425CF0D69}"/>
                  </a:ext>
                </a:extLst>
              </p:cNvPr>
              <p:cNvSpPr txBox="1"/>
              <p:nvPr/>
            </p:nvSpPr>
            <p:spPr>
              <a:xfrm>
                <a:off x="10382644" y="4918979"/>
                <a:ext cx="250763" cy="401072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ts val="1587"/>
                  </a:lnSpc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จ.ลำปาง</a:t>
                </a:r>
                <a:endParaRPr kumimoji="0" lang="th-TH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defTabSz="609630">
                  <a:lnSpc>
                    <a:spcPts val="1587"/>
                  </a:lnSpc>
                  <a:defRPr/>
                </a:pPr>
                <a:r>
                  <a:rPr lang="th-TH" sz="1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จ.น่าน</a:t>
                </a:r>
              </a:p>
            </p:txBody>
          </p:sp>
        </p:grpSp>
        <p:sp>
          <p:nvSpPr>
            <p:cNvPr id="1078" name="TextBox 20">
              <a:extLst>
                <a:ext uri="{FF2B5EF4-FFF2-40B4-BE49-F238E27FC236}">
                  <a16:creationId xmlns:a16="http://schemas.microsoft.com/office/drawing/2014/main" id="{183AB8CF-EDBF-242A-0969-76980027D9EC}"/>
                </a:ext>
              </a:extLst>
            </p:cNvPr>
            <p:cNvSpPr txBox="1"/>
            <p:nvPr/>
          </p:nvSpPr>
          <p:spPr>
            <a:xfrm>
              <a:off x="10880529" y="6371901"/>
              <a:ext cx="554961" cy="40107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1587"/>
                </a:lnSpc>
                <a:defRPr/>
              </a:pPr>
              <a:r>
                <a:rPr lang="th-TH" sz="1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จ.เชียงราย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defTabSz="609630">
                <a:lnSpc>
                  <a:spcPts val="1587"/>
                </a:lnSpc>
                <a:defRPr/>
              </a:pPr>
              <a:r>
                <a:rPr lang="th-TH" sz="1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จ.พะเยา 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83" name="กล่องข้อความ 9">
              <a:extLst>
                <a:ext uri="{FF2B5EF4-FFF2-40B4-BE49-F238E27FC236}">
                  <a16:creationId xmlns:a16="http://schemas.microsoft.com/office/drawing/2014/main" id="{35ED73CE-CBF6-C57E-D06B-BF0E6E3CECBB}"/>
                </a:ext>
              </a:extLst>
            </p:cNvPr>
            <p:cNvSpPr txBox="1"/>
            <p:nvPr/>
          </p:nvSpPr>
          <p:spPr>
            <a:xfrm>
              <a:off x="11219429" y="6372675"/>
              <a:ext cx="786266" cy="625071"/>
            </a:xfrm>
            <a:prstGeom prst="rect">
              <a:avLst/>
            </a:prstGeom>
            <a:noFill/>
          </p:spPr>
          <p:txBody>
            <a:bodyPr anchor="b"/>
            <a:lstStyle>
              <a:defPPr>
                <a:defRPr lang="en-US"/>
              </a:defPPr>
              <a:lvl1pPr marR="0" lvl="0" indent="0" algn="ctr" fontAlgn="auto">
                <a:lnSpc>
                  <a:spcPts val="1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0">
                        <a:srgbClr val="002162"/>
                      </a:gs>
                      <a:gs pos="68000">
                        <a:srgbClr val="0070C0"/>
                      </a:gs>
                      <a:gs pos="100000">
                        <a:srgbClr val="0594FF"/>
                      </a:gs>
                    </a:gsLst>
                    <a:lin ang="8100000" scaled="1"/>
                    <a:tileRect/>
                  </a:gradFill>
                  <a:effectLst>
                    <a:glow rad="101600">
                      <a:prstClr val="white"/>
                    </a:glo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defRPr>
              </a:lvl1pPr>
            </a:lstStyle>
            <a:p>
              <a:pPr algn="r">
                <a:lnSpc>
                  <a:spcPts val="1500"/>
                </a:lnSpc>
                <a:spcBef>
                  <a:spcPts val="0"/>
                </a:spcBef>
                <a:defRPr/>
              </a:pPr>
              <a:r>
                <a:rPr lang="th-TH" sz="1200" dirty="0">
                  <a:solidFill>
                    <a:srgbClr val="002060"/>
                  </a:solidFill>
                </a:rPr>
                <a:t>76.7</a:t>
              </a:r>
              <a:r>
                <a:rPr lang="en-US" sz="1200" dirty="0">
                  <a:solidFill>
                    <a:srgbClr val="002060"/>
                  </a:solidFill>
                </a:rPr>
                <a:t> µg/m</a:t>
              </a:r>
              <a:r>
                <a:rPr lang="en-US" sz="1200" baseline="30000" dirty="0">
                  <a:solidFill>
                    <a:srgbClr val="002060"/>
                  </a:solidFill>
                </a:rPr>
                <a:t>3</a:t>
              </a:r>
              <a:r>
                <a:rPr lang="th-TH" sz="1200" dirty="0">
                  <a:solidFill>
                    <a:srgbClr val="002060"/>
                  </a:solidFill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</a:rPr>
                <a:t> 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endParaRPr>
            </a:p>
            <a:p>
              <a:pPr algn="r">
                <a:lnSpc>
                  <a:spcPts val="1500"/>
                </a:lnSpc>
                <a:spcBef>
                  <a:spcPts val="0"/>
                </a:spcBef>
                <a:defRPr/>
              </a:pPr>
              <a:r>
                <a:rPr lang="th-TH" sz="1200" dirty="0">
                  <a:solidFill>
                    <a:srgbClr val="002060"/>
                  </a:solidFill>
                </a:rPr>
                <a:t>101.4</a:t>
              </a:r>
              <a:r>
                <a:rPr lang="en-US" sz="1200" dirty="0">
                  <a:solidFill>
                    <a:srgbClr val="002060"/>
                  </a:solidFill>
                </a:rPr>
                <a:t> µg/m</a:t>
              </a:r>
              <a:r>
                <a:rPr lang="en-US" sz="1200" baseline="30000" dirty="0">
                  <a:solidFill>
                    <a:srgbClr val="002060"/>
                  </a:solidFill>
                </a:rPr>
                <a:t>3</a:t>
              </a:r>
              <a:r>
                <a:rPr lang="th-TH" sz="1200" dirty="0">
                  <a:solidFill>
                    <a:srgbClr val="002060"/>
                  </a:solidFill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</a:rPr>
                <a:t> 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endParaRPr>
            </a:p>
            <a:p>
              <a:pPr marL="0" marR="0" lvl="0" indent="0" algn="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200" dirty="0">
                  <a:solidFill>
                    <a:srgbClr val="002060"/>
                  </a:solidFill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glow rad="101600">
                      <a:prstClr val="white"/>
                    </a:glow>
                  </a:effectLst>
                  <a:uLnTx/>
                  <a:uFillTx/>
                </a:rPr>
                <a:t> 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</a:endParaRPr>
            </a:p>
          </p:txBody>
        </p:sp>
      </p:grpSp>
      <p:grpSp>
        <p:nvGrpSpPr>
          <p:cNvPr id="1085" name="Group 1084">
            <a:extLst>
              <a:ext uri="{FF2B5EF4-FFF2-40B4-BE49-F238E27FC236}">
                <a16:creationId xmlns:a16="http://schemas.microsoft.com/office/drawing/2014/main" id="{844ADE52-EB58-9C06-47F8-77A69C400E7C}"/>
              </a:ext>
            </a:extLst>
          </p:cNvPr>
          <p:cNvGrpSpPr/>
          <p:nvPr/>
        </p:nvGrpSpPr>
        <p:grpSpPr>
          <a:xfrm>
            <a:off x="8101058" y="5307710"/>
            <a:ext cx="583546" cy="446035"/>
            <a:chOff x="6155852" y="5342345"/>
            <a:chExt cx="761040" cy="547949"/>
          </a:xfrm>
        </p:grpSpPr>
        <p:pic>
          <p:nvPicPr>
            <p:cNvPr id="145" name="Picture 10">
              <a:extLst>
                <a:ext uri="{FF2B5EF4-FFF2-40B4-BE49-F238E27FC236}">
                  <a16:creationId xmlns:a16="http://schemas.microsoft.com/office/drawing/2014/main" id="{EF1C929D-57C5-EB43-D4AF-A7AC82F8D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52" y="5342345"/>
              <a:ext cx="761040" cy="547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4" name="TextBox 320">
              <a:extLst>
                <a:ext uri="{FF2B5EF4-FFF2-40B4-BE49-F238E27FC236}">
                  <a16:creationId xmlns:a16="http://schemas.microsoft.com/office/drawing/2014/main" id="{1BD9028D-5B27-0B69-2E68-EAD1ED960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1338" y="5421903"/>
              <a:ext cx="52129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anose="020B0600000101010101" pitchFamily="34" charset="-127"/>
                  <a:cs typeface="Angsana New" panose="02020603050405020304" pitchFamily="18" charset="-34"/>
                </a:defRPr>
              </a:lvl9pPr>
            </a:lstStyle>
            <a:p>
              <a:r>
                <a:rPr lang="th-TH" altLang="th-TH" sz="1600" b="1" dirty="0">
                  <a:solidFill>
                    <a:srgbClr val="002060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latin typeface="Angsana New" panose="02020603050405020304" pitchFamily="18" charset="-34"/>
                  <a:ea typeface="supermarket"/>
                </a:rPr>
                <a:t>139</a:t>
              </a:r>
              <a:r>
                <a:rPr lang="en-US" altLang="th-TH" sz="1600" b="1" dirty="0">
                  <a:solidFill>
                    <a:srgbClr val="002060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latin typeface="Angsana New" panose="02020603050405020304" pitchFamily="18" charset="-34"/>
                  <a:ea typeface="supermarket"/>
                </a:rPr>
                <a:t>%</a:t>
              </a:r>
              <a:endParaRPr lang="th-TH" altLang="th-TH" sz="1600" b="1" dirty="0">
                <a:solidFill>
                  <a:srgbClr val="00206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Angsana New" panose="02020603050405020304" pitchFamily="18" charset="-34"/>
                <a:ea typeface="supermarket"/>
              </a:endParaRPr>
            </a:p>
          </p:txBody>
        </p:sp>
      </p:grpSp>
      <p:sp>
        <p:nvSpPr>
          <p:cNvPr id="1086" name="กล่องข้อความ 9">
            <a:extLst>
              <a:ext uri="{FF2B5EF4-FFF2-40B4-BE49-F238E27FC236}">
                <a16:creationId xmlns:a16="http://schemas.microsoft.com/office/drawing/2014/main" id="{3C3ED8AD-76D9-E9B4-61CC-57B4B6DB27FA}"/>
              </a:ext>
            </a:extLst>
          </p:cNvPr>
          <p:cNvSpPr txBox="1"/>
          <p:nvPr/>
        </p:nvSpPr>
        <p:spPr>
          <a:xfrm>
            <a:off x="7095378" y="5373303"/>
            <a:ext cx="1330053" cy="2654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defTabSz="609630" fontAlgn="auto">
              <a:lnSpc>
                <a:spcPts val="23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1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loud" panose="02000000000000000000" pitchFamily="2" charset="0"/>
                <a:cs typeface="Cloud" panose="02000000000000000000" pitchFamily="2" charset="0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ts val="23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ปลูก           แล้ว  คิดเป็น</a:t>
            </a:r>
          </a:p>
        </p:txBody>
      </p:sp>
      <p:sp>
        <p:nvSpPr>
          <p:cNvPr id="1092" name="กล่องข้อความ 4">
            <a:extLst>
              <a:ext uri="{FF2B5EF4-FFF2-40B4-BE49-F238E27FC236}">
                <a16:creationId xmlns:a16="http://schemas.microsoft.com/office/drawing/2014/main" id="{6A1BBFC8-9C40-34F3-6F4A-C985E8B9A101}"/>
              </a:ext>
            </a:extLst>
          </p:cNvPr>
          <p:cNvSpPr txBox="1"/>
          <p:nvPr/>
        </p:nvSpPr>
        <p:spPr>
          <a:xfrm>
            <a:off x="2468280" y="3965078"/>
            <a:ext cx="517376" cy="229161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>
              <a:lnSpc>
                <a:spcPts val="700"/>
              </a:lnSpc>
              <a:defRPr/>
            </a:pPr>
            <a:r>
              <a:rPr kumimoji="0" lang="th-TH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ต่ำกว่าศูนย์เสาระดับ</a:t>
            </a:r>
          </a:p>
        </p:txBody>
      </p:sp>
      <p:sp>
        <p:nvSpPr>
          <p:cNvPr id="1093" name="กล่องข้อความ 4">
            <a:extLst>
              <a:ext uri="{FF2B5EF4-FFF2-40B4-BE49-F238E27FC236}">
                <a16:creationId xmlns:a16="http://schemas.microsoft.com/office/drawing/2014/main" id="{6F7F46BE-AC07-9575-B519-44185382C6ED}"/>
              </a:ext>
            </a:extLst>
          </p:cNvPr>
          <p:cNvSpPr txBox="1"/>
          <p:nvPr/>
        </p:nvSpPr>
        <p:spPr>
          <a:xfrm>
            <a:off x="2455482" y="4213095"/>
            <a:ext cx="517376" cy="229161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>
              <a:lnSpc>
                <a:spcPts val="700"/>
              </a:lnSpc>
              <a:defRPr/>
            </a:pPr>
            <a:r>
              <a:rPr kumimoji="0" lang="th-TH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ต่ำกว่าศูนย์เสาระดับ</a:t>
            </a:r>
          </a:p>
        </p:txBody>
      </p:sp>
      <p:sp>
        <p:nvSpPr>
          <p:cNvPr id="1094" name="กล่องข้อความ 4">
            <a:extLst>
              <a:ext uri="{FF2B5EF4-FFF2-40B4-BE49-F238E27FC236}">
                <a16:creationId xmlns:a16="http://schemas.microsoft.com/office/drawing/2014/main" id="{372DE564-554A-AF7D-3049-400516907777}"/>
              </a:ext>
            </a:extLst>
          </p:cNvPr>
          <p:cNvSpPr txBox="1"/>
          <p:nvPr/>
        </p:nvSpPr>
        <p:spPr>
          <a:xfrm>
            <a:off x="2446651" y="4647193"/>
            <a:ext cx="517376" cy="229161"/>
          </a:xfrm>
          <a:prstGeom prst="rect">
            <a:avLst/>
          </a:prstGeom>
          <a:noFill/>
        </p:spPr>
        <p:txBody>
          <a:bodyPr anchor="b"/>
          <a:lstStyle>
            <a:defPPr>
              <a:defRPr lang="en-US"/>
            </a:defPPr>
            <a:lvl1pPr marR="0" lvl="0" indent="0" algn="ctr" fontAlgn="auto">
              <a:lnSpc>
                <a:spcPts val="1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02162"/>
                    </a:gs>
                    <a:gs pos="68000">
                      <a:srgbClr val="0070C0"/>
                    </a:gs>
                    <a:gs pos="100000">
                      <a:srgbClr val="0594FF"/>
                    </a:gs>
                  </a:gsLst>
                  <a:lin ang="8100000" scaled="1"/>
                  <a:tileRect/>
                </a:gra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>
              <a:lnSpc>
                <a:spcPts val="700"/>
              </a:lnSpc>
              <a:defRPr/>
            </a:pPr>
            <a:r>
              <a:rPr kumimoji="0" lang="th-TH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ต่ำกว่าศูนย์เสาระดับ</a:t>
            </a:r>
          </a:p>
        </p:txBody>
      </p:sp>
      <p:sp>
        <p:nvSpPr>
          <p:cNvPr id="13" name="TextBox 156">
            <a:extLst>
              <a:ext uri="{FF2B5EF4-FFF2-40B4-BE49-F238E27FC236}">
                <a16:creationId xmlns:a16="http://schemas.microsoft.com/office/drawing/2014/main" id="{C0EE60E1-7253-B2EC-5497-EF6299FC5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367" y="1781130"/>
            <a:ext cx="2013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th-TH" sz="1050" b="1" dirty="0">
                <a:solidFill>
                  <a:srgbClr val="0000CC"/>
                </a:solidFill>
                <a:latin typeface="Gill Sans MT" panose="020B0502020104020203" pitchFamily="34" charset="0"/>
                <a:cs typeface="JasmineUPC" panose="02020603050405020304" pitchFamily="18" charset="-34"/>
              </a:rPr>
              <a:t> </a:t>
            </a:r>
            <a:r>
              <a:rPr lang="en-US" altLang="th-TH" sz="1050" b="1" dirty="0">
                <a:solidFill>
                  <a:schemeClr val="bg1"/>
                </a:solidFill>
                <a:latin typeface="Gill Sans MT" panose="020B0502020104020203" pitchFamily="34" charset="0"/>
                <a:cs typeface="JasmineUPC" panose="02020603050405020304" pitchFamily="18" charset="-34"/>
              </a:rPr>
              <a:t>%</a:t>
            </a:r>
            <a:endParaRPr lang="th-TH" altLang="th-TH" sz="1050" b="1" dirty="0">
              <a:solidFill>
                <a:schemeClr val="bg1"/>
              </a:solidFill>
              <a:latin typeface="Gill Sans MT" panose="020B0502020104020203" pitchFamily="34" charset="0"/>
              <a:cs typeface="JasmineUPC" panose="02020603050405020304" pitchFamily="18" charset="-34"/>
            </a:endParaRPr>
          </a:p>
        </p:txBody>
      </p:sp>
      <p:sp>
        <p:nvSpPr>
          <p:cNvPr id="19" name="TextBox 156">
            <a:extLst>
              <a:ext uri="{FF2B5EF4-FFF2-40B4-BE49-F238E27FC236}">
                <a16:creationId xmlns:a16="http://schemas.microsoft.com/office/drawing/2014/main" id="{9E604256-28A2-4EB8-C234-2FD9D3B23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113" y="1668143"/>
            <a:ext cx="380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anose="020B0600000101010101" pitchFamily="34" charset="-127"/>
                <a:cs typeface="Angsana New" panose="02020603050405020304" pitchFamily="18" charset="-34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th-TH" sz="1200" b="1" dirty="0">
                <a:solidFill>
                  <a:schemeClr val="bg1"/>
                </a:solidFill>
                <a:latin typeface="Gill Sans MT" panose="020B0502020104020203" pitchFamily="34" charset="0"/>
                <a:cs typeface="JasmineUPC" panose="02020603050405020304" pitchFamily="18" charset="-34"/>
              </a:rPr>
              <a:t>%</a:t>
            </a:r>
            <a:endParaRPr lang="th-TH" altLang="th-TH" sz="1200" b="1" dirty="0">
              <a:solidFill>
                <a:schemeClr val="bg1"/>
              </a:solidFill>
              <a:latin typeface="Gill Sans MT" panose="020B0502020104020203" pitchFamily="34" charset="0"/>
              <a:cs typeface="JasmineUPC" panose="02020603050405020304" pitchFamily="18" charset="-34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5465057B-1DA1-A7FE-C04A-24C8F8D8096D}"/>
              </a:ext>
            </a:extLst>
          </p:cNvPr>
          <p:cNvSpPr txBox="1"/>
          <p:nvPr/>
        </p:nvSpPr>
        <p:spPr>
          <a:xfrm>
            <a:off x="8812134" y="6330257"/>
            <a:ext cx="3127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เตรียมความพร้อมเครื่องมือ เครื่องจักร เพื่อสนับสนุน เช่น รถบรรทุกน้ำ และประสานหน่วยงานที่เกี่ยวข้อง </a:t>
            </a:r>
            <a:endParaRPr kumimoji="0" lang="th-TH" sz="1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1000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2CE206E-04B7-2337-61F8-01BF7EB29AD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030597" y="2233798"/>
            <a:ext cx="2857880" cy="1391622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B9C9B8B-D564-E533-EC62-28B36013619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942711" y="2245040"/>
            <a:ext cx="2781887" cy="1395634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BA9FDB3E-AACA-AF17-2256-00041D2EFD78}"/>
              </a:ext>
            </a:extLst>
          </p:cNvPr>
          <p:cNvSpPr txBox="1"/>
          <p:nvPr/>
        </p:nvSpPr>
        <p:spPr>
          <a:xfrm>
            <a:off x="138930" y="-92882"/>
            <a:ext cx="10815393" cy="550151"/>
          </a:xfrm>
          <a:prstGeom prst="rect">
            <a:avLst/>
          </a:prstGeom>
          <a:effectLst>
            <a:outerShdw dist="38100" dir="2700000" algn="tl" rotWithShape="0">
              <a:prstClr val="black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0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900" dirty="0">
                <a:ln w="12700">
                  <a:solidFill>
                    <a:srgbClr val="002060"/>
                  </a:solidFill>
                </a:ln>
                <a:solidFill>
                  <a:prstClr val="white"/>
                </a:solidFill>
                <a:latin typeface="Cloud" panose="02000000000000000000" pitchFamily="2" charset="0"/>
                <a:cs typeface="Cloud" panose="02000000000000000000" pitchFamily="2" charset="0"/>
              </a:rPr>
              <a:t>รายงานสถานการณ์น้ำรายสัปดาห์ สำนักงานชลประทานที่ 2 </a:t>
            </a:r>
            <a:r>
              <a:rPr lang="th-TH" sz="19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loud" panose="02000000000000000000" pitchFamily="2" charset="0"/>
                <a:cs typeface="Cloud" panose="02000000000000000000" pitchFamily="2" charset="0"/>
              </a:rPr>
              <a:t>(ประจำสัปดาห์ 25 มีนาคม – 1 เมษายน 2567)</a:t>
            </a:r>
            <a:endParaRPr lang="en-US" sz="1900" dirty="0">
              <a:ln>
                <a:solidFill>
                  <a:prstClr val="black"/>
                </a:solidFill>
              </a:ln>
              <a:solidFill>
                <a:srgbClr val="FFFF00"/>
              </a:solidFill>
              <a:latin typeface="Cloud" panose="02000000000000000000" pitchFamily="2" charset="0"/>
              <a:cs typeface="Clou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8746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Cover and End Slide Master">
  <a:themeElements>
    <a:clrScheme name="Real Est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CBBB4"/>
      </a:accent1>
      <a:accent2>
        <a:srgbClr val="48DCE2"/>
      </a:accent2>
      <a:accent3>
        <a:srgbClr val="9FEDF0"/>
      </a:accent3>
      <a:accent4>
        <a:srgbClr val="FEB856"/>
      </a:accent4>
      <a:accent5>
        <a:srgbClr val="576868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over and End Slide Master">
  <a:themeElements>
    <a:clrScheme name="Real Est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CBBB4"/>
      </a:accent1>
      <a:accent2>
        <a:srgbClr val="48DCE2"/>
      </a:accent2>
      <a:accent3>
        <a:srgbClr val="9FEDF0"/>
      </a:accent3>
      <a:accent4>
        <a:srgbClr val="FEB856"/>
      </a:accent4>
      <a:accent5>
        <a:srgbClr val="576868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3511</TotalTime>
  <Words>673</Words>
  <Application>Microsoft Office PowerPoint</Application>
  <PresentationFormat>แบบจอกว้าง</PresentationFormat>
  <Paragraphs>173</Paragraphs>
  <Slides>1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14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18" baseType="lpstr">
      <vt:lpstr>Gill Sans MT</vt:lpstr>
      <vt:lpstr>JasmineUPC</vt:lpstr>
      <vt:lpstr>Kanit</vt:lpstr>
      <vt:lpstr>supermarket</vt:lpstr>
      <vt:lpstr>TH Sarabun New</vt:lpstr>
      <vt:lpstr>Angsana New</vt:lpstr>
      <vt:lpstr>Corbel</vt:lpstr>
      <vt:lpstr>Arial</vt:lpstr>
      <vt:lpstr>TH SarabunPSK</vt:lpstr>
      <vt:lpstr>Tahoma</vt:lpstr>
      <vt:lpstr>Cloud</vt:lpstr>
      <vt:lpstr>Calibri</vt:lpstr>
      <vt:lpstr>TH NiramitIT๙</vt:lpstr>
      <vt:lpstr>Calibri Light</vt:lpstr>
      <vt:lpstr>ธีมของ Office</vt:lpstr>
      <vt:lpstr>11_Cover and End Slide Master</vt:lpstr>
      <vt:lpstr>7_Cover and End Slide Master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Kik Intira</dc:creator>
  <cp:lastModifiedBy>ACER</cp:lastModifiedBy>
  <cp:revision>172</cp:revision>
  <cp:lastPrinted>2024-04-01T02:09:42Z</cp:lastPrinted>
  <dcterms:created xsi:type="dcterms:W3CDTF">2023-11-14T07:03:48Z</dcterms:created>
  <dcterms:modified xsi:type="dcterms:W3CDTF">2024-04-01T02:17:45Z</dcterms:modified>
</cp:coreProperties>
</file>