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82" r:id="rId2"/>
    <p:sldId id="280" r:id="rId3"/>
    <p:sldId id="257" r:id="rId4"/>
    <p:sldId id="270" r:id="rId5"/>
    <p:sldId id="268" r:id="rId6"/>
    <p:sldId id="258" r:id="rId7"/>
    <p:sldId id="278" r:id="rId8"/>
    <p:sldId id="279" r:id="rId9"/>
    <p:sldId id="277" r:id="rId10"/>
    <p:sldId id="281" r:id="rId11"/>
  </p:sldIdLst>
  <p:sldSz cx="12192000" cy="6858000"/>
  <p:notesSz cx="6886575" cy="10018713"/>
  <p:embeddedFontLst>
    <p:embeddedFont>
      <p:font typeface="Angsana New" panose="02020603050405020304" pitchFamily="18" charset="-34"/>
      <p:regular r:id="rId14"/>
      <p:bold r:id="rId15"/>
      <p:italic r:id="rId16"/>
      <p:boldItalic r:id="rId17"/>
    </p:embeddedFon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Century Schoolbook" panose="02040604050505020304" pitchFamily="18" charset="0"/>
      <p:regular r:id="rId22"/>
      <p:bold r:id="rId23"/>
      <p:italic r:id="rId24"/>
      <p:boldItalic r:id="rId25"/>
    </p:embeddedFont>
    <p:embeddedFont>
      <p:font typeface="LilyUPC" panose="020B0604020202020204" pitchFamily="34" charset="-34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TH SarabunPSK" panose="020B0500040200020003" pitchFamily="34" charset="-34"/>
      <p:regular r:id="rId32"/>
      <p:bold r:id="rId33"/>
      <p:italic r:id="rId34"/>
      <p:boldItalic r:id="rId35"/>
    </p:embeddedFont>
    <p:embeddedFont>
      <p:font typeface="Wingdings 3" panose="05040102010807070707" pitchFamily="18" charset="2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64AD"/>
    <a:srgbClr val="0000FF"/>
    <a:srgbClr val="FEC96B"/>
    <a:srgbClr val="66FF66"/>
    <a:srgbClr val="FF9966"/>
    <a:srgbClr val="FFFF00"/>
    <a:srgbClr val="FF9900"/>
    <a:srgbClr val="FF6600"/>
    <a:srgbClr val="FFFF9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3447" autoAdjust="0"/>
  </p:normalViewPr>
  <p:slideViewPr>
    <p:cSldViewPr>
      <p:cViewPr varScale="1">
        <p:scale>
          <a:sx n="111" d="100"/>
          <a:sy n="111" d="100"/>
        </p:scale>
        <p:origin x="76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5" d="100"/>
          <a:sy n="95" d="100"/>
        </p:scale>
        <p:origin x="35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theme" Target="theme/theme1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7" y="34"/>
            <a:ext cx="2984180" cy="502675"/>
          </a:xfrm>
          <a:prstGeom prst="rect">
            <a:avLst/>
          </a:prstGeom>
        </p:spPr>
        <p:txBody>
          <a:bodyPr vert="horz" lIns="91252" tIns="45620" rIns="91252" bIns="456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0853" y="34"/>
            <a:ext cx="2984180" cy="502675"/>
          </a:xfrm>
          <a:prstGeom prst="rect">
            <a:avLst/>
          </a:prstGeom>
        </p:spPr>
        <p:txBody>
          <a:bodyPr vert="horz" lIns="91252" tIns="45620" rIns="91252" bIns="45620" rtlCol="0"/>
          <a:lstStyle>
            <a:lvl1pPr algn="r">
              <a:defRPr sz="1200"/>
            </a:lvl1pPr>
          </a:lstStyle>
          <a:p>
            <a:fld id="{061C5132-FFA3-4B02-9F09-22FCF40EFA74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7" y="9516073"/>
            <a:ext cx="2984180" cy="502675"/>
          </a:xfrm>
          <a:prstGeom prst="rect">
            <a:avLst/>
          </a:prstGeom>
        </p:spPr>
        <p:txBody>
          <a:bodyPr vert="horz" lIns="91252" tIns="45620" rIns="91252" bIns="456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0853" y="9516073"/>
            <a:ext cx="2984180" cy="502675"/>
          </a:xfrm>
          <a:prstGeom prst="rect">
            <a:avLst/>
          </a:prstGeom>
        </p:spPr>
        <p:txBody>
          <a:bodyPr vert="horz" lIns="91252" tIns="45620" rIns="91252" bIns="45620" rtlCol="0" anchor="b"/>
          <a:lstStyle>
            <a:lvl1pPr algn="r">
              <a:defRPr sz="1200"/>
            </a:lvl1pPr>
          </a:lstStyle>
          <a:p>
            <a:fld id="{DB3C20D7-F8F1-4196-9585-26F31AFC85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7" y="34"/>
            <a:ext cx="2984180" cy="502675"/>
          </a:xfrm>
          <a:prstGeom prst="rect">
            <a:avLst/>
          </a:prstGeom>
        </p:spPr>
        <p:txBody>
          <a:bodyPr vert="horz" lIns="91252" tIns="45620" rIns="91252" bIns="456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0853" y="34"/>
            <a:ext cx="2984180" cy="502675"/>
          </a:xfrm>
          <a:prstGeom prst="rect">
            <a:avLst/>
          </a:prstGeom>
        </p:spPr>
        <p:txBody>
          <a:bodyPr vert="horz" lIns="91252" tIns="45620" rIns="91252" bIns="45620" rtlCol="0"/>
          <a:lstStyle>
            <a:lvl1pPr algn="r">
              <a:defRPr sz="1200"/>
            </a:lvl1pPr>
          </a:lstStyle>
          <a:p>
            <a:fld id="{0B6E42C9-243F-4DC5-AFF6-9D56B5FA9D63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50950"/>
            <a:ext cx="6016625" cy="3384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52" tIns="45620" rIns="91252" bIns="456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658" y="4821507"/>
            <a:ext cx="5509260" cy="3944868"/>
          </a:xfrm>
          <a:prstGeom prst="rect">
            <a:avLst/>
          </a:prstGeom>
        </p:spPr>
        <p:txBody>
          <a:bodyPr vert="horz" lIns="91252" tIns="45620" rIns="91252" bIns="456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7" y="9516073"/>
            <a:ext cx="2984180" cy="502675"/>
          </a:xfrm>
          <a:prstGeom prst="rect">
            <a:avLst/>
          </a:prstGeom>
        </p:spPr>
        <p:txBody>
          <a:bodyPr vert="horz" lIns="91252" tIns="45620" rIns="91252" bIns="456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0853" y="9516073"/>
            <a:ext cx="2984180" cy="502675"/>
          </a:xfrm>
          <a:prstGeom prst="rect">
            <a:avLst/>
          </a:prstGeom>
        </p:spPr>
        <p:txBody>
          <a:bodyPr vert="horz" lIns="91252" tIns="45620" rIns="91252" bIns="45620" rtlCol="0" anchor="b"/>
          <a:lstStyle>
            <a:lvl1pPr algn="r">
              <a:defRPr sz="1200"/>
            </a:lvl1pPr>
          </a:lstStyle>
          <a:p>
            <a:fld id="{8DAEC444-603B-4F09-9A06-5917518DD9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92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944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000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269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968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05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4/1/2024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357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4/1/2024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845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4/1/2024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8238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4/1/2024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537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4/1/2024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108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4/1/2024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116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00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61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69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7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2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1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93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34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000">
              <a:srgbClr val="008000"/>
            </a:gs>
            <a:gs pos="0">
              <a:srgbClr val="003300"/>
            </a:gs>
            <a:gs pos="73500">
              <a:srgbClr val="0066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0FE2824-C2A0-4931-BB32-60B24BDBB3CC}" type="datetimeFigureOut">
              <a:rPr lang="en-US" smtClean="0"/>
              <a:pPr/>
              <a:t>4/1/2024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9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/>
          <p:cNvGrpSpPr/>
          <p:nvPr/>
        </p:nvGrpSpPr>
        <p:grpSpPr>
          <a:xfrm>
            <a:off x="5159896" y="234900"/>
            <a:ext cx="1872208" cy="1939457"/>
            <a:chOff x="4861278" y="296652"/>
            <a:chExt cx="1768618" cy="1768618"/>
          </a:xfrm>
        </p:grpSpPr>
        <p:sp>
          <p:nvSpPr>
            <p:cNvPr id="4" name="วงรี 3"/>
            <p:cNvSpPr/>
            <p:nvPr/>
          </p:nvSpPr>
          <p:spPr>
            <a:xfrm>
              <a:off x="4887654" y="332656"/>
              <a:ext cx="1712402" cy="169661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278" y="296652"/>
              <a:ext cx="1768618" cy="1768618"/>
            </a:xfrm>
            <a:prstGeom prst="rect">
              <a:avLst/>
            </a:prstGeom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-24680" y="1625284"/>
            <a:ext cx="12192000" cy="26642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สถานการณ์น้ำในเขตกรุงเทพมหานคร </a:t>
            </a:r>
            <a:br>
              <a:rPr lang="en-US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</a:t>
            </a:r>
            <a:r>
              <a:rPr lang="en-US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เมษายน 2567</a:t>
            </a:r>
            <a:endParaRPr lang="en-US" sz="6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2147A27A-8EC0-4B8A-8052-166694BF9E8E}"/>
              </a:ext>
            </a:extLst>
          </p:cNvPr>
          <p:cNvSpPr txBox="1"/>
          <p:nvPr/>
        </p:nvSpPr>
        <p:spPr>
          <a:xfrm>
            <a:off x="10920536" y="234900"/>
            <a:ext cx="968535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7B5752-69FA-84D3-C067-0F52583497D6}"/>
              </a:ext>
            </a:extLst>
          </p:cNvPr>
          <p:cNvSpPr txBox="1">
            <a:spLocks/>
          </p:cNvSpPr>
          <p:nvPr/>
        </p:nvSpPr>
        <p:spPr>
          <a:xfrm>
            <a:off x="5423248" y="4869160"/>
            <a:ext cx="6768752" cy="19477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นายวิชชุ  </a:t>
            </a:r>
            <a:r>
              <a:rPr lang="th-TH" sz="40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ศุขเ</a:t>
            </a:r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ทวา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นายช่างโยธาอาวุโส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สำนักการระบายน้ำ  กรุงเทพมหานคร</a:t>
            </a:r>
            <a:endPara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176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7BE10315-F7D5-4A01-9377-4B36147B2B8E}"/>
              </a:ext>
            </a:extLst>
          </p:cNvPr>
          <p:cNvGrpSpPr/>
          <p:nvPr/>
        </p:nvGrpSpPr>
        <p:grpSpPr>
          <a:xfrm>
            <a:off x="801760" y="801889"/>
            <a:ext cx="10585176" cy="5254220"/>
            <a:chOff x="315499" y="282928"/>
            <a:chExt cx="11561002" cy="6026392"/>
          </a:xfrm>
        </p:grpSpPr>
        <p:pic>
          <p:nvPicPr>
            <p:cNvPr id="5" name="รูปภาพ 4" descr="รูปภาพประกอบด้วย ข้อความ, แตกต่าง, ร้านค้า, ต่างๆ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AF5C6055-15E3-4CAB-8557-308FFA53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6" t="79549" r="11247"/>
            <a:stretch/>
          </p:blipFill>
          <p:spPr>
            <a:xfrm>
              <a:off x="1343472" y="5085184"/>
              <a:ext cx="9217024" cy="1224136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" name="รูปภาพ 5" descr="รูปภาพประกอบด้วย ข้อความ, แตกต่าง, ร้านค้า, ต่างๆ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A27F258-06B1-4800-A680-AA9B65D53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99" y="282928"/>
              <a:ext cx="11561002" cy="5985603"/>
            </a:xfrm>
            <a:prstGeom prst="rect">
              <a:avLst/>
            </a:prstGeom>
            <a:ln>
              <a:noFill/>
            </a:ln>
            <a:effectLst>
              <a:softEdge rad="431800"/>
            </a:effectLst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2A82C764-E5F0-4417-993B-C7174F3A1AEA}"/>
              </a:ext>
            </a:extLst>
          </p:cNvPr>
          <p:cNvSpPr txBox="1">
            <a:spLocks/>
          </p:cNvSpPr>
          <p:nvPr/>
        </p:nvSpPr>
        <p:spPr>
          <a:xfrm>
            <a:off x="2876272" y="2743985"/>
            <a:ext cx="6432848" cy="1334463"/>
          </a:xfrm>
          <a:prstGeom prst="rect">
            <a:avLst/>
          </a:prstGeom>
          <a:effectLst>
            <a:glow>
              <a:schemeClr val="bg1">
                <a:lumMod val="95000"/>
                <a:lumOff val="5000"/>
                <a:alpha val="46000"/>
              </a:schemeClr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88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schemeClr val="bg1">
                      <a:lumMod val="85000"/>
                      <a:lumOff val="15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จบการนำเสนอ</a:t>
            </a:r>
            <a:endParaRPr lang="en-US" sz="88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glow rad="101600">
                  <a:schemeClr val="bg1">
                    <a:lumMod val="85000"/>
                    <a:lumOff val="15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F3E9AF9-4A24-4161-B6A1-54C97BC76D53}"/>
              </a:ext>
            </a:extLst>
          </p:cNvPr>
          <p:cNvSpPr txBox="1">
            <a:spLocks/>
          </p:cNvSpPr>
          <p:nvPr/>
        </p:nvSpPr>
        <p:spPr>
          <a:xfrm>
            <a:off x="5593079" y="6165304"/>
            <a:ext cx="5807968" cy="9361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สำนักการระบายน้ำ กรุงเทพมหานคร</a:t>
            </a:r>
            <a:endParaRPr lang="en-US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9E0B8E4-E595-4E29-8BB9-2F434E04A905}"/>
              </a:ext>
            </a:extLst>
          </p:cNvPr>
          <p:cNvSpPr txBox="1">
            <a:spLocks/>
          </p:cNvSpPr>
          <p:nvPr/>
        </p:nvSpPr>
        <p:spPr>
          <a:xfrm>
            <a:off x="5569343" y="6129741"/>
            <a:ext cx="5807968" cy="9361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สำนักการระบายน้ำ กรุงเทพมหานคร</a:t>
            </a:r>
            <a:endParaRPr lang="en-US" sz="3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39" descr="รูปภาพประกอบด้วย ข้อความ, เครื่องเซรามิก, เครื่องลายคร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0FB98705-E114-A299-9482-FAB22ED4F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970" y="188640"/>
            <a:ext cx="1802059" cy="1823295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0408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B6A1297-B993-4DDC-8BF4-4C3B1A0A94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778"/>
            <a:ext cx="122166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0071"/>
            <a:ext cx="12167320" cy="1378249"/>
          </a:xfrm>
        </p:spPr>
        <p:txBody>
          <a:bodyPr/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สถานการณ์ฝนในพื้นที่กรุงเทพมหานคร </a:t>
            </a:r>
            <a:b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ระหว่างวันที่ 25 – 30 มีนาคม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3" t="44750" r="4868" b="5901"/>
          <a:stretch/>
        </p:blipFill>
        <p:spPr>
          <a:xfrm>
            <a:off x="322691" y="1866033"/>
            <a:ext cx="685627" cy="3291159"/>
          </a:xfrm>
          <a:prstGeom prst="rect">
            <a:avLst/>
          </a:prstGeom>
          <a:ln w="3175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7" t="78350" r="8837" b="8001"/>
          <a:stretch/>
        </p:blipFill>
        <p:spPr>
          <a:xfrm>
            <a:off x="68521" y="5479636"/>
            <a:ext cx="1562983" cy="685668"/>
          </a:xfrm>
          <a:prstGeom prst="rect">
            <a:avLst/>
          </a:prstGeom>
        </p:spPr>
      </p:pic>
      <p:sp>
        <p:nvSpPr>
          <p:cNvPr id="20" name="TextBox 39">
            <a:extLst>
              <a:ext uri="{FF2B5EF4-FFF2-40B4-BE49-F238E27FC236}">
                <a16:creationId xmlns:a16="http://schemas.microsoft.com/office/drawing/2014/main" id="{B37BE140-8FEA-4AA0-92FA-5E0EC06735E3}"/>
              </a:ext>
            </a:extLst>
          </p:cNvPr>
          <p:cNvSpPr txBox="1"/>
          <p:nvPr/>
        </p:nvSpPr>
        <p:spPr>
          <a:xfrm>
            <a:off x="7235213" y="3831431"/>
            <a:ext cx="2173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30 มีนาคม 2567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4D255E79-C14C-407D-8826-20C6A9A8D4CA}"/>
              </a:ext>
            </a:extLst>
          </p:cNvPr>
          <p:cNvSpPr txBox="1"/>
          <p:nvPr/>
        </p:nvSpPr>
        <p:spPr>
          <a:xfrm>
            <a:off x="10920536" y="229789"/>
            <a:ext cx="968535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 2</a:t>
            </a:r>
          </a:p>
        </p:txBody>
      </p:sp>
      <p:pic>
        <p:nvPicPr>
          <p:cNvPr id="40" name="รูปภาพ 39" descr="รูปภาพประกอบด้วย ข้อความ, เครื่องเซรามิก, เครื่องลายคร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B2EF08F7-0320-4C4D-A05D-11AB0D8760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7" y="132162"/>
            <a:ext cx="1045228" cy="1057545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26" name="TextBox 39">
            <a:extLst>
              <a:ext uri="{FF2B5EF4-FFF2-40B4-BE49-F238E27FC236}">
                <a16:creationId xmlns:a16="http://schemas.microsoft.com/office/drawing/2014/main" id="{68528B21-9BAB-7682-B373-30089785B1DA}"/>
              </a:ext>
            </a:extLst>
          </p:cNvPr>
          <p:cNvSpPr txBox="1"/>
          <p:nvPr/>
        </p:nvSpPr>
        <p:spPr>
          <a:xfrm>
            <a:off x="4570917" y="3816561"/>
            <a:ext cx="2173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29 มีนาคม 2567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TextBox 39">
            <a:extLst>
              <a:ext uri="{FF2B5EF4-FFF2-40B4-BE49-F238E27FC236}">
                <a16:creationId xmlns:a16="http://schemas.microsoft.com/office/drawing/2014/main" id="{AE90F76B-46CD-E114-5948-CEB64A7F1FFC}"/>
              </a:ext>
            </a:extLst>
          </p:cNvPr>
          <p:cNvSpPr txBox="1"/>
          <p:nvPr/>
        </p:nvSpPr>
        <p:spPr>
          <a:xfrm>
            <a:off x="1897512" y="1365645"/>
            <a:ext cx="2157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 มีนาคม 2567                                                              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TextBox 39">
            <a:extLst>
              <a:ext uri="{FF2B5EF4-FFF2-40B4-BE49-F238E27FC236}">
                <a16:creationId xmlns:a16="http://schemas.microsoft.com/office/drawing/2014/main" id="{7D361E19-2673-7111-F4CE-CFBE36F5EBCA}"/>
              </a:ext>
            </a:extLst>
          </p:cNvPr>
          <p:cNvSpPr txBox="1"/>
          <p:nvPr/>
        </p:nvSpPr>
        <p:spPr>
          <a:xfrm>
            <a:off x="4505502" y="1349558"/>
            <a:ext cx="2167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26 มีนาคม 2567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4955CCC2-9047-5259-2F56-1F4060531289}"/>
              </a:ext>
            </a:extLst>
          </p:cNvPr>
          <p:cNvSpPr txBox="1"/>
          <p:nvPr/>
        </p:nvSpPr>
        <p:spPr>
          <a:xfrm>
            <a:off x="7208451" y="1365645"/>
            <a:ext cx="214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27 มีนาคม 2567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TextBox 39">
            <a:extLst>
              <a:ext uri="{FF2B5EF4-FFF2-40B4-BE49-F238E27FC236}">
                <a16:creationId xmlns:a16="http://schemas.microsoft.com/office/drawing/2014/main" id="{3DC46DB7-7E47-229A-1B88-DBC8DA99312A}"/>
              </a:ext>
            </a:extLst>
          </p:cNvPr>
          <p:cNvSpPr txBox="1"/>
          <p:nvPr/>
        </p:nvSpPr>
        <p:spPr>
          <a:xfrm>
            <a:off x="1703512" y="3824372"/>
            <a:ext cx="2097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28 มีนาคม 2567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BBA8FCAF-D461-E924-00A2-99392B57F279}"/>
              </a:ext>
            </a:extLst>
          </p:cNvPr>
          <p:cNvSpPr txBox="1"/>
          <p:nvPr/>
        </p:nvSpPr>
        <p:spPr>
          <a:xfrm>
            <a:off x="7685617" y="5785518"/>
            <a:ext cx="1212191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th-TH" sz="1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 กทม. ไม่มีฝนตก</a:t>
            </a: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174DC4A7-AF17-3914-D607-C50BBF5CCD62}"/>
              </a:ext>
            </a:extLst>
          </p:cNvPr>
          <p:cNvSpPr txBox="1"/>
          <p:nvPr/>
        </p:nvSpPr>
        <p:spPr>
          <a:xfrm>
            <a:off x="2141532" y="5690378"/>
            <a:ext cx="1512168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 กทม. มีฝนตกเล็กน้อย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BE8543-1A4B-EDF2-87DA-72823C4C3E3C}"/>
              </a:ext>
            </a:extLst>
          </p:cNvPr>
          <p:cNvSpPr txBox="1"/>
          <p:nvPr/>
        </p:nvSpPr>
        <p:spPr>
          <a:xfrm>
            <a:off x="7536160" y="3121223"/>
            <a:ext cx="1521571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เขตหนองจอก 4.0 มม.</a:t>
            </a:r>
          </a:p>
        </p:txBody>
      </p:sp>
      <p:pic>
        <p:nvPicPr>
          <p:cNvPr id="13" name="รูปภาพ 6" descr="รูปภาพประกอบด้วย ข้อความ, แผนที่, แผนภาพ, สมุดแผนที่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CFD13C3-DB51-8CEE-A73C-40C78D4385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3"/>
          <a:stretch/>
        </p:blipFill>
        <p:spPr bwMode="auto">
          <a:xfrm>
            <a:off x="1952163" y="1829992"/>
            <a:ext cx="1943539" cy="12207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22">
            <a:extLst>
              <a:ext uri="{FF2B5EF4-FFF2-40B4-BE49-F238E27FC236}">
                <a16:creationId xmlns:a16="http://schemas.microsoft.com/office/drawing/2014/main" id="{CE110DE4-6BCF-6B0A-4437-63C68F5BC93B}"/>
              </a:ext>
            </a:extLst>
          </p:cNvPr>
          <p:cNvSpPr txBox="1"/>
          <p:nvPr/>
        </p:nvSpPr>
        <p:spPr>
          <a:xfrm>
            <a:off x="2291521" y="3148607"/>
            <a:ext cx="1212191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th-TH" sz="1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 กทม. ไม่มีฝนตก</a:t>
            </a: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C3167D8D-20B5-E620-92E7-E29AB2200F1B}"/>
              </a:ext>
            </a:extLst>
          </p:cNvPr>
          <p:cNvSpPr txBox="1"/>
          <p:nvPr/>
        </p:nvSpPr>
        <p:spPr>
          <a:xfrm>
            <a:off x="5063283" y="3140968"/>
            <a:ext cx="1051891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th-TH" sz="1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เขตมีนบุรี 0.5 มม.</a:t>
            </a: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724699D3-FAD5-4E00-E2E3-6D5D9E3DCFBB}"/>
              </a:ext>
            </a:extLst>
          </p:cNvPr>
          <p:cNvSpPr txBox="1"/>
          <p:nvPr/>
        </p:nvSpPr>
        <p:spPr>
          <a:xfrm>
            <a:off x="4901152" y="5747714"/>
            <a:ext cx="1512168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เขตหนองจอก 4.5 มม.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F998D5-27B1-0042-40C4-1D0D6E18AE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9536" y="4303880"/>
            <a:ext cx="1944793" cy="1219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752E34-78CD-ED89-5458-D7214C01B2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5840" y="1808062"/>
            <a:ext cx="1943539" cy="12426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00EF21-7B65-7516-B2F2-63EA8B5670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0136" y="1782974"/>
            <a:ext cx="1995548" cy="1237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9863E8-3BD7-B0B5-E8F9-453E368364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7848" y="4365060"/>
            <a:ext cx="1871532" cy="1192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4AD7B1-261F-26ED-FFC6-9DC306924B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4513" y="4345802"/>
            <a:ext cx="1981171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0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A2C4CEC-93E4-4E1E-AE3E-973A35745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" y="0"/>
            <a:ext cx="12175375" cy="6858000"/>
          </a:xfrm>
          <a:prstGeom prst="rect">
            <a:avLst/>
          </a:prstGeom>
          <a:ln cmpd="thickThin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33996"/>
            <a:ext cx="6984776" cy="723596"/>
          </a:xfrm>
        </p:spPr>
        <p:txBody>
          <a:bodyPr/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สถานการณ์ฝน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24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ชั่วโมงที่ผ่านมา 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20991" y="5614209"/>
            <a:ext cx="7915369" cy="6001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พื้นที่กรุงเทพมหานครไม่มีฝนตก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C6FF9F2C-AE64-46FE-BFC5-2D028E88A653}"/>
              </a:ext>
            </a:extLst>
          </p:cNvPr>
          <p:cNvSpPr txBox="1"/>
          <p:nvPr/>
        </p:nvSpPr>
        <p:spPr>
          <a:xfrm>
            <a:off x="10985128" y="266064"/>
            <a:ext cx="968535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 3</a:t>
            </a:r>
          </a:p>
        </p:txBody>
      </p:sp>
      <p:pic>
        <p:nvPicPr>
          <p:cNvPr id="5" name="รูปภาพ 39" descr="รูปภาพประกอบด้วย ข้อความ, เครื่องเซรามิก, เครื่องลายคร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BE59C85-331F-C368-850A-143E77E5BA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7" y="132162"/>
            <a:ext cx="1045228" cy="1057545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D82B7632-AF6B-DE37-0909-DFA49B26DC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/>
          <a:stretch/>
        </p:blipFill>
        <p:spPr>
          <a:xfrm>
            <a:off x="1991544" y="871569"/>
            <a:ext cx="6984776" cy="462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9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328" y="158180"/>
            <a:ext cx="12192000" cy="926480"/>
          </a:xfrm>
        </p:spPr>
        <p:txBody>
          <a:bodyPr>
            <a:normAutofit fontScale="90000"/>
          </a:bodyPr>
          <a:lstStyle/>
          <a:p>
            <a:pPr algn="ctr"/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กราฟเปรียบเทียบปริมาณฝนรายเดือนสะสม </a:t>
            </a:r>
            <a:b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สำนักการระบายน้ำ กรุงเทพมหานคร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94856" y="5729433"/>
            <a:ext cx="8496943" cy="954107"/>
          </a:xfrm>
          <a:prstGeom prst="rect">
            <a:avLst/>
          </a:prstGeom>
          <a:solidFill>
            <a:schemeClr val="tx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ฝนประจำเดือน มีนาคม  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256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7 ที่สำนักการระบายน้ำ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ถึงปัจจุบัน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</a:t>
            </a:r>
            <a:r>
              <a:rPr lang="th-TH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63</a:t>
            </a:r>
            <a:r>
              <a:rPr lang="en-US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.0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มิลลิเมตร</a:t>
            </a:r>
          </a:p>
          <a:p>
            <a:r>
              <a:rPr lang="th-TH" sz="2800" b="1" u="sng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มากกว่า</a:t>
            </a:r>
            <a:r>
              <a:rPr lang="th-TH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ค่าเฉลี่ย คิดเป็น </a:t>
            </a:r>
            <a:r>
              <a:rPr lang="th-TH" sz="28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23.2</a:t>
            </a:r>
            <a:r>
              <a:rPr lang="en-US" sz="28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%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ค่าเฉลี่ยฝน 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30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ปี ของ สนน.  </a:t>
            </a:r>
            <a:r>
              <a:rPr lang="th-TH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     51.1</a:t>
            </a:r>
            <a:r>
              <a:rPr lang="en-US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มิลลิเมตร</a:t>
            </a:r>
            <a:endParaRPr lang="en-US" sz="2800" b="1" dirty="0">
              <a:solidFill>
                <a:srgbClr val="00B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0BD1162-ADCE-4F5B-9B54-6C9216B70F76}"/>
              </a:ext>
            </a:extLst>
          </p:cNvPr>
          <p:cNvSpPr txBox="1"/>
          <p:nvPr/>
        </p:nvSpPr>
        <p:spPr>
          <a:xfrm>
            <a:off x="10920536" y="270700"/>
            <a:ext cx="968535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/>
              <a:t>หน้าที่ 4</a:t>
            </a:r>
          </a:p>
        </p:txBody>
      </p:sp>
      <p:pic>
        <p:nvPicPr>
          <p:cNvPr id="3" name="รูปภาพ 39" descr="รูปภาพประกอบด้วย ข้อความ, เครื่องเซรามิก, เครื่องลายคร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DF64A26A-2606-1F4E-F223-6F484D0B9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7" y="132162"/>
            <a:ext cx="1045228" cy="1057545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DC5026-0445-0D70-8A27-990C3F832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9577" y="1189706"/>
            <a:ext cx="7704856" cy="439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3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5360" y="157045"/>
            <a:ext cx="11856640" cy="926480"/>
          </a:xfrm>
        </p:spPr>
        <p:txBody>
          <a:bodyPr>
            <a:normAutofit fontScale="90000"/>
          </a:bodyPr>
          <a:lstStyle/>
          <a:p>
            <a:pPr algn="ctr"/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กราฟเปรียบเทียบปริมาณฝนสะสม </a:t>
            </a:r>
            <a:b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สำนักการระบายน้ำ กรุงเทพมหานคร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2502" y="5756284"/>
            <a:ext cx="8385946" cy="954107"/>
          </a:xfrm>
          <a:prstGeom prst="rect">
            <a:avLst/>
          </a:prstGeom>
          <a:solidFill>
            <a:schemeClr val="tx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ฝนสะสม ที่สำนักการระบายน้ำ 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(1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– 31 มี.ค. 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6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7 )           </a:t>
            </a:r>
            <a:r>
              <a:rPr lang="en-US" sz="28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           93</a:t>
            </a:r>
            <a:r>
              <a:rPr lang="en-US" sz="28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.0</a:t>
            </a:r>
            <a:r>
              <a:rPr lang="th-TH" sz="28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มิลลิเมตร</a:t>
            </a:r>
          </a:p>
          <a:p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น้อยกว่า</a:t>
            </a:r>
            <a:r>
              <a:rPr lang="en-US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ค่าเฉลี่ย คิดเป็น </a:t>
            </a: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</a:t>
            </a:r>
            <a:r>
              <a:rPr lang="en-US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6 </a:t>
            </a:r>
            <a:r>
              <a:rPr lang="en-US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%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ค่าเฉลี่ยฝนสะสม 30 ปี สนน.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</a:t>
            </a:r>
            <a:r>
              <a:rPr lang="th-TH" sz="28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98</a:t>
            </a:r>
            <a:r>
              <a:rPr lang="en-US" sz="28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sz="28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  </a:t>
            </a:r>
            <a:r>
              <a:rPr lang="th-TH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มิลลิเมตร</a:t>
            </a:r>
            <a:endParaRPr lang="en-US" sz="2800" b="1" dirty="0">
              <a:solidFill>
                <a:srgbClr val="00B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EB550948-8FE6-46E6-8047-DFCA1FA70E57}"/>
              </a:ext>
            </a:extLst>
          </p:cNvPr>
          <p:cNvSpPr txBox="1"/>
          <p:nvPr/>
        </p:nvSpPr>
        <p:spPr>
          <a:xfrm>
            <a:off x="10888105" y="346032"/>
            <a:ext cx="968535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/>
              <a:t>หน้าที่ 5</a:t>
            </a:r>
          </a:p>
        </p:txBody>
      </p:sp>
      <p:pic>
        <p:nvPicPr>
          <p:cNvPr id="2" name="รูปภาพ 39" descr="รูปภาพประกอบด้วย ข้อความ, เครื่องเซรามิก, เครื่องลายคร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1B878F3-658C-6FC3-E60A-5787D09A8D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7" y="132162"/>
            <a:ext cx="1045228" cy="1057545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24428B-F5F5-16FC-C35D-4580340F8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7405" y="1254107"/>
            <a:ext cx="7916265" cy="438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4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ภาพรวม B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1095061"/>
            <a:ext cx="12097344" cy="565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3446658" y="3443944"/>
            <a:ext cx="1440000" cy="677108"/>
          </a:xfrm>
          <a:prstGeom prst="rect">
            <a:avLst/>
          </a:prstGeom>
          <a:solidFill>
            <a:srgbClr val="66FF66"/>
          </a:solidFill>
          <a:ln w="1587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คลองสามเสน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8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ตอนพหลโยธิน</a:t>
            </a:r>
            <a:br>
              <a:rPr lang="en-US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0.27</a:t>
            </a: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ม.รทก.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</a:t>
            </a: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+0.20)</a:t>
            </a:r>
            <a:endParaRPr lang="th-TH" altLang="en-US" sz="1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12192000" cy="978429"/>
          </a:xfrm>
        </p:spPr>
        <p:txBody>
          <a:bodyPr>
            <a:no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สถานการณ์น้ำคลองสายหลักในพื้นที่กรุงเทพมหานคร </a:t>
            </a:r>
            <a:b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เมษายน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   เวลา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07.00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น.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100373" y="3976028"/>
            <a:ext cx="1440000" cy="677108"/>
          </a:xfrm>
          <a:prstGeom prst="rect">
            <a:avLst/>
          </a:prstGeom>
          <a:solidFill>
            <a:srgbClr val="66FF66"/>
          </a:solidFill>
          <a:ln w="1587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คลองแสนแสบ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8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ตอนคลองตัน </a:t>
            </a:r>
            <a:br>
              <a:rPr lang="en-US" altLang="en-US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- 0.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38 ม.รทก.</a:t>
            </a:r>
            <a:br>
              <a:rPr lang="en-US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</a:t>
            </a: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+0.20)</a:t>
            </a:r>
            <a:endParaRPr lang="th-TH" altLang="en-US" sz="1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963909" y="4448075"/>
            <a:ext cx="1440000" cy="707886"/>
          </a:xfrm>
          <a:prstGeom prst="rect">
            <a:avLst/>
          </a:prstGeom>
          <a:solidFill>
            <a:srgbClr val="66FF66">
              <a:alpha val="79000"/>
            </a:srgbClr>
          </a:solidFill>
          <a:ln w="3492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จุดวัด.คลองทวีวัฒนาตัดคลองภาษีเจริญ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+0.3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ม.รทก. </a:t>
            </a:r>
            <a:br>
              <a:rPr lang="en-US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</a:t>
            </a: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+0.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0)</a:t>
            </a:r>
            <a:endParaRPr lang="th-TH" altLang="en-US" sz="1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015880" y="1988840"/>
            <a:ext cx="1440000" cy="553998"/>
          </a:xfrm>
          <a:prstGeom prst="rect">
            <a:avLst/>
          </a:prstGeom>
          <a:solidFill>
            <a:srgbClr val="66FF66">
              <a:alpha val="79000"/>
            </a:srgbClr>
          </a:solidFill>
          <a:ln w="3492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0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ปตร</a:t>
            </a:r>
            <a:r>
              <a:rPr lang="th-TH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.คลองสองสายใต้</a:t>
            </a:r>
            <a:br>
              <a:rPr lang="en-US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38 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ม.รทก.</a:t>
            </a:r>
            <a:br>
              <a:rPr lang="en-US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</a:t>
            </a: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+1.80)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7321398" y="2077141"/>
            <a:ext cx="1440000" cy="707886"/>
          </a:xfrm>
          <a:prstGeom prst="rect">
            <a:avLst/>
          </a:prstGeom>
          <a:solidFill>
            <a:srgbClr val="66FF66">
              <a:alpha val="75000"/>
            </a:srgbClr>
          </a:solidFill>
          <a:ln w="31750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1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ปตร</a:t>
            </a:r>
            <a:r>
              <a:rPr lang="th-TH" altLang="en-US" sz="11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.คลองแสนแสบ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8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ตอนมีนบุรี</a:t>
            </a:r>
            <a:br>
              <a:rPr lang="en-US" altLang="en-US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th-TH" altLang="en-US" sz="11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05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-0.</a:t>
            </a:r>
            <a:r>
              <a:rPr lang="th-TH" altLang="en-US" sz="105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46</a:t>
            </a:r>
            <a:r>
              <a:rPr lang="en-US" altLang="en-US" sz="105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en-US" sz="105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ม.รทก.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ระดับวิกฤติ+0.90)                              </a:t>
            </a:r>
            <a:endParaRPr lang="en-US" altLang="en-US" sz="1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6963307" y="3270167"/>
            <a:ext cx="1440000" cy="677108"/>
          </a:xfrm>
          <a:prstGeom prst="rect">
            <a:avLst/>
          </a:prstGeom>
          <a:solidFill>
            <a:srgbClr val="66FF66">
              <a:alpha val="75000"/>
            </a:srgbClr>
          </a:solidFill>
          <a:ln w="31750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ปตร.คลองประเวศฯ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8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ตอนลาดกระบัง</a:t>
            </a:r>
            <a:r>
              <a:rPr lang="en-US" altLang="en-US" sz="8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-0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.60 ม.รทก.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</a:t>
            </a: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+0.60)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5131652" y="2912582"/>
            <a:ext cx="1440000" cy="707886"/>
          </a:xfrm>
          <a:prstGeom prst="rect">
            <a:avLst/>
          </a:prstGeom>
          <a:solidFill>
            <a:srgbClr val="66FF66">
              <a:alpha val="80000"/>
            </a:srgbClr>
          </a:solidFill>
          <a:ln w="3492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คลองลาดพร้าว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ปตร.ลาดพร้าว 56</a:t>
            </a:r>
            <a:endParaRPr lang="en-US" altLang="en-US" sz="9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-0.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ม.รทก</a:t>
            </a: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</a:t>
            </a: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+0.40)</a:t>
            </a:r>
            <a:endParaRPr lang="th-TH" altLang="en-US" sz="1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446687" y="3350756"/>
            <a:ext cx="1440000" cy="553998"/>
          </a:xfrm>
          <a:prstGeom prst="rect">
            <a:avLst/>
          </a:prstGeom>
          <a:solidFill>
            <a:srgbClr val="66FF66"/>
          </a:solidFill>
          <a:ln w="1587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0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ปตร</a:t>
            </a:r>
            <a:r>
              <a:rPr lang="th-TH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.คลองทวีวัฒนา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0.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54 ม.รทก.</a:t>
            </a:r>
            <a:br>
              <a:rPr lang="en-US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</a:t>
            </a: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+1.00)</a:t>
            </a:r>
            <a:endParaRPr lang="th-TH" altLang="en-US" sz="1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DF47697F-EB78-4AEA-9089-5919004C5F4C}"/>
              </a:ext>
            </a:extLst>
          </p:cNvPr>
          <p:cNvSpPr txBox="1"/>
          <p:nvPr/>
        </p:nvSpPr>
        <p:spPr>
          <a:xfrm>
            <a:off x="10992544" y="260648"/>
            <a:ext cx="968535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 6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BF9ADBBF-42DC-8CCE-F978-09E3A9DCB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664" y="2204864"/>
            <a:ext cx="1440000" cy="723275"/>
          </a:xfrm>
          <a:prstGeom prst="rect">
            <a:avLst/>
          </a:prstGeom>
          <a:solidFill>
            <a:srgbClr val="66FF66">
              <a:alpha val="75000"/>
            </a:srgbClr>
          </a:solidFill>
          <a:ln w="31750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1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คลองเปรมประชากร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ตอน ส.คลองตาอูฐ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1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+0.12 ม.รทก.</a:t>
            </a:r>
            <a:br>
              <a:rPr lang="en-US" altLang="en-US" sz="11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1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1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</a:t>
            </a:r>
            <a:r>
              <a:rPr lang="en-US" altLang="en-US" sz="11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+0.70)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                      </a:t>
            </a:r>
            <a:endParaRPr lang="en-US" altLang="en-US" sz="1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รูปภาพ 39" descr="รูปภาพประกอบด้วย ข้อความ, เครื่องเซรามิก, เครื่องลายคร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5E4461D-19C3-0981-7A3C-5A3A28D05C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7" y="132162"/>
            <a:ext cx="1045228" cy="1057545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90048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DA87E16-D33D-4AF0-B68B-F4452C5C9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" y="0"/>
            <a:ext cx="12175375" cy="6858000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30F585E2-2348-4A27-9B92-4E4632198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6" y="-18293"/>
            <a:ext cx="12192000" cy="6858000"/>
          </a:xfrm>
          <a:prstGeom prst="rect">
            <a:avLst/>
          </a:prstGeom>
        </p:spPr>
      </p:pic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EB6DDBF6-1D5F-4612-BDF3-0F7C404D7DC9}"/>
              </a:ext>
            </a:extLst>
          </p:cNvPr>
          <p:cNvGrpSpPr/>
          <p:nvPr/>
        </p:nvGrpSpPr>
        <p:grpSpPr>
          <a:xfrm>
            <a:off x="434913" y="3123742"/>
            <a:ext cx="3263055" cy="1206141"/>
            <a:chOff x="434913" y="3123742"/>
            <a:chExt cx="3263055" cy="1206141"/>
          </a:xfrm>
        </p:grpSpPr>
        <p:sp>
          <p:nvSpPr>
            <p:cNvPr id="11" name="สี่เหลี่ยมผืนผ้า 10">
              <a:extLst>
                <a:ext uri="{FF2B5EF4-FFF2-40B4-BE49-F238E27FC236}">
                  <a16:creationId xmlns:a16="http://schemas.microsoft.com/office/drawing/2014/main" id="{FE273168-CA27-43C8-9840-9CA8CB3440C1}"/>
                </a:ext>
              </a:extLst>
            </p:cNvPr>
            <p:cNvSpPr/>
            <p:nvPr/>
          </p:nvSpPr>
          <p:spPr>
            <a:xfrm>
              <a:off x="434914" y="3123742"/>
              <a:ext cx="3263054" cy="1200526"/>
            </a:xfrm>
            <a:prstGeom prst="rect">
              <a:avLst/>
            </a:prstGeom>
            <a:solidFill>
              <a:srgbClr val="FFFF01"/>
            </a:solidFill>
            <a:ln w="28575">
              <a:solidFill>
                <a:srgbClr val="1122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" name="กล่องข้อความ 1">
              <a:extLst>
                <a:ext uri="{FF2B5EF4-FFF2-40B4-BE49-F238E27FC236}">
                  <a16:creationId xmlns:a16="http://schemas.microsoft.com/office/drawing/2014/main" id="{1B29756A-FD52-44EA-BD16-ADDB3AEEA73C}"/>
                </a:ext>
              </a:extLst>
            </p:cNvPr>
            <p:cNvSpPr txBox="1"/>
            <p:nvPr/>
          </p:nvSpPr>
          <p:spPr>
            <a:xfrm>
              <a:off x="434913" y="3129554"/>
              <a:ext cx="326305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ช่วงปากคลองตลาด +</a:t>
              </a:r>
              <a:r>
                <a:rPr lang="en-US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</a:t>
              </a:r>
              <a:r>
                <a:rPr lang="en-US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0</a:t>
              </a:r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5 ม.รทก.</a:t>
              </a:r>
            </a:p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เวลา</a:t>
              </a:r>
              <a:r>
                <a:rPr lang="en-US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23.</a:t>
              </a:r>
              <a:r>
                <a:rPr lang="en-US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00</a:t>
              </a:r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น.</a:t>
              </a:r>
            </a:p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ระดับแนวคันกั้นน้ำ +3.00 ม.รทก.</a:t>
              </a:r>
            </a:p>
          </p:txBody>
        </p: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28C6BD16-73F8-4042-8C7C-76C05539F8B0}"/>
              </a:ext>
            </a:extLst>
          </p:cNvPr>
          <p:cNvGrpSpPr/>
          <p:nvPr/>
        </p:nvGrpSpPr>
        <p:grpSpPr>
          <a:xfrm>
            <a:off x="8696962" y="1386305"/>
            <a:ext cx="3263054" cy="1200526"/>
            <a:chOff x="8696962" y="1386305"/>
            <a:chExt cx="3263054" cy="1200526"/>
          </a:xfrm>
        </p:grpSpPr>
        <p:sp>
          <p:nvSpPr>
            <p:cNvPr id="13" name="สี่เหลี่ยมผืนผ้า 12">
              <a:extLst>
                <a:ext uri="{FF2B5EF4-FFF2-40B4-BE49-F238E27FC236}">
                  <a16:creationId xmlns:a16="http://schemas.microsoft.com/office/drawing/2014/main" id="{94CF83F4-1721-4A85-BC66-6AF2F5A49056}"/>
                </a:ext>
              </a:extLst>
            </p:cNvPr>
            <p:cNvSpPr/>
            <p:nvPr/>
          </p:nvSpPr>
          <p:spPr>
            <a:xfrm>
              <a:off x="8696962" y="1386305"/>
              <a:ext cx="3263054" cy="1200526"/>
            </a:xfrm>
            <a:prstGeom prst="rect">
              <a:avLst/>
            </a:prstGeom>
            <a:solidFill>
              <a:srgbClr val="FFFF01"/>
            </a:solidFill>
            <a:ln w="28575">
              <a:solidFill>
                <a:srgbClr val="1122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E293D2EF-96DD-4A0D-B237-F6055D9683D5}"/>
                </a:ext>
              </a:extLst>
            </p:cNvPr>
            <p:cNvSpPr txBox="1"/>
            <p:nvPr/>
          </p:nvSpPr>
          <p:spPr>
            <a:xfrm>
              <a:off x="8696962" y="1386502"/>
              <a:ext cx="32630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ช่วงคลองบางเขนใหม่ +0.98 ม.รทก.</a:t>
              </a:r>
            </a:p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เวลา 24.00 น.</a:t>
              </a:r>
            </a:p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ระดับแนวคันกั้นน้ำ +3.50 ม.รทก.</a:t>
              </a:r>
            </a:p>
          </p:txBody>
        </p: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EE0BD177-BB22-4248-BCA4-80C93275111A}"/>
              </a:ext>
            </a:extLst>
          </p:cNvPr>
          <p:cNvGrpSpPr/>
          <p:nvPr/>
        </p:nvGrpSpPr>
        <p:grpSpPr>
          <a:xfrm>
            <a:off x="8226858" y="3643169"/>
            <a:ext cx="3263054" cy="1210490"/>
            <a:chOff x="8226858" y="3643169"/>
            <a:chExt cx="3263054" cy="1210490"/>
          </a:xfrm>
        </p:grpSpPr>
        <p:sp>
          <p:nvSpPr>
            <p:cNvPr id="12" name="สี่เหลี่ยมผืนผ้า 11">
              <a:extLst>
                <a:ext uri="{FF2B5EF4-FFF2-40B4-BE49-F238E27FC236}">
                  <a16:creationId xmlns:a16="http://schemas.microsoft.com/office/drawing/2014/main" id="{8CB52BC6-4DEC-4EC6-9BEF-ADBAC5B5D28F}"/>
                </a:ext>
              </a:extLst>
            </p:cNvPr>
            <p:cNvSpPr/>
            <p:nvPr/>
          </p:nvSpPr>
          <p:spPr>
            <a:xfrm>
              <a:off x="8226858" y="3643169"/>
              <a:ext cx="3263054" cy="1200329"/>
            </a:xfrm>
            <a:prstGeom prst="rect">
              <a:avLst/>
            </a:prstGeom>
            <a:solidFill>
              <a:srgbClr val="FFFF01"/>
            </a:solidFill>
            <a:ln w="28575">
              <a:solidFill>
                <a:srgbClr val="1122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E2D3900F-1BFE-4C54-94BD-970F543D2897}"/>
                </a:ext>
              </a:extLst>
            </p:cNvPr>
            <p:cNvSpPr txBox="1"/>
            <p:nvPr/>
          </p:nvSpPr>
          <p:spPr>
            <a:xfrm>
              <a:off x="8226858" y="3653330"/>
              <a:ext cx="32630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ช่วงคลองบางนา +1.30 ม.รทก.</a:t>
              </a:r>
            </a:p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เวลา 23.</a:t>
              </a:r>
              <a:r>
                <a:rPr lang="en-US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00</a:t>
              </a:r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น.</a:t>
              </a:r>
            </a:p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ระดับแนวคันกั้นน้ำ +2.80 ม.รทก.</a:t>
              </a:r>
            </a:p>
          </p:txBody>
        </p:sp>
      </p:grpSp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0337223D-D7E8-40BC-A68D-246DAB06D9E8}"/>
              </a:ext>
            </a:extLst>
          </p:cNvPr>
          <p:cNvSpPr/>
          <p:nvPr/>
        </p:nvSpPr>
        <p:spPr>
          <a:xfrm>
            <a:off x="2816165" y="915540"/>
            <a:ext cx="3768138" cy="646331"/>
          </a:xfrm>
          <a:prstGeom prst="roundRect">
            <a:avLst/>
          </a:prstGeom>
          <a:solidFill>
            <a:srgbClr val="FF6600"/>
          </a:solidFill>
          <a:ln w="38100"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373EB21-CBCB-4773-9046-B5053ED5976F}"/>
              </a:ext>
            </a:extLst>
          </p:cNvPr>
          <p:cNvSpPr txBox="1"/>
          <p:nvPr/>
        </p:nvSpPr>
        <p:spPr>
          <a:xfrm>
            <a:off x="2816165" y="915540"/>
            <a:ext cx="3768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>วันที่ 31 มีนาคม </a:t>
            </a:r>
            <a:r>
              <a:rPr lang="th-TH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>2567</a:t>
            </a:r>
            <a:endParaRPr lang="th-TH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127000">
                  <a:schemeClr val="tx1"/>
                </a:glow>
              </a:effectLst>
              <a:latin typeface="LilyUPC" panose="020B0604020202020204" pitchFamily="34" charset="-34"/>
              <a:cs typeface="LilyUPC" panose="020B0604020202020204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907C148C-550B-4918-88B4-DF125AC681E9}"/>
              </a:ext>
            </a:extLst>
          </p:cNvPr>
          <p:cNvSpPr txBox="1"/>
          <p:nvPr/>
        </p:nvSpPr>
        <p:spPr>
          <a:xfrm>
            <a:off x="10969481" y="211913"/>
            <a:ext cx="968535" cy="523220"/>
          </a:xfrm>
          <a:prstGeom prst="rect">
            <a:avLst/>
          </a:prstGeom>
          <a:solidFill>
            <a:srgbClr val="54C5D0"/>
          </a:solidFill>
          <a:ln w="254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 7</a:t>
            </a:r>
          </a:p>
        </p:txBody>
      </p:sp>
    </p:spTree>
    <p:extLst>
      <p:ext uri="{BB962C8B-B14F-4D97-AF65-F5344CB8AC3E}">
        <p14:creationId xmlns:p14="http://schemas.microsoft.com/office/powerpoint/2010/main" val="263345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4">
            <a:extLst>
              <a:ext uri="{FF2B5EF4-FFF2-40B4-BE49-F238E27FC236}">
                <a16:creationId xmlns:a16="http://schemas.microsoft.com/office/drawing/2014/main" id="{D283E4FF-355A-E6BB-C108-DFBBAD5D2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803"/>
            <a:ext cx="12192000" cy="7011606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168BD07-C19B-4E08-81BD-C6BC508C01AE}"/>
              </a:ext>
            </a:extLst>
          </p:cNvPr>
          <p:cNvSpPr txBox="1"/>
          <p:nvPr/>
        </p:nvSpPr>
        <p:spPr>
          <a:xfrm>
            <a:off x="10080682" y="1282276"/>
            <a:ext cx="132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0.5 กรัม/ลิตร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62404C8B-962B-4033-BD80-DBCBF6B74A4D}"/>
              </a:ext>
            </a:extLst>
          </p:cNvPr>
          <p:cNvSpPr txBox="1"/>
          <p:nvPr/>
        </p:nvSpPr>
        <p:spPr>
          <a:xfrm>
            <a:off x="8935542" y="2127122"/>
            <a:ext cx="132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0.5 กรัม/ลิตร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892CC192-C23E-4816-9F2A-08FC11CD8430}"/>
              </a:ext>
            </a:extLst>
          </p:cNvPr>
          <p:cNvSpPr txBox="1"/>
          <p:nvPr/>
        </p:nvSpPr>
        <p:spPr>
          <a:xfrm>
            <a:off x="2792140" y="2887721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0.1 กรัม/ลิตร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CB1151A2-A2D2-4C41-9074-C8CF7285F8CF}"/>
              </a:ext>
            </a:extLst>
          </p:cNvPr>
          <p:cNvSpPr txBox="1"/>
          <p:nvPr/>
        </p:nvSpPr>
        <p:spPr>
          <a:xfrm>
            <a:off x="3304057" y="4449295"/>
            <a:ext cx="132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.0 กรัม/ลิตร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12CE978C-3AD0-4689-B0B5-487B3C5FC62D}"/>
              </a:ext>
            </a:extLst>
          </p:cNvPr>
          <p:cNvSpPr txBox="1"/>
          <p:nvPr/>
        </p:nvSpPr>
        <p:spPr>
          <a:xfrm>
            <a:off x="1724720" y="5381699"/>
            <a:ext cx="132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3.6 กรัม/ลิตร</a:t>
            </a:r>
          </a:p>
        </p:txBody>
      </p:sp>
      <p:sp>
        <p:nvSpPr>
          <p:cNvPr id="12" name="สี่เหลี่ยมผืนผ้า: มุมมน 11">
            <a:extLst>
              <a:ext uri="{FF2B5EF4-FFF2-40B4-BE49-F238E27FC236}">
                <a16:creationId xmlns:a16="http://schemas.microsoft.com/office/drawing/2014/main" id="{31E9C90F-C256-4583-8CDF-6124D4C7905F}"/>
              </a:ext>
            </a:extLst>
          </p:cNvPr>
          <p:cNvSpPr/>
          <p:nvPr/>
        </p:nvSpPr>
        <p:spPr>
          <a:xfrm>
            <a:off x="2783632" y="917625"/>
            <a:ext cx="3768138" cy="646331"/>
          </a:xfrm>
          <a:prstGeom prst="roundRect">
            <a:avLst/>
          </a:prstGeom>
          <a:solidFill>
            <a:srgbClr val="FF6600"/>
          </a:solidFill>
          <a:ln w="38100"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EC681ED1-6FF3-4C00-AEC9-0D9089ABB3B5}"/>
              </a:ext>
            </a:extLst>
          </p:cNvPr>
          <p:cNvSpPr txBox="1"/>
          <p:nvPr/>
        </p:nvSpPr>
        <p:spPr>
          <a:xfrm>
            <a:off x="10969481" y="211913"/>
            <a:ext cx="968535" cy="523220"/>
          </a:xfrm>
          <a:prstGeom prst="rect">
            <a:avLst/>
          </a:prstGeom>
          <a:solidFill>
            <a:srgbClr val="54C5D0"/>
          </a:solidFill>
          <a:ln w="254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 8</a:t>
            </a:r>
          </a:p>
        </p:txBody>
      </p:sp>
      <p:sp>
        <p:nvSpPr>
          <p:cNvPr id="6" name="กล่องข้อความ 2">
            <a:extLst>
              <a:ext uri="{FF2B5EF4-FFF2-40B4-BE49-F238E27FC236}">
                <a16:creationId xmlns:a16="http://schemas.microsoft.com/office/drawing/2014/main" id="{914ADD2A-215D-CFDF-B382-76D517631CB7}"/>
              </a:ext>
            </a:extLst>
          </p:cNvPr>
          <p:cNvSpPr txBox="1"/>
          <p:nvPr/>
        </p:nvSpPr>
        <p:spPr>
          <a:xfrm>
            <a:off x="2816165" y="915540"/>
            <a:ext cx="3768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>วันที่ 31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> </a:t>
            </a:r>
            <a:r>
              <a:rPr lang="th-TH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>มีนาคม </a:t>
            </a:r>
            <a:r>
              <a:rPr lang="th-TH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>2567</a:t>
            </a:r>
            <a:endParaRPr lang="th-TH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127000">
                  <a:schemeClr val="tx1"/>
                </a:glow>
              </a:effectLst>
              <a:latin typeface="LilyUPC" panose="020B0604020202020204" pitchFamily="34" charset="-34"/>
              <a:cs typeface="Lily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8377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37C08740-5E1D-FF2A-7DFC-F37E13232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814" y="5106674"/>
            <a:ext cx="8980186" cy="18090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769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ปริมาณการสูบน้ำออกสู่แม่น้ำเจ้าพระยา</a:t>
            </a:r>
          </a:p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ระหว่างวันที่ 25 - 30 มีนาคม 2567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46C6DD3D-9BE2-4AD3-938A-1132E9E45953}"/>
              </a:ext>
            </a:extLst>
          </p:cNvPr>
          <p:cNvSpPr txBox="1"/>
          <p:nvPr/>
        </p:nvSpPr>
        <p:spPr>
          <a:xfrm>
            <a:off x="10920536" y="217383"/>
            <a:ext cx="968535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 9</a:t>
            </a:r>
          </a:p>
        </p:txBody>
      </p:sp>
      <p:pic>
        <p:nvPicPr>
          <p:cNvPr id="17" name="รูปภาพ 39" descr="รูปภาพประกอบด้วย ข้อความ, เครื่องเซรามิก, เครื่องลายคร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277CAD8-139C-C4B9-5AB6-283CF0568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7" y="132162"/>
            <a:ext cx="1045228" cy="1057545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128AD2-D18D-88DD-2147-8855477A3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206" y="1751326"/>
            <a:ext cx="8579587" cy="397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22765</TotalTime>
  <Words>501</Words>
  <Application>Microsoft Office PowerPoint</Application>
  <PresentationFormat>Widescreen</PresentationFormat>
  <Paragraphs>83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Tahoma</vt:lpstr>
      <vt:lpstr>LilyUPC</vt:lpstr>
      <vt:lpstr>Angsana New</vt:lpstr>
      <vt:lpstr>Century Gothic</vt:lpstr>
      <vt:lpstr>TH SarabunPSK</vt:lpstr>
      <vt:lpstr>Century Schoolbook</vt:lpstr>
      <vt:lpstr>Wingdings 3</vt:lpstr>
      <vt:lpstr>Ion</vt:lpstr>
      <vt:lpstr>PowerPoint Presentation</vt:lpstr>
      <vt:lpstr>สถานการณ์ฝนในพื้นที่กรุงเทพมหานคร  ระหว่างวันที่ 25 – 30 มีนาคม 2567</vt:lpstr>
      <vt:lpstr>สถานการณ์ฝน 24 ชั่วโมงที่ผ่านมา </vt:lpstr>
      <vt:lpstr>กราฟเปรียบเทียบปริมาณฝนรายเดือนสะสม  สำนักการระบายน้ำ กรุงเทพมหานคร</vt:lpstr>
      <vt:lpstr>กราฟเปรียบเทียบปริมาณฝนสะสม  สำนักการระบายน้ำ กรุงเทพมหานคร</vt:lpstr>
      <vt:lpstr>สถานการณ์น้ำคลองสายหลักในพื้นที่กรุงเทพมหานคร  วันที่ 1 เมษายน 2567   เวลา 07.00 น.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สถานการณ์น้ำในพื้นที่กรุงเทพมหานคร วันที่ 18 มิถุนายน 2561</dc:title>
  <dc:creator>ปวริศ มีบางไทร</dc:creator>
  <cp:lastModifiedBy>bma02257</cp:lastModifiedBy>
  <cp:revision>2147</cp:revision>
  <cp:lastPrinted>2024-02-19T02:17:58Z</cp:lastPrinted>
  <dcterms:created xsi:type="dcterms:W3CDTF">2018-06-17T16:03:14Z</dcterms:created>
  <dcterms:modified xsi:type="dcterms:W3CDTF">2024-04-01T01:31:22Z</dcterms:modified>
</cp:coreProperties>
</file>