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"/>
  </p:notesMasterIdLst>
  <p:handoutMasterIdLst>
    <p:handoutMasterId r:id="rId5"/>
  </p:handoutMasterIdLst>
  <p:sldIdLst>
    <p:sldId id="8184" r:id="rId2"/>
    <p:sldId id="81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FF00"/>
    <a:srgbClr val="EFF5FB"/>
    <a:srgbClr val="A9D18E"/>
    <a:srgbClr val="DA6B6B"/>
    <a:srgbClr val="4472C4"/>
    <a:srgbClr val="8AA7DA"/>
    <a:srgbClr val="FFD966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>
        <p:scale>
          <a:sx n="110" d="100"/>
          <a:sy n="110" d="100"/>
        </p:scale>
        <p:origin x="45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B5D-42A3-88F5-B00671C1C58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5D-42A3-88F5-B00671C1C582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B5D-42A3-88F5-B00671C1C5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5D-42A3-88F5-B00671C1C582}"/>
              </c:ext>
            </c:extLst>
          </c:dPt>
          <c:dPt>
            <c:idx val="4"/>
            <c:bubble3D val="0"/>
            <c:spPr>
              <a:solidFill>
                <a:srgbClr val="FFCC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5D-42A3-88F5-B00671C1C582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อุปโภค-บริโภค</c:v>
                </c:pt>
                <c:pt idx="1">
                  <c:v>เกษตรกรรม</c:v>
                </c:pt>
                <c:pt idx="2">
                  <c:v>อุตสาหกรรม</c:v>
                </c:pt>
                <c:pt idx="3">
                  <c:v>ระบบนิเวศ</c:v>
                </c:pt>
                <c:pt idx="4">
                  <c:v>อื่นๆ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271.32</c:v>
                </c:pt>
                <c:pt idx="1">
                  <c:v>1395.82</c:v>
                </c:pt>
                <c:pt idx="2">
                  <c:v>245.6</c:v>
                </c:pt>
                <c:pt idx="3">
                  <c:v>291.48</c:v>
                </c:pt>
                <c:pt idx="4">
                  <c:v>150.27000000000001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D-42A3-88F5-B00671C1C58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52"/>
      </c: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7AE589-DB8B-BA0D-B082-C7B5D3F3FB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561E7-58E2-CB1F-59FE-920B85BF4C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3F45-EA8D-4E42-B160-FE4A330B6C33}" type="datetimeFigureOut">
              <a:rPr lang="th-TH" smtClean="0"/>
              <a:t>01/04/67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2364A3-FFBA-DDC7-D3FD-F98FC6F560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DA3DAE-1EE8-090E-3FA1-795C30A010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2ED8-92CD-4C38-A170-3FAFEE3477C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6160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3608E-CA8A-4C7C-B997-12264AFCF30E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1A120-AA16-483F-9FC2-51A4D2293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14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10014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3D8415-C910-48EE-B848-EB1BE7ACD3DE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ordia New" pitchFamily="34" charset="-34"/>
              </a:rPr>
              <a:pPr marL="0" marR="0" lvl="0" indent="0" algn="r" defTabSz="10014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en-US" dirty="0"/>
          </a:p>
        </p:txBody>
      </p:sp>
    </p:spTree>
    <p:extLst>
      <p:ext uri="{BB962C8B-B14F-4D97-AF65-F5344CB8AC3E}">
        <p14:creationId xmlns:p14="http://schemas.microsoft.com/office/powerpoint/2010/main" val="288201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14767-D7EE-4D63-B98B-7DE1048B3C0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57B73-7DC7-4BA8-8615-F17DAA4AB0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2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22A08-64D9-42BF-970B-40B141195F9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E93A7-2941-4CFC-8E79-51C81A2B60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9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chart" Target="../charts/chart1.xml"/><Relationship Id="rId21" Type="http://schemas.openxmlformats.org/officeDocument/2006/relationships/image" Target="../media/image18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039DBA3-AA0E-44E1-A716-F998EA314E51}"/>
              </a:ext>
            </a:extLst>
          </p:cNvPr>
          <p:cNvGraphicFramePr/>
          <p:nvPr/>
        </p:nvGraphicFramePr>
        <p:xfrm>
          <a:off x="5764696" y="2623930"/>
          <a:ext cx="3132813" cy="1892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Round Diagonal Corner Rectangle 36"/>
          <p:cNvSpPr/>
          <p:nvPr/>
        </p:nvSpPr>
        <p:spPr>
          <a:xfrm>
            <a:off x="-2309" y="-6567"/>
            <a:ext cx="9151508" cy="555248"/>
          </a:xfrm>
          <a:prstGeom prst="round2DiagRect">
            <a:avLst>
              <a:gd name="adj1" fmla="val 40918"/>
              <a:gd name="adj2" fmla="val 0"/>
            </a:avLst>
          </a:prstGeom>
          <a:solidFill>
            <a:srgbClr val="B3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8" name="Round Diagonal Corner Rectangle 37"/>
          <p:cNvSpPr/>
          <p:nvPr/>
        </p:nvSpPr>
        <p:spPr>
          <a:xfrm>
            <a:off x="-2309" y="82131"/>
            <a:ext cx="8998577" cy="466550"/>
          </a:xfrm>
          <a:prstGeom prst="round2DiagRect">
            <a:avLst>
              <a:gd name="adj1" fmla="val 40918"/>
              <a:gd name="adj2" fmla="val 0"/>
            </a:avLst>
          </a:prstGeom>
          <a:solidFill>
            <a:srgbClr val="E1F3FF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12" name="Picture 2" descr="logo_rid_thai_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7" y="44246"/>
            <a:ext cx="402197" cy="476286"/>
          </a:xfrm>
          <a:prstGeom prst="rect">
            <a:avLst/>
          </a:prstGeom>
          <a:noFill/>
          <a:ln>
            <a:noFill/>
          </a:ln>
          <a:effectLst>
            <a:glow rad="101600">
              <a:srgbClr val="B3E0FF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9" name="Hexagon 168"/>
          <p:cNvSpPr/>
          <p:nvPr/>
        </p:nvSpPr>
        <p:spPr>
          <a:xfrm>
            <a:off x="4128136" y="1375010"/>
            <a:ext cx="609959" cy="556707"/>
          </a:xfrm>
          <a:prstGeom prst="hexagon">
            <a:avLst/>
          </a:prstGeom>
          <a:solidFill>
            <a:schemeClr val="accent6">
              <a:lumMod val="60000"/>
              <a:lumOff val="4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อ่างเก็บน้ำ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ขนาดกลาง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52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แห่ง</a:t>
            </a:r>
          </a:p>
        </p:txBody>
      </p:sp>
      <p:sp>
        <p:nvSpPr>
          <p:cNvPr id="170" name="Parallelogram 169"/>
          <p:cNvSpPr/>
          <p:nvPr/>
        </p:nvSpPr>
        <p:spPr>
          <a:xfrm flipV="1">
            <a:off x="4132135" y="948275"/>
            <a:ext cx="4744446" cy="373663"/>
          </a:xfrm>
          <a:prstGeom prst="parallelogram">
            <a:avLst>
              <a:gd name="adj" fmla="val 48313"/>
            </a:avLst>
          </a:prstGeom>
          <a:gradFill flip="none" rotWithShape="1">
            <a:gsLst>
              <a:gs pos="0">
                <a:srgbClr val="3385FF">
                  <a:alpha val="59000"/>
                </a:srgbClr>
              </a:gs>
              <a:gs pos="100000">
                <a:srgbClr val="3385FF">
                  <a:alpha val="18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71" name="Rounded Rectangle 8"/>
          <p:cNvSpPr/>
          <p:nvPr/>
        </p:nvSpPr>
        <p:spPr>
          <a:xfrm>
            <a:off x="4288163" y="885385"/>
            <a:ext cx="4651596" cy="5173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ความจุเก็บกัก 1,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515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ลบ.ม. ปริมาณน้ำปัจจุบัน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597.80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ลบ.ม. คิดเป็น 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39.47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%</a:t>
            </a:r>
            <a:endParaRPr kumimoji="0" lang="th-TH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ปริมาณน้ำใช้การ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5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03.47 ล้าน ลบ.ม. </a:t>
            </a:r>
          </a:p>
        </p:txBody>
      </p:sp>
      <p:sp>
        <p:nvSpPr>
          <p:cNvPr id="172" name="Parallelogram 171"/>
          <p:cNvSpPr/>
          <p:nvPr/>
        </p:nvSpPr>
        <p:spPr>
          <a:xfrm flipV="1">
            <a:off x="4642454" y="1354779"/>
            <a:ext cx="4423908" cy="382459"/>
          </a:xfrm>
          <a:prstGeom prst="parallelogram">
            <a:avLst>
              <a:gd name="adj" fmla="val 48313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73" name="Parallelogram 172"/>
          <p:cNvSpPr/>
          <p:nvPr/>
        </p:nvSpPr>
        <p:spPr>
          <a:xfrm>
            <a:off x="4601938" y="1774727"/>
            <a:ext cx="3973455" cy="404512"/>
          </a:xfrm>
          <a:prstGeom prst="parallelogram">
            <a:avLst>
              <a:gd name="adj" fmla="val 48313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74" name="Rounded Rectangle 8"/>
          <p:cNvSpPr/>
          <p:nvPr/>
        </p:nvSpPr>
        <p:spPr>
          <a:xfrm>
            <a:off x="4798614" y="1299862"/>
            <a:ext cx="4404932" cy="5173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ความจุเก็บกัก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1,006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ปริมาณน้ำปัจจุบัน 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58.66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ลบ.ม. คิดเป็น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lang="en-US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13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5.48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%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ปริมาณน้ำใช้การ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02.56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ลบ.ม. </a:t>
            </a:r>
          </a:p>
        </p:txBody>
      </p:sp>
      <p:sp>
        <p:nvSpPr>
          <p:cNvPr id="175" name="Rounded Rectangle 8"/>
          <p:cNvSpPr/>
          <p:nvPr/>
        </p:nvSpPr>
        <p:spPr>
          <a:xfrm>
            <a:off x="4588336" y="1715115"/>
            <a:ext cx="3829093" cy="5173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รวม ปริมาณน้ำใช้การได้ </a:t>
            </a:r>
            <a:r>
              <a:rPr lang="th-TH" sz="2000" b="1" spc="-7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906</a:t>
            </a:r>
            <a:r>
              <a:rPr kumimoji="0" lang="en-US" sz="2000" b="1" i="0" u="none" strike="noStrike" kern="1200" cap="none" spc="-7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.0</a:t>
            </a:r>
            <a:r>
              <a:rPr kumimoji="0" lang="th-TH" sz="2000" b="1" i="0" u="none" strike="noStrike" kern="1200" cap="none" spc="-7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en-US" sz="2000" b="1" i="0" u="none" strike="noStrike" kern="1200" cap="none" spc="-7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1" i="0" u="none" strike="noStrike" kern="1200" cap="none" spc="-7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ลบ.ม. </a:t>
            </a:r>
          </a:p>
        </p:txBody>
      </p:sp>
      <p:sp>
        <p:nvSpPr>
          <p:cNvPr id="179" name="Pentagon 178"/>
          <p:cNvSpPr/>
          <p:nvPr/>
        </p:nvSpPr>
        <p:spPr>
          <a:xfrm>
            <a:off x="3781981" y="585137"/>
            <a:ext cx="4798938" cy="327056"/>
          </a:xfrm>
          <a:prstGeom prst="homePlat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80" name="เครื่องหมายบั้ง 76"/>
          <p:cNvSpPr/>
          <p:nvPr/>
        </p:nvSpPr>
        <p:spPr>
          <a:xfrm>
            <a:off x="3610978" y="592554"/>
            <a:ext cx="372817" cy="312759"/>
          </a:xfrm>
          <a:prstGeom prst="chevron">
            <a:avLst/>
          </a:prstGeom>
          <a:solidFill>
            <a:srgbClr val="FFFF00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794024" y="577377"/>
            <a:ext cx="4720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ปริมาณน้ำเก็บกักทั้งภาคตะวันออก</a:t>
            </a:r>
          </a:p>
        </p:txBody>
      </p:sp>
      <p:sp>
        <p:nvSpPr>
          <p:cNvPr id="183" name="Pentagon 182"/>
          <p:cNvSpPr/>
          <p:nvPr/>
        </p:nvSpPr>
        <p:spPr>
          <a:xfrm>
            <a:off x="3956418" y="2208504"/>
            <a:ext cx="4389279" cy="321031"/>
          </a:xfrm>
          <a:prstGeom prst="homePlate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84" name="เครื่องหมายบั้ง 76"/>
          <p:cNvSpPr/>
          <p:nvPr/>
        </p:nvSpPr>
        <p:spPr>
          <a:xfrm>
            <a:off x="3785415" y="2215922"/>
            <a:ext cx="372817" cy="312658"/>
          </a:xfrm>
          <a:prstGeom prst="chevron">
            <a:avLst/>
          </a:prstGeom>
          <a:solidFill>
            <a:srgbClr val="FFFF00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575649" y="2209172"/>
            <a:ext cx="4720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แผนการจัดสรรน้ำฤดูแล้ง 25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66/67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ภาคตะวันออก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86" name="Hexagon 185"/>
          <p:cNvSpPr/>
          <p:nvPr/>
        </p:nvSpPr>
        <p:spPr>
          <a:xfrm>
            <a:off x="3405349" y="948278"/>
            <a:ext cx="848204" cy="713898"/>
          </a:xfrm>
          <a:prstGeom prst="hexagon">
            <a:avLst/>
          </a:prstGeom>
          <a:solidFill>
            <a:srgbClr val="0066FF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อ่างเก็บน้ำขนาดใหญ่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th-TH" sz="13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แห่ง</a:t>
            </a:r>
          </a:p>
        </p:txBody>
      </p:sp>
      <p:sp>
        <p:nvSpPr>
          <p:cNvPr id="228" name="ชื่อเรื่อง 1"/>
          <p:cNvSpPr txBox="1">
            <a:spLocks/>
          </p:cNvSpPr>
          <p:nvPr/>
        </p:nvSpPr>
        <p:spPr>
          <a:xfrm>
            <a:off x="3435329" y="2569242"/>
            <a:ext cx="1871314" cy="61509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จัดสรรน้ำฤดูแล้ง 25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66/67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2,355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</a:t>
            </a:r>
            <a:b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 อ่างฯ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1,202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,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ทางน้ำธรรมชาติ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1,153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14" name="TextBox 38"/>
          <p:cNvSpPr txBox="1"/>
          <p:nvPr/>
        </p:nvSpPr>
        <p:spPr>
          <a:xfrm>
            <a:off x="360704" y="72680"/>
            <a:ext cx="83491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รายงานสถานการณ์น้ำในพื้นที่ สชป.9 ประจำวันที่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 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เม.ย.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7</a:t>
            </a:r>
            <a:endParaRPr kumimoji="0" lang="th-T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41" name="กล่องข้อความ 231">
            <a:extLst>
              <a:ext uri="{FF2B5EF4-FFF2-40B4-BE49-F238E27FC236}">
                <a16:creationId xmlns:a16="http://schemas.microsoft.com/office/drawing/2014/main" id="{C6BEFE93-8B81-4922-80C7-E1A2F2FE2D65}"/>
              </a:ext>
            </a:extLst>
          </p:cNvPr>
          <p:cNvSpPr txBox="1"/>
          <p:nvPr/>
        </p:nvSpPr>
        <p:spPr>
          <a:xfrm>
            <a:off x="-78482" y="6344018"/>
            <a:ext cx="29933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หมายเหตุ : ยังไม่มีการร้องขอรถบรรทุกน้ำเพิ่มเติม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             สำรองรถบรรทุกน้ำที่ สำนักงานชลประทานที่ 9 จำนวน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คัน</a:t>
            </a:r>
          </a:p>
        </p:txBody>
      </p:sp>
      <p:grpSp>
        <p:nvGrpSpPr>
          <p:cNvPr id="6" name="กลุ่ม 5"/>
          <p:cNvGrpSpPr/>
          <p:nvPr/>
        </p:nvGrpSpPr>
        <p:grpSpPr>
          <a:xfrm>
            <a:off x="35405" y="767466"/>
            <a:ext cx="3215024" cy="3796100"/>
            <a:chOff x="34464" y="1192770"/>
            <a:chExt cx="2897577" cy="3863438"/>
          </a:xfrm>
        </p:grpSpPr>
        <p:pic>
          <p:nvPicPr>
            <p:cNvPr id="5" name="รูปภาพ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64" y="1192770"/>
              <a:ext cx="2897577" cy="3863438"/>
            </a:xfrm>
            <a:prstGeom prst="rect">
              <a:avLst/>
            </a:prstGeom>
            <a:ln>
              <a:noFill/>
            </a:ln>
            <a:effectLst>
              <a:glow>
                <a:schemeClr val="bg1"/>
              </a:glow>
            </a:effectLst>
          </p:spPr>
        </p:pic>
        <p:sp>
          <p:nvSpPr>
            <p:cNvPr id="293" name="สี่เหลี่ยมผืนผ้ามุมมน 5">
              <a:extLst>
                <a:ext uri="{FF2B5EF4-FFF2-40B4-BE49-F238E27FC236}">
                  <a16:creationId xmlns:a16="http://schemas.microsoft.com/office/drawing/2014/main" id="{B45EA228-FFC8-4F5D-8677-9875121BB54A}"/>
                </a:ext>
              </a:extLst>
            </p:cNvPr>
            <p:cNvSpPr/>
            <p:nvPr/>
          </p:nvSpPr>
          <p:spPr>
            <a:xfrm>
              <a:off x="141313" y="3846273"/>
              <a:ext cx="1612261" cy="923895"/>
            </a:xfrm>
            <a:prstGeom prst="roundRect">
              <a:avLst>
                <a:gd name="adj" fmla="val 6742"/>
              </a:avLst>
            </a:prstGeom>
            <a:solidFill>
              <a:schemeClr val="accent6">
                <a:lumMod val="20000"/>
                <a:lumOff val="80000"/>
                <a:alpha val="33000"/>
              </a:schemeClr>
            </a:solidFill>
            <a:ln w="12700">
              <a:solidFill>
                <a:schemeClr val="accent1">
                  <a:shade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4" name="สี่เหลี่ยมผืนผ้ามุมมน 226">
              <a:extLst>
                <a:ext uri="{FF2B5EF4-FFF2-40B4-BE49-F238E27FC236}">
                  <a16:creationId xmlns:a16="http://schemas.microsoft.com/office/drawing/2014/main" id="{87748B49-95FF-421E-99E7-6C73F80B298C}"/>
                </a:ext>
              </a:extLst>
            </p:cNvPr>
            <p:cNvSpPr/>
            <p:nvPr/>
          </p:nvSpPr>
          <p:spPr>
            <a:xfrm>
              <a:off x="241673" y="4341008"/>
              <a:ext cx="143750" cy="84926"/>
            </a:xfrm>
            <a:prstGeom prst="roundRect">
              <a:avLst/>
            </a:prstGeom>
            <a:solidFill>
              <a:srgbClr val="00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5" name="สี่เหลี่ยมผืนผ้ามุมมน 228">
              <a:extLst>
                <a:ext uri="{FF2B5EF4-FFF2-40B4-BE49-F238E27FC236}">
                  <a16:creationId xmlns:a16="http://schemas.microsoft.com/office/drawing/2014/main" id="{ED8504D7-2571-45F8-9BB3-98C9C5FE810F}"/>
                </a:ext>
              </a:extLst>
            </p:cNvPr>
            <p:cNvSpPr/>
            <p:nvPr/>
          </p:nvSpPr>
          <p:spPr>
            <a:xfrm>
              <a:off x="241673" y="4188564"/>
              <a:ext cx="143750" cy="84926"/>
            </a:xfrm>
            <a:prstGeom prst="roundRect">
              <a:avLst/>
            </a:prstGeom>
            <a:solidFill>
              <a:srgbClr val="0066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6" name="สี่เหลี่ยมผืนผ้ามุมมน 228">
              <a:extLst>
                <a:ext uri="{FF2B5EF4-FFF2-40B4-BE49-F238E27FC236}">
                  <a16:creationId xmlns:a16="http://schemas.microsoft.com/office/drawing/2014/main" id="{93261BAA-37C9-4137-A431-846AFC9EBBBA}"/>
                </a:ext>
              </a:extLst>
            </p:cNvPr>
            <p:cNvSpPr/>
            <p:nvPr/>
          </p:nvSpPr>
          <p:spPr>
            <a:xfrm>
              <a:off x="241673" y="4039691"/>
              <a:ext cx="143750" cy="84926"/>
            </a:xfrm>
            <a:prstGeom prst="roundRect">
              <a:avLst/>
            </a:prstGeom>
            <a:solidFill>
              <a:srgbClr val="FF33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7" name="สี่เหลี่ยมผืนผ้ามุมมน 226">
              <a:extLst>
                <a:ext uri="{FF2B5EF4-FFF2-40B4-BE49-F238E27FC236}">
                  <a16:creationId xmlns:a16="http://schemas.microsoft.com/office/drawing/2014/main" id="{5685DF16-C469-4E43-888D-01610938AC89}"/>
                </a:ext>
              </a:extLst>
            </p:cNvPr>
            <p:cNvSpPr/>
            <p:nvPr/>
          </p:nvSpPr>
          <p:spPr>
            <a:xfrm>
              <a:off x="240516" y="4488424"/>
              <a:ext cx="143750" cy="84926"/>
            </a:xfrm>
            <a:prstGeom prst="round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298" name="กล่องข้อความ 231">
              <a:extLst>
                <a:ext uri="{FF2B5EF4-FFF2-40B4-BE49-F238E27FC236}">
                  <a16:creationId xmlns:a16="http://schemas.microsoft.com/office/drawing/2014/main" id="{63E3E9FD-7B06-46FA-8C35-CA2E6772FDD0}"/>
                </a:ext>
              </a:extLst>
            </p:cNvPr>
            <p:cNvSpPr txBox="1"/>
            <p:nvPr/>
          </p:nvSpPr>
          <p:spPr>
            <a:xfrm>
              <a:off x="378391" y="3984393"/>
              <a:ext cx="1512168" cy="6577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84250" algn="l"/>
                  <a:tab pos="1079500" algn="l"/>
                </a:tabLst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81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%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ขึ้นไป   เกณฑ์น้ำดีมาก 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0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แห่ง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84250" algn="l"/>
                  <a:tab pos="1079500" algn="l"/>
                </a:tabLst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51 - 80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%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 เกณฑ์น้ำดี      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</a:t>
              </a:r>
              <a:r>
                <a:rPr lang="th-TH" sz="900" b="1" dirty="0"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แห่ง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84250" algn="l"/>
                  <a:tab pos="1079500" algn="l"/>
                </a:tabLst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31 - 50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%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 เกณฑ์น้ำพอใช้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3 แห่ง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84250" algn="l"/>
                  <a:tab pos="1079500" algn="l"/>
                </a:tabLst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≤30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%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    เกณฑ์น้ำพอใช้  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 1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แห่ง</a:t>
              </a:r>
            </a:p>
          </p:txBody>
        </p:sp>
        <p:sp>
          <p:nvSpPr>
            <p:cNvPr id="302" name="Regular Pentagon 125">
              <a:extLst>
                <a:ext uri="{FF2B5EF4-FFF2-40B4-BE49-F238E27FC236}">
                  <a16:creationId xmlns:a16="http://schemas.microsoft.com/office/drawing/2014/main" id="{9F2A144A-C716-483C-92C1-FFDC20661146}"/>
                </a:ext>
              </a:extLst>
            </p:cNvPr>
            <p:cNvSpPr/>
            <p:nvPr/>
          </p:nvSpPr>
          <p:spPr>
            <a:xfrm>
              <a:off x="279028" y="4634923"/>
              <a:ext cx="65814" cy="61718"/>
            </a:xfrm>
            <a:prstGeom prst="pentagon">
              <a:avLst/>
            </a:prstGeom>
            <a:solidFill>
              <a:srgbClr val="D105AA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303" name="กล่องข้อความ 231">
              <a:extLst>
                <a:ext uri="{FF2B5EF4-FFF2-40B4-BE49-F238E27FC236}">
                  <a16:creationId xmlns:a16="http://schemas.microsoft.com/office/drawing/2014/main" id="{D6E91F99-EBEA-418B-98FB-0CECE263D495}"/>
                </a:ext>
              </a:extLst>
            </p:cNvPr>
            <p:cNvSpPr txBox="1"/>
            <p:nvPr/>
          </p:nvSpPr>
          <p:spPr>
            <a:xfrm>
              <a:off x="356205" y="4542879"/>
              <a:ext cx="1381118" cy="234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อ่างเก็บน้ำขนาดกลาง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5</a:t>
              </a:r>
              <a:r>
                <a:rPr kumimoji="0" 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2</a:t>
              </a:r>
              <a:r>
                <a:rPr kumimoji="0" lang="th-TH" sz="900" b="1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แห่ง</a:t>
              </a:r>
            </a:p>
          </p:txBody>
        </p:sp>
        <p:sp>
          <p:nvSpPr>
            <p:cNvPr id="304" name="กล่องข้อความ 231">
              <a:extLst>
                <a:ext uri="{FF2B5EF4-FFF2-40B4-BE49-F238E27FC236}">
                  <a16:creationId xmlns:a16="http://schemas.microsoft.com/office/drawing/2014/main" id="{C6BEFE93-8B81-4922-80C7-E1A2F2FE2D65}"/>
                </a:ext>
              </a:extLst>
            </p:cNvPr>
            <p:cNvSpPr txBox="1"/>
            <p:nvPr/>
          </p:nvSpPr>
          <p:spPr>
            <a:xfrm>
              <a:off x="178722" y="3817562"/>
              <a:ext cx="1512169" cy="234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อ่างเก็บน้ำขนาดใหญ่ </a:t>
              </a:r>
              <a:r>
                <a: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6</a:t>
              </a:r>
              <a:r>
                <a:rPr kumimoji="0" lang="th-TH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>
                    <a:glow rad="101600">
                      <a:prstClr val="white"/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แห่ง</a:t>
              </a:r>
            </a:p>
          </p:txBody>
        </p:sp>
        <p:sp>
          <p:nvSpPr>
            <p:cNvPr id="14" name="แผนผังลําดับงาน: การดำเนินการด้วยตนเอง 13"/>
            <p:cNvSpPr/>
            <p:nvPr/>
          </p:nvSpPr>
          <p:spPr>
            <a:xfrm>
              <a:off x="88942" y="2906609"/>
              <a:ext cx="322126" cy="246270"/>
            </a:xfrm>
            <a:prstGeom prst="flowChartManualOperation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5</a:t>
              </a: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3.32</a:t>
              </a:r>
              <a:b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</a:b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4</a:t>
              </a: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5.6)</a:t>
              </a:r>
            </a:p>
          </p:txBody>
        </p:sp>
        <p:sp>
          <p:nvSpPr>
            <p:cNvPr id="79" name="แผนผังลําดับงาน: การดำเนินการด้วยตนเอง 78"/>
            <p:cNvSpPr/>
            <p:nvPr/>
          </p:nvSpPr>
          <p:spPr>
            <a:xfrm>
              <a:off x="1092063" y="3334407"/>
              <a:ext cx="316453" cy="240507"/>
            </a:xfrm>
            <a:prstGeom prst="flowChartManualOperation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1</a:t>
              </a: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65.95</a:t>
              </a:r>
              <a:r>
                <a: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 </a:t>
              </a: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</a:t>
              </a:r>
              <a:r>
                <a:rPr lang="th-TH" sz="800" b="1" dirty="0">
                  <a:solidFill>
                    <a:prstClr val="white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56.3</a:t>
              </a: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)</a:t>
              </a:r>
            </a:p>
          </p:txBody>
        </p:sp>
        <p:sp>
          <p:nvSpPr>
            <p:cNvPr id="67" name="แผนผังลําดับงาน: การดำเนินการด้วยตนเอง 66"/>
            <p:cNvSpPr/>
            <p:nvPr/>
          </p:nvSpPr>
          <p:spPr>
            <a:xfrm>
              <a:off x="2186935" y="1246846"/>
              <a:ext cx="518767" cy="297509"/>
            </a:xfrm>
            <a:prstGeom prst="flowChartManualOperation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ปริมาณน้ำ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(%)</a:t>
              </a:r>
            </a:p>
          </p:txBody>
        </p:sp>
      </p:grpSp>
      <p:grpSp>
        <p:nvGrpSpPr>
          <p:cNvPr id="73" name="Group 16"/>
          <p:cNvGrpSpPr/>
          <p:nvPr/>
        </p:nvGrpSpPr>
        <p:grpSpPr>
          <a:xfrm>
            <a:off x="6102546" y="2564454"/>
            <a:ext cx="334628" cy="357271"/>
            <a:chOff x="10316183" y="5255260"/>
            <a:chExt cx="776614" cy="782599"/>
          </a:xfrm>
        </p:grpSpPr>
        <p:sp>
          <p:nvSpPr>
            <p:cNvPr id="99" name="Oval 191"/>
            <p:cNvSpPr/>
            <p:nvPr/>
          </p:nvSpPr>
          <p:spPr>
            <a:xfrm>
              <a:off x="10316183" y="5255260"/>
              <a:ext cx="776614" cy="782599"/>
            </a:xfrm>
            <a:prstGeom prst="ellipse">
              <a:avLst/>
            </a:prstGeom>
            <a:solidFill>
              <a:srgbClr val="FFD966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100" name="Picture 19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49617" y="5280788"/>
              <a:ext cx="725948" cy="731545"/>
            </a:xfrm>
            <a:prstGeom prst="rect">
              <a:avLst/>
            </a:prstGeom>
          </p:spPr>
        </p:pic>
      </p:grpSp>
      <p:grpSp>
        <p:nvGrpSpPr>
          <p:cNvPr id="74" name="Group 7"/>
          <p:cNvGrpSpPr/>
          <p:nvPr/>
        </p:nvGrpSpPr>
        <p:grpSpPr>
          <a:xfrm>
            <a:off x="5452467" y="3938753"/>
            <a:ext cx="334628" cy="357271"/>
            <a:chOff x="10180459" y="5890628"/>
            <a:chExt cx="812398" cy="803518"/>
          </a:xfrm>
        </p:grpSpPr>
        <p:sp>
          <p:nvSpPr>
            <p:cNvPr id="97" name="Oval 193"/>
            <p:cNvSpPr/>
            <p:nvPr/>
          </p:nvSpPr>
          <p:spPr>
            <a:xfrm>
              <a:off x="10180459" y="5890628"/>
              <a:ext cx="812398" cy="803518"/>
            </a:xfrm>
            <a:prstGeom prst="ellipse">
              <a:avLst/>
            </a:prstGeom>
            <a:solidFill>
              <a:srgbClr val="C00000">
                <a:alpha val="58000"/>
              </a:srgbClr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98" name="Picture 19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93953" y="5983523"/>
              <a:ext cx="785411" cy="691920"/>
            </a:xfrm>
            <a:prstGeom prst="rect">
              <a:avLst/>
            </a:prstGeom>
          </p:spPr>
        </p:pic>
      </p:grpSp>
      <p:grpSp>
        <p:nvGrpSpPr>
          <p:cNvPr id="89" name="Group 15"/>
          <p:cNvGrpSpPr/>
          <p:nvPr/>
        </p:nvGrpSpPr>
        <p:grpSpPr>
          <a:xfrm>
            <a:off x="7752029" y="2569606"/>
            <a:ext cx="364569" cy="321031"/>
            <a:chOff x="9751230" y="5211621"/>
            <a:chExt cx="813353" cy="775040"/>
          </a:xfrm>
        </p:grpSpPr>
        <p:sp>
          <p:nvSpPr>
            <p:cNvPr id="95" name="Oval 186"/>
            <p:cNvSpPr/>
            <p:nvPr/>
          </p:nvSpPr>
          <p:spPr>
            <a:xfrm>
              <a:off x="9751230" y="5211621"/>
              <a:ext cx="813353" cy="775040"/>
            </a:xfrm>
            <a:prstGeom prst="ellipse">
              <a:avLst/>
            </a:prstGeom>
            <a:solidFill>
              <a:srgbClr val="8FAADC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96" name="Picture 18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85036" y="5342392"/>
              <a:ext cx="521103" cy="496555"/>
            </a:xfrm>
            <a:prstGeom prst="rect">
              <a:avLst/>
            </a:prstGeom>
          </p:spPr>
        </p:pic>
      </p:grpSp>
      <p:sp>
        <p:nvSpPr>
          <p:cNvPr id="84" name="แผนผังลําดับงาน: การดำเนินการด้วยตนเอง 83"/>
          <p:cNvSpPr/>
          <p:nvPr/>
        </p:nvSpPr>
        <p:spPr>
          <a:xfrm>
            <a:off x="402723" y="2693198"/>
            <a:ext cx="361366" cy="250956"/>
          </a:xfrm>
          <a:prstGeom prst="flowChartManualOperation">
            <a:avLst/>
          </a:prstGeom>
          <a:solidFill>
            <a:srgbClr val="0000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11.17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sz="800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67.9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01" name="แผนผังลําดับงาน: การดำเนินการด้วยตนเอง 100"/>
          <p:cNvSpPr/>
          <p:nvPr/>
        </p:nvSpPr>
        <p:spPr>
          <a:xfrm>
            <a:off x="573990" y="2046466"/>
            <a:ext cx="380197" cy="270942"/>
          </a:xfrm>
          <a:prstGeom prst="flowChartManualOperation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3.43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3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4.1)</a:t>
            </a:r>
          </a:p>
        </p:txBody>
      </p:sp>
      <p:sp>
        <p:nvSpPr>
          <p:cNvPr id="103" name="แผนผังลําดับงาน: การดำเนินการด้วยตนเอง 102"/>
          <p:cNvSpPr/>
          <p:nvPr/>
        </p:nvSpPr>
        <p:spPr>
          <a:xfrm>
            <a:off x="1538656" y="2103276"/>
            <a:ext cx="372877" cy="260398"/>
          </a:xfrm>
          <a:prstGeom prst="flowChartManualOperatio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0.40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2.0)</a:t>
            </a:r>
          </a:p>
        </p:txBody>
      </p:sp>
      <p:sp>
        <p:nvSpPr>
          <p:cNvPr id="104" name="แผนผังลําดับงาน: การดำเนินการด้วยตนเอง 103"/>
          <p:cNvSpPr/>
          <p:nvPr/>
        </p:nvSpPr>
        <p:spPr>
          <a:xfrm>
            <a:off x="1516935" y="1288579"/>
            <a:ext cx="361366" cy="245235"/>
          </a:xfrm>
          <a:prstGeom prst="flowChartManualOperation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46.01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sz="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49.5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105" name="แผนผังลําดับงาน: การดำเนินการด้วยตนเอง 104"/>
          <p:cNvSpPr/>
          <p:nvPr/>
        </p:nvSpPr>
        <p:spPr>
          <a:xfrm>
            <a:off x="937959" y="1037724"/>
            <a:ext cx="351122" cy="236315"/>
          </a:xfrm>
          <a:prstGeom prst="flowChartManualOperation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70.95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lang="th-TH" sz="8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31.7</a:t>
            </a:r>
            <a:r>
              <a:rPr kumimoji="0" lang="th-TH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</a:p>
        </p:txBody>
      </p:sp>
      <p:grpSp>
        <p:nvGrpSpPr>
          <p:cNvPr id="15" name="กลุ่ม 14"/>
          <p:cNvGrpSpPr/>
          <p:nvPr/>
        </p:nvGrpSpPr>
        <p:grpSpPr>
          <a:xfrm>
            <a:off x="8170558" y="3618470"/>
            <a:ext cx="377103" cy="354978"/>
            <a:chOff x="8224472" y="4176390"/>
            <a:chExt cx="377103" cy="354978"/>
          </a:xfrm>
        </p:grpSpPr>
        <p:sp>
          <p:nvSpPr>
            <p:cNvPr id="107" name="Oval 183"/>
            <p:cNvSpPr/>
            <p:nvPr/>
          </p:nvSpPr>
          <p:spPr>
            <a:xfrm>
              <a:off x="8224472" y="4176390"/>
              <a:ext cx="364569" cy="354978"/>
            </a:xfrm>
            <a:prstGeom prst="ellipse">
              <a:avLst/>
            </a:prstGeom>
            <a:solidFill>
              <a:srgbClr val="A9D18E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grpSp>
          <p:nvGrpSpPr>
            <p:cNvPr id="13" name="กลุ่ม 12"/>
            <p:cNvGrpSpPr/>
            <p:nvPr/>
          </p:nvGrpSpPr>
          <p:grpSpPr>
            <a:xfrm>
              <a:off x="8237006" y="4231898"/>
              <a:ext cx="364569" cy="260357"/>
              <a:chOff x="8237006" y="4231898"/>
              <a:chExt cx="364569" cy="260357"/>
            </a:xfrm>
          </p:grpSpPr>
          <p:pic>
            <p:nvPicPr>
              <p:cNvPr id="102" name="Picture 184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37006" y="4231898"/>
                <a:ext cx="273405" cy="257611"/>
              </a:xfrm>
              <a:prstGeom prst="rect">
                <a:avLst/>
              </a:prstGeom>
            </p:spPr>
          </p:pic>
          <p:pic>
            <p:nvPicPr>
              <p:cNvPr id="106" name="Picture 18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80683" y="4271363"/>
                <a:ext cx="220892" cy="220892"/>
              </a:xfrm>
              <a:prstGeom prst="rect">
                <a:avLst/>
              </a:prstGeom>
            </p:spPr>
          </p:pic>
        </p:grpSp>
      </p:grpSp>
      <p:sp>
        <p:nvSpPr>
          <p:cNvPr id="77" name="ชื่อเรื่อง 1"/>
          <p:cNvSpPr txBox="1">
            <a:spLocks/>
          </p:cNvSpPr>
          <p:nvPr/>
        </p:nvSpPr>
        <p:spPr>
          <a:xfrm>
            <a:off x="3441462" y="3221228"/>
            <a:ext cx="1871314" cy="61264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ผล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จัดสรรน้ำฤดูแล้ง 25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66/67</a:t>
            </a:r>
            <a:b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1,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853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 อ่างฯ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903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,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ทางน้ำธรรมชาติ </a:t>
            </a:r>
            <a:r>
              <a:rPr lang="th-TH" sz="1400" b="1" dirty="0"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950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8" name="ชื่อเรื่อง 1"/>
          <p:cNvSpPr txBox="1">
            <a:spLocks/>
          </p:cNvSpPr>
          <p:nvPr/>
        </p:nvSpPr>
        <p:spPr>
          <a:xfrm>
            <a:off x="3457328" y="3870248"/>
            <a:ext cx="1871314" cy="6126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/>
            </a:solidFill>
          </a:ln>
        </p:spPr>
        <p:txBody>
          <a:bodyPr wrap="none" lIns="0" tIns="0" rIns="0" bIns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คงเหลือ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จัดสรรน้ำฤดูแล้ง 25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66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/67</a:t>
            </a:r>
            <a:b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502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 ลบ.ม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 อ่างฯ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299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,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ทางน้ำธรรมชาติ </a:t>
            </a:r>
            <a:r>
              <a:rPr lang="th-TH" sz="1300" b="1" dirty="0"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203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9000"/>
                  </a:srgbClr>
                </a:solidFill>
                <a:effectLst>
                  <a:glow rad="76200">
                    <a:prstClr val="white"/>
                  </a:glow>
                  <a:outerShdw blurRad="38100" dist="38100" dir="2700000" algn="tl">
                    <a:prstClr val="white"/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pSp>
        <p:nvGrpSpPr>
          <p:cNvPr id="80" name="กลุ่ม 102"/>
          <p:cNvGrpSpPr/>
          <p:nvPr/>
        </p:nvGrpSpPr>
        <p:grpSpPr>
          <a:xfrm>
            <a:off x="3295234" y="3135740"/>
            <a:ext cx="189875" cy="243214"/>
            <a:chOff x="8599283" y="3991371"/>
            <a:chExt cx="481494" cy="468595"/>
          </a:xfrm>
        </p:grpSpPr>
        <p:pic>
          <p:nvPicPr>
            <p:cNvPr id="81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764" y="3991371"/>
              <a:ext cx="457013" cy="46859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2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9283" y="3995581"/>
              <a:ext cx="189060" cy="19385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0" name="กลุ่ม 102"/>
          <p:cNvGrpSpPr/>
          <p:nvPr/>
        </p:nvGrpSpPr>
        <p:grpSpPr>
          <a:xfrm>
            <a:off x="3304511" y="3776653"/>
            <a:ext cx="189875" cy="243214"/>
            <a:chOff x="8599283" y="3991371"/>
            <a:chExt cx="481494" cy="468595"/>
          </a:xfrm>
        </p:grpSpPr>
        <p:pic>
          <p:nvPicPr>
            <p:cNvPr id="111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764" y="3991371"/>
              <a:ext cx="457013" cy="46859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2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9283" y="3995581"/>
              <a:ext cx="189060" cy="19385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3" name="กลุ่ม 102"/>
          <p:cNvGrpSpPr/>
          <p:nvPr/>
        </p:nvGrpSpPr>
        <p:grpSpPr>
          <a:xfrm>
            <a:off x="3279384" y="2481426"/>
            <a:ext cx="189875" cy="243214"/>
            <a:chOff x="8599283" y="3991371"/>
            <a:chExt cx="481494" cy="468595"/>
          </a:xfrm>
        </p:grpSpPr>
        <p:pic>
          <p:nvPicPr>
            <p:cNvPr id="114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764" y="3991371"/>
              <a:ext cx="457013" cy="468595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15" name="Picture 10">
              <a:extLst>
                <a:ext uri="{FF2B5EF4-FFF2-40B4-BE49-F238E27FC236}">
                  <a16:creationId xmlns:a16="http://schemas.microsoft.com/office/drawing/2014/main" id="{3FBBEBBA-3288-4693-87EF-45428B5FD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9283" y="3995581"/>
              <a:ext cx="189060" cy="19385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cxnSp>
        <p:nvCxnSpPr>
          <p:cNvPr id="94" name="Elbow Connector 22"/>
          <p:cNvCxnSpPr>
            <a:cxnSpLocks/>
          </p:cNvCxnSpPr>
          <p:nvPr/>
        </p:nvCxnSpPr>
        <p:spPr>
          <a:xfrm rot="5400000" flipH="1" flipV="1">
            <a:off x="7950751" y="4097097"/>
            <a:ext cx="477846" cy="312047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3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ชื่อเรื่อง 1"/>
          <p:cNvSpPr txBox="1">
            <a:spLocks/>
          </p:cNvSpPr>
          <p:nvPr/>
        </p:nvSpPr>
        <p:spPr>
          <a:xfrm>
            <a:off x="7328085" y="4405603"/>
            <a:ext cx="1530840" cy="47409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B050"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</a:b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เกษตรกรรม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1.100 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00B050"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ล้านไร่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100" b="1" i="0" u="none" strike="noStrike" kern="1200" cap="none" spc="0" normalizeH="0" baseline="0" noProof="0" dirty="0">
              <a:ln>
                <a:noFill/>
              </a:ln>
              <a:solidFill>
                <a:srgbClr val="00B050">
                  <a:alpha val="79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pSp>
        <p:nvGrpSpPr>
          <p:cNvPr id="10" name="กลุ่ม 9"/>
          <p:cNvGrpSpPr/>
          <p:nvPr/>
        </p:nvGrpSpPr>
        <p:grpSpPr>
          <a:xfrm>
            <a:off x="7169700" y="4722250"/>
            <a:ext cx="466055" cy="454040"/>
            <a:chOff x="7156484" y="4497078"/>
            <a:chExt cx="466055" cy="454040"/>
          </a:xfrm>
        </p:grpSpPr>
        <p:sp>
          <p:nvSpPr>
            <p:cNvPr id="118" name="Oval 243"/>
            <p:cNvSpPr/>
            <p:nvPr/>
          </p:nvSpPr>
          <p:spPr>
            <a:xfrm>
              <a:off x="7156484" y="4497078"/>
              <a:ext cx="466055" cy="454040"/>
            </a:xfrm>
            <a:prstGeom prst="ellipse">
              <a:avLst/>
            </a:prstGeom>
            <a:solidFill>
              <a:srgbClr val="A9D18E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121" name="Picture 24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1645" y="4582601"/>
              <a:ext cx="335402" cy="312910"/>
            </a:xfrm>
            <a:prstGeom prst="rect">
              <a:avLst/>
            </a:prstGeom>
          </p:spPr>
        </p:pic>
      </p:grpSp>
      <p:grpSp>
        <p:nvGrpSpPr>
          <p:cNvPr id="4" name="กลุ่ม 3"/>
          <p:cNvGrpSpPr/>
          <p:nvPr/>
        </p:nvGrpSpPr>
        <p:grpSpPr>
          <a:xfrm>
            <a:off x="7786094" y="4723816"/>
            <a:ext cx="499346" cy="461033"/>
            <a:chOff x="7772878" y="4505959"/>
            <a:chExt cx="499346" cy="461033"/>
          </a:xfrm>
        </p:grpSpPr>
        <p:sp>
          <p:nvSpPr>
            <p:cNvPr id="119" name="Oval 244"/>
            <p:cNvSpPr/>
            <p:nvPr/>
          </p:nvSpPr>
          <p:spPr>
            <a:xfrm>
              <a:off x="7775070" y="4505959"/>
              <a:ext cx="466055" cy="454040"/>
            </a:xfrm>
            <a:prstGeom prst="ellipse">
              <a:avLst/>
            </a:prstGeom>
            <a:solidFill>
              <a:srgbClr val="A9D18E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122" name="Picture 247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8354" y="4586907"/>
              <a:ext cx="383870" cy="380085"/>
            </a:xfrm>
            <a:prstGeom prst="rect">
              <a:avLst/>
            </a:prstGeom>
          </p:spPr>
        </p:pic>
        <p:pic>
          <p:nvPicPr>
            <p:cNvPr id="123" name="Picture 248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2878" y="4567741"/>
              <a:ext cx="345623" cy="342216"/>
            </a:xfrm>
            <a:prstGeom prst="rect">
              <a:avLst/>
            </a:prstGeom>
          </p:spPr>
        </p:pic>
      </p:grpSp>
      <p:grpSp>
        <p:nvGrpSpPr>
          <p:cNvPr id="11" name="กลุ่ม 10"/>
          <p:cNvGrpSpPr/>
          <p:nvPr/>
        </p:nvGrpSpPr>
        <p:grpSpPr>
          <a:xfrm>
            <a:off x="8416148" y="4667683"/>
            <a:ext cx="619874" cy="613763"/>
            <a:chOff x="8402932" y="4449826"/>
            <a:chExt cx="619874" cy="613763"/>
          </a:xfrm>
        </p:grpSpPr>
        <p:sp>
          <p:nvSpPr>
            <p:cNvPr id="120" name="Oval 245"/>
            <p:cNvSpPr/>
            <p:nvPr/>
          </p:nvSpPr>
          <p:spPr>
            <a:xfrm>
              <a:off x="8429709" y="4511829"/>
              <a:ext cx="466055" cy="454040"/>
            </a:xfrm>
            <a:prstGeom prst="ellipse">
              <a:avLst/>
            </a:prstGeom>
            <a:solidFill>
              <a:srgbClr val="A9D18E"/>
            </a:solidFill>
            <a:ln w="19050" cap="rnd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pic>
          <p:nvPicPr>
            <p:cNvPr id="124" name="Picture 249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2932" y="4449826"/>
              <a:ext cx="619874" cy="613763"/>
            </a:xfrm>
            <a:prstGeom prst="rect">
              <a:avLst/>
            </a:prstGeom>
          </p:spPr>
        </p:pic>
      </p:grpSp>
      <p:grpSp>
        <p:nvGrpSpPr>
          <p:cNvPr id="127" name="Group 197"/>
          <p:cNvGrpSpPr/>
          <p:nvPr/>
        </p:nvGrpSpPr>
        <p:grpSpPr>
          <a:xfrm>
            <a:off x="6799146" y="5256834"/>
            <a:ext cx="2451958" cy="338554"/>
            <a:chOff x="2469794" y="5412443"/>
            <a:chExt cx="3533250" cy="310936"/>
          </a:xfrm>
        </p:grpSpPr>
        <p:sp>
          <p:nvSpPr>
            <p:cNvPr id="128" name="Pentagon 198"/>
            <p:cNvSpPr/>
            <p:nvPr/>
          </p:nvSpPr>
          <p:spPr>
            <a:xfrm>
              <a:off x="2597399" y="5420252"/>
              <a:ext cx="3236012" cy="286326"/>
            </a:xfrm>
            <a:prstGeom prst="homePlate">
              <a:avLst/>
            </a:prstGeom>
            <a:solidFill>
              <a:schemeClr val="accent3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29" name="เครื่องหมายบั้ง 76"/>
            <p:cNvSpPr/>
            <p:nvPr/>
          </p:nvSpPr>
          <p:spPr>
            <a:xfrm>
              <a:off x="2509124" y="5431116"/>
              <a:ext cx="228153" cy="262236"/>
            </a:xfrm>
            <a:prstGeom prst="chevron">
              <a:avLst/>
            </a:prstGeom>
            <a:solidFill>
              <a:schemeClr val="accent3">
                <a:alpha val="65000"/>
              </a:schemeClr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469794" y="5412443"/>
              <a:ext cx="3533250" cy="3109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h-T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101600">
                      <a:prstClr val="black">
                        <a:alpha val="60000"/>
                      </a:prstClr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ผลการเพาะปลูกพืชฤดูแล้ง 2</a:t>
              </a: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glow rad="101600">
                      <a:prstClr val="black">
                        <a:alpha val="60000"/>
                      </a:prstClr>
                    </a:glow>
                  </a:effectLst>
                  <a:uLnTx/>
                  <a:uFillTx/>
                  <a:latin typeface="TH SarabunPSK" panose="020B0500040200020003" pitchFamily="34" charset="-34"/>
                  <a:ea typeface="+mn-ea"/>
                  <a:cs typeface="TH SarabunPSK" panose="020B0500040200020003" pitchFamily="34" charset="-34"/>
                </a:rPr>
                <a:t>566/67</a:t>
              </a:r>
              <a:endPara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endParaRPr>
            </a:p>
          </p:txBody>
        </p:sp>
      </p:grpSp>
      <p:sp>
        <p:nvSpPr>
          <p:cNvPr id="131" name="Can 201"/>
          <p:cNvSpPr/>
          <p:nvPr/>
        </p:nvSpPr>
        <p:spPr>
          <a:xfrm rot="5400000">
            <a:off x="7810638" y="4661938"/>
            <a:ext cx="338916" cy="2207969"/>
          </a:xfrm>
          <a:prstGeom prst="can">
            <a:avLst/>
          </a:prstGeom>
          <a:solidFill>
            <a:schemeClr val="accent3">
              <a:lumMod val="60000"/>
              <a:lumOff val="40000"/>
              <a:alpha val="7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2" name="Can 202"/>
          <p:cNvSpPr/>
          <p:nvPr/>
        </p:nvSpPr>
        <p:spPr>
          <a:xfrm rot="5400000">
            <a:off x="7155530" y="5321151"/>
            <a:ext cx="346046" cy="882410"/>
          </a:xfrm>
          <a:prstGeom prst="can">
            <a:avLst/>
          </a:prstGeom>
          <a:solidFill>
            <a:schemeClr val="accent3">
              <a:alpha val="72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091841" y="5585357"/>
            <a:ext cx="589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ข้าว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109%</a:t>
            </a: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7606558" y="5567168"/>
            <a:ext cx="1594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เพาะปลูกไปแล้ว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0.471 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ล้านไร่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0.433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ล้านไร่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10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135" name="Picture 7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17" y="4934640"/>
            <a:ext cx="367040" cy="360456"/>
          </a:xfrm>
          <a:prstGeom prst="rect">
            <a:avLst/>
          </a:prstGeom>
        </p:spPr>
      </p:pic>
      <p:sp>
        <p:nvSpPr>
          <p:cNvPr id="144" name="Can 201"/>
          <p:cNvSpPr/>
          <p:nvPr/>
        </p:nvSpPr>
        <p:spPr>
          <a:xfrm rot="5400000">
            <a:off x="7804410" y="5055453"/>
            <a:ext cx="338916" cy="2207969"/>
          </a:xfrm>
          <a:prstGeom prst="can">
            <a:avLst/>
          </a:prstGeom>
          <a:solidFill>
            <a:schemeClr val="accent3">
              <a:lumMod val="60000"/>
              <a:lumOff val="40000"/>
              <a:alpha val="7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5" name="Can 202"/>
          <p:cNvSpPr/>
          <p:nvPr/>
        </p:nvSpPr>
        <p:spPr>
          <a:xfrm rot="5400000">
            <a:off x="7152416" y="5711552"/>
            <a:ext cx="346046" cy="888638"/>
          </a:xfrm>
          <a:prstGeom prst="can">
            <a:avLst/>
          </a:prstGeom>
          <a:solidFill>
            <a:schemeClr val="accent3">
              <a:alpha val="72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600330" y="5960683"/>
            <a:ext cx="1594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เพาะปลูกไปแล้ว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0.023 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ล้านไร่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21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ล้านไร่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105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8" name="Can 201"/>
          <p:cNvSpPr/>
          <p:nvPr/>
        </p:nvSpPr>
        <p:spPr>
          <a:xfrm rot="5400000">
            <a:off x="7803873" y="5449765"/>
            <a:ext cx="338916" cy="2207969"/>
          </a:xfrm>
          <a:prstGeom prst="can">
            <a:avLst/>
          </a:prstGeom>
          <a:solidFill>
            <a:schemeClr val="accent3">
              <a:lumMod val="60000"/>
              <a:lumOff val="40000"/>
              <a:alpha val="71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49" name="Can 202"/>
          <p:cNvSpPr/>
          <p:nvPr/>
        </p:nvSpPr>
        <p:spPr>
          <a:xfrm rot="5400000">
            <a:off x="7152148" y="6105595"/>
            <a:ext cx="346046" cy="889175"/>
          </a:xfrm>
          <a:prstGeom prst="can">
            <a:avLst/>
          </a:prstGeom>
          <a:solidFill>
            <a:schemeClr val="accent3">
              <a:alpha val="72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119562" y="6365233"/>
            <a:ext cx="58913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พืชอื่นๆ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101%</a:t>
            </a:r>
            <a:endParaRPr kumimoji="0" lang="th-TH" sz="105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7599793" y="6354995"/>
            <a:ext cx="159448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เพาะปลูกไปแล้ว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0.697 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ล้านไร่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(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แผน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0.692</a:t>
            </a:r>
            <a:r>
              <a:rPr kumimoji="0" lang="th-TH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ล้านไร่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)</a:t>
            </a:r>
            <a:endParaRPr kumimoji="0" lang="th-TH" sz="105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153" name="Picture 24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14" y="5609467"/>
            <a:ext cx="335402" cy="312910"/>
          </a:xfrm>
          <a:prstGeom prst="rect">
            <a:avLst/>
          </a:prstGeom>
        </p:spPr>
      </p:pic>
      <p:pic>
        <p:nvPicPr>
          <p:cNvPr id="158" name="Picture 24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963" y="5997930"/>
            <a:ext cx="361478" cy="357914"/>
          </a:xfrm>
          <a:prstGeom prst="rect">
            <a:avLst/>
          </a:prstGeom>
        </p:spPr>
      </p:pic>
      <p:pic>
        <p:nvPicPr>
          <p:cNvPr id="159" name="Picture 248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488" y="5976555"/>
            <a:ext cx="325462" cy="322254"/>
          </a:xfrm>
          <a:prstGeom prst="rect">
            <a:avLst/>
          </a:prstGeom>
        </p:spPr>
      </p:pic>
      <p:pic>
        <p:nvPicPr>
          <p:cNvPr id="160" name="Picture 24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569" y="6320508"/>
            <a:ext cx="462541" cy="457981"/>
          </a:xfrm>
          <a:prstGeom prst="rect">
            <a:avLst/>
          </a:prstGeom>
        </p:spPr>
      </p:pic>
      <p:sp>
        <p:nvSpPr>
          <p:cNvPr id="146" name="TextBox 145"/>
          <p:cNvSpPr txBox="1"/>
          <p:nvPr/>
        </p:nvSpPr>
        <p:spPr>
          <a:xfrm>
            <a:off x="7011372" y="5978872"/>
            <a:ext cx="7861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พืชไร่-พืชผัก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110%</a:t>
            </a:r>
            <a:endParaRPr kumimoji="0" lang="th-TH" sz="1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8" name="ชื่อเรื่อง 1"/>
          <p:cNvSpPr txBox="1">
            <a:spLocks/>
          </p:cNvSpPr>
          <p:nvPr/>
        </p:nvSpPr>
        <p:spPr>
          <a:xfrm>
            <a:off x="5621722" y="3870677"/>
            <a:ext cx="1046862" cy="257706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DA6B6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อุตสาหกรรม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DA6B6B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11%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DA6B6B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9" name="Text Box 55"/>
          <p:cNvSpPr txBox="1">
            <a:spLocks noChangeArrowheads="1"/>
          </p:cNvSpPr>
          <p:nvPr/>
        </p:nvSpPr>
        <p:spPr bwMode="auto">
          <a:xfrm>
            <a:off x="5729008" y="4009888"/>
            <a:ext cx="9502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246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</a:t>
            </a:r>
          </a:p>
        </p:txBody>
      </p:sp>
      <p:sp>
        <p:nvSpPr>
          <p:cNvPr id="136" name="ชื่อเรื่อง 1"/>
          <p:cNvSpPr txBox="1">
            <a:spLocks/>
          </p:cNvSpPr>
          <p:nvPr/>
        </p:nvSpPr>
        <p:spPr>
          <a:xfrm>
            <a:off x="6190566" y="2471770"/>
            <a:ext cx="1164364" cy="393519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อื่นๆ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6%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7" name="ชื่อเรื่อง 1"/>
          <p:cNvSpPr txBox="1">
            <a:spLocks/>
          </p:cNvSpPr>
          <p:nvPr/>
        </p:nvSpPr>
        <p:spPr>
          <a:xfrm>
            <a:off x="7981434" y="2507549"/>
            <a:ext cx="1164364" cy="393519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อุปโภค-บริโภค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  <a:alpha val="79000"/>
                  </a:srgb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12%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  <a:alpha val="79000"/>
                </a:srgb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8" name="ชื่อเรื่อง 1"/>
          <p:cNvSpPr txBox="1">
            <a:spLocks/>
          </p:cNvSpPr>
          <p:nvPr/>
        </p:nvSpPr>
        <p:spPr>
          <a:xfrm>
            <a:off x="8010542" y="3169031"/>
            <a:ext cx="1164365" cy="393519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เกษตรกรรม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59%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39" name="Text Box 55"/>
          <p:cNvSpPr txBox="1">
            <a:spLocks noChangeArrowheads="1"/>
          </p:cNvSpPr>
          <p:nvPr/>
        </p:nvSpPr>
        <p:spPr bwMode="auto">
          <a:xfrm>
            <a:off x="6300829" y="2644946"/>
            <a:ext cx="9502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150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</a:t>
            </a:r>
          </a:p>
        </p:txBody>
      </p:sp>
      <p:sp>
        <p:nvSpPr>
          <p:cNvPr id="140" name="Text Box 55"/>
          <p:cNvSpPr txBox="1">
            <a:spLocks noChangeArrowheads="1"/>
          </p:cNvSpPr>
          <p:nvPr/>
        </p:nvSpPr>
        <p:spPr bwMode="auto">
          <a:xfrm>
            <a:off x="8177056" y="2723601"/>
            <a:ext cx="9502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271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</a:t>
            </a:r>
          </a:p>
        </p:txBody>
      </p:sp>
      <p:sp>
        <p:nvSpPr>
          <p:cNvPr id="141" name="Text Box 55"/>
          <p:cNvSpPr txBox="1">
            <a:spLocks noChangeArrowheads="1"/>
          </p:cNvSpPr>
          <p:nvPr/>
        </p:nvSpPr>
        <p:spPr bwMode="auto">
          <a:xfrm>
            <a:off x="8156584" y="3389052"/>
            <a:ext cx="9502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1,396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</a:t>
            </a:r>
          </a:p>
        </p:txBody>
      </p:sp>
      <p:sp>
        <p:nvSpPr>
          <p:cNvPr id="142" name="Text Box 55"/>
          <p:cNvSpPr txBox="1">
            <a:spLocks noChangeArrowheads="1"/>
          </p:cNvSpPr>
          <p:nvPr/>
        </p:nvSpPr>
        <p:spPr bwMode="auto">
          <a:xfrm>
            <a:off x="5716673" y="3109200"/>
            <a:ext cx="9502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292</a:t>
            </a: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 ล้าน ลบ.ม. </a:t>
            </a:r>
          </a:p>
        </p:txBody>
      </p:sp>
      <p:sp>
        <p:nvSpPr>
          <p:cNvPr id="143" name="ชื่อเรื่อง 1"/>
          <p:cNvSpPr txBox="1">
            <a:spLocks/>
          </p:cNvSpPr>
          <p:nvPr/>
        </p:nvSpPr>
        <p:spPr>
          <a:xfrm>
            <a:off x="5482505" y="2910336"/>
            <a:ext cx="1164364" cy="38527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รักษาระบบนิเวศ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12%</a:t>
            </a:r>
            <a:endParaRPr kumimoji="0" lang="th-TH" sz="1200" b="1" i="0" u="none" strike="noStrike" kern="1200" cap="none" spc="0" normalizeH="0" baseline="0" noProof="0" dirty="0">
              <a:ln>
                <a:noFill/>
              </a:ln>
              <a:solidFill>
                <a:srgbClr val="8064A2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146" y="6400290"/>
            <a:ext cx="558603" cy="395006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081" y="6375524"/>
            <a:ext cx="344821" cy="307750"/>
          </a:xfrm>
          <a:prstGeom prst="rect">
            <a:avLst/>
          </a:prstGeom>
        </p:spPr>
      </p:pic>
      <p:graphicFrame>
        <p:nvGraphicFramePr>
          <p:cNvPr id="154" name="Table 1">
            <a:extLst>
              <a:ext uri="{FF2B5EF4-FFF2-40B4-BE49-F238E27FC236}">
                <a16:creationId xmlns:a16="http://schemas.microsoft.com/office/drawing/2014/main" id="{EF34E7AD-FEA9-460A-AABF-C688516E5E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53271"/>
              </p:ext>
            </p:extLst>
          </p:nvPr>
        </p:nvGraphicFramePr>
        <p:xfrm>
          <a:off x="11367" y="4616326"/>
          <a:ext cx="3250512" cy="1777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089">
                  <a:extLst>
                    <a:ext uri="{9D8B030D-6E8A-4147-A177-3AD203B41FA5}">
                      <a16:colId xmlns:a16="http://schemas.microsoft.com/office/drawing/2014/main" val="2901767126"/>
                    </a:ext>
                  </a:extLst>
                </a:gridCol>
                <a:gridCol w="287099">
                  <a:extLst>
                    <a:ext uri="{9D8B030D-6E8A-4147-A177-3AD203B41FA5}">
                      <a16:colId xmlns:a16="http://schemas.microsoft.com/office/drawing/2014/main" val="870762080"/>
                    </a:ext>
                  </a:extLst>
                </a:gridCol>
                <a:gridCol w="298871">
                  <a:extLst>
                    <a:ext uri="{9D8B030D-6E8A-4147-A177-3AD203B41FA5}">
                      <a16:colId xmlns:a16="http://schemas.microsoft.com/office/drawing/2014/main" val="1226240348"/>
                    </a:ext>
                  </a:extLst>
                </a:gridCol>
                <a:gridCol w="193922">
                  <a:extLst>
                    <a:ext uri="{9D8B030D-6E8A-4147-A177-3AD203B41FA5}">
                      <a16:colId xmlns:a16="http://schemas.microsoft.com/office/drawing/2014/main" val="3190114730"/>
                    </a:ext>
                  </a:extLst>
                </a:gridCol>
                <a:gridCol w="245993">
                  <a:extLst>
                    <a:ext uri="{9D8B030D-6E8A-4147-A177-3AD203B41FA5}">
                      <a16:colId xmlns:a16="http://schemas.microsoft.com/office/drawing/2014/main" val="2575570349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635877169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739401760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396149865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1894483098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604769284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3649402741"/>
                    </a:ext>
                  </a:extLst>
                </a:gridCol>
                <a:gridCol w="229082">
                  <a:extLst>
                    <a:ext uri="{9D8B030D-6E8A-4147-A177-3AD203B41FA5}">
                      <a16:colId xmlns:a16="http://schemas.microsoft.com/office/drawing/2014/main" val="762814715"/>
                    </a:ext>
                  </a:extLst>
                </a:gridCol>
                <a:gridCol w="169964">
                  <a:extLst>
                    <a:ext uri="{9D8B030D-6E8A-4147-A177-3AD203B41FA5}">
                      <a16:colId xmlns:a16="http://schemas.microsoft.com/office/drawing/2014/main" val="1440924277"/>
                    </a:ext>
                  </a:extLst>
                </a:gridCol>
              </a:tblGrid>
              <a:tr h="173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เครื่องจักร/เครื่องมือ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แผน/ผล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052104"/>
                  </a:ext>
                </a:extLst>
              </a:tr>
              <a:tr h="3636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ชลบุรี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ระยอง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นครนายก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จันทบุรี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ตราด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ปราจีนบุรี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ฉะเชิงเทรา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สระแก้ว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900861"/>
                  </a:ext>
                </a:extLst>
              </a:tr>
              <a:tr h="1731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เครื่องสูบน้ำ (เครื่อง)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สชป</a:t>
                      </a:r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9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040001"/>
                  </a:ext>
                </a:extLst>
              </a:tr>
              <a:tr h="173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472692"/>
                  </a:ext>
                </a:extLst>
              </a:tr>
              <a:tr h="173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สคก.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006143"/>
                  </a:ext>
                </a:extLst>
              </a:tr>
              <a:tr h="173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รถบรรทุก (คัน)</a:t>
                      </a:r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สชป</a:t>
                      </a:r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9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18444"/>
                  </a:ext>
                </a:extLst>
              </a:tr>
              <a:tr h="173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AngsanaUPC" panose="02020603050405020304" pitchFamily="18" charset="-34"/>
                          <a:cs typeface="AngsanaUPC" panose="02020603050405020304" pitchFamily="18" charset="-34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805085"/>
                  </a:ext>
                </a:extLst>
              </a:tr>
              <a:tr h="173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เครื่อง</a:t>
                      </a:r>
                      <a:b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พลักดันน้ำ</a:t>
                      </a:r>
                      <a:b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(ลำ)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สชป.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601671"/>
                  </a:ext>
                </a:extLst>
              </a:tr>
              <a:tr h="148834">
                <a:tc vMerge="1">
                  <a:txBody>
                    <a:bodyPr/>
                    <a:lstStyle/>
                    <a:p>
                      <a:pPr algn="ctr" fontAlgn="ctr"/>
                      <a:endParaRPr lang="th-TH" sz="900" b="1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h-TH" sz="9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</a:t>
                      </a:r>
                    </a:p>
                  </a:txBody>
                  <a:tcPr marL="9525" marR="9525" marT="9525" marB="0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45166"/>
                  </a:ext>
                </a:extLst>
              </a:tr>
            </a:tbl>
          </a:graphicData>
        </a:graphic>
      </p:graphicFrame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0AFA5D2F-A16D-4332-AE90-E9439AA71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329272"/>
              </p:ext>
            </p:extLst>
          </p:nvPr>
        </p:nvGraphicFramePr>
        <p:xfrm>
          <a:off x="3285459" y="4815325"/>
          <a:ext cx="3551078" cy="160285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73621">
                  <a:extLst>
                    <a:ext uri="{9D8B030D-6E8A-4147-A177-3AD203B41FA5}">
                      <a16:colId xmlns:a16="http://schemas.microsoft.com/office/drawing/2014/main" val="798817078"/>
                    </a:ext>
                  </a:extLst>
                </a:gridCol>
                <a:gridCol w="733646">
                  <a:extLst>
                    <a:ext uri="{9D8B030D-6E8A-4147-A177-3AD203B41FA5}">
                      <a16:colId xmlns:a16="http://schemas.microsoft.com/office/drawing/2014/main" val="193296894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806913003"/>
                    </a:ext>
                  </a:extLst>
                </a:gridCol>
                <a:gridCol w="786611">
                  <a:extLst>
                    <a:ext uri="{9D8B030D-6E8A-4147-A177-3AD203B41FA5}">
                      <a16:colId xmlns:a16="http://schemas.microsoft.com/office/drawing/2014/main" val="438908727"/>
                    </a:ext>
                  </a:extLst>
                </a:gridCol>
              </a:tblGrid>
              <a:tr h="520810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โครงการสูบผันน้ำ</a:t>
                      </a:r>
                    </a:p>
                    <a:p>
                      <a:pPr algn="ctr"/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ภาคตะวันออก</a:t>
                      </a:r>
                      <a:endParaRPr lang="th-TH" sz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สูบเมื่อวาน</a:t>
                      </a:r>
                    </a:p>
                    <a:p>
                      <a:pPr algn="ctr"/>
                      <a:r>
                        <a:rPr lang="th-TH" sz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(ล้าน ลบ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</a:t>
                      </a:r>
                      <a:br>
                        <a:rPr lang="en-US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</a:t>
                      </a:r>
                      <a:r>
                        <a:rPr lang="th-TH" sz="12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67</a:t>
                      </a:r>
                      <a:endParaRPr lang="th-TH" sz="1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ผลสะสม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(ล้าน ลบ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200" b="1" kern="1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8260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สูบผันน้ำอ่าง</a:t>
                      </a:r>
                      <a:r>
                        <a:rPr lang="th-TH" sz="105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ฯป</a:t>
                      </a:r>
                      <a:r>
                        <a:rPr lang="th-TH" sz="10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ระแสร์-อ่าง</a:t>
                      </a:r>
                      <a:r>
                        <a:rPr lang="th-TH" sz="105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ฯค</a:t>
                      </a:r>
                      <a:r>
                        <a:rPr lang="th-TH" sz="10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ลองใหญ่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80.00</a:t>
                      </a:r>
                      <a:endParaRPr lang="th-TH" sz="11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13.276</a:t>
                      </a:r>
                      <a:endParaRPr lang="en-US" sz="11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2299253"/>
                  </a:ext>
                </a:extLst>
              </a:tr>
              <a:tr h="2437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ผันน้ำอ่าง</a:t>
                      </a:r>
                      <a:r>
                        <a:rPr lang="th-TH" sz="1050" kern="12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ฯค</a:t>
                      </a:r>
                      <a: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ลองใหญ่</a:t>
                      </a:r>
                      <a:r>
                        <a:rPr lang="en-US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b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อ่าง</a:t>
                      </a:r>
                      <a:r>
                        <a:rPr lang="th-TH" sz="1050" kern="120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ฯห</a:t>
                      </a:r>
                      <a: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นองปลาไหล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หยุดผัน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11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3.095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9750471"/>
                  </a:ext>
                </a:extLst>
              </a:tr>
              <a:tr h="2437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kern="12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สูบผันน้ำ</a:t>
                      </a:r>
                      <a:r>
                        <a:rPr lang="th-TH" sz="10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อ่าง</a:t>
                      </a:r>
                      <a:r>
                        <a:rPr lang="th-TH" sz="105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ฯป</a:t>
                      </a:r>
                      <a:r>
                        <a:rPr lang="th-TH" sz="105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ระแสร์</a:t>
                      </a:r>
                      <a:r>
                        <a:rPr lang="en-US" sz="105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2- </a:t>
                      </a:r>
                      <a:br>
                        <a:rPr lang="th-TH" sz="105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05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อ่าง</a:t>
                      </a:r>
                      <a:r>
                        <a:rPr lang="th-TH" sz="1050" baseline="0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ฯห</a:t>
                      </a:r>
                      <a:r>
                        <a:rPr lang="th-TH" sz="105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นองปลาไหล</a:t>
                      </a:r>
                      <a:endParaRPr lang="th-TH" sz="1050" kern="12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หยุดสูบ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11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1.152</a:t>
                      </a:r>
                      <a:endParaRPr lang="th-TH" sz="11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769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65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01A76D-43AA-2B25-6AB2-041CD295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F57B73-7DC7-4BA8-8615-F17DAA4AB09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DAA3F7-9738-D7D1-0C0A-D3DCEDA3C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05740"/>
      </p:ext>
    </p:extLst>
  </p:cSld>
  <p:clrMapOvr>
    <a:masterClrMapping/>
  </p:clrMapOvr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868</TotalTime>
  <Words>606</Words>
  <Application>Microsoft Office PowerPoint</Application>
  <PresentationFormat>On-screen Show (4:3)</PresentationFormat>
  <Paragraphs>173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TH SarabunPSK</vt:lpstr>
      <vt:lpstr>14_Office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DELL</cp:lastModifiedBy>
  <cp:revision>42</cp:revision>
  <dcterms:created xsi:type="dcterms:W3CDTF">2024-01-24T09:04:35Z</dcterms:created>
  <dcterms:modified xsi:type="dcterms:W3CDTF">2024-04-01T02:50:13Z</dcterms:modified>
</cp:coreProperties>
</file>