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"/>
  </p:notesMasterIdLst>
  <p:sldIdLst>
    <p:sldId id="259" r:id="rId2"/>
  </p:sldIdLst>
  <p:sldSz cx="11555413" cy="8315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9">
          <p15:clr>
            <a:srgbClr val="A4A3A4"/>
          </p15:clr>
        </p15:guide>
        <p15:guide id="2" pos="3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56B"/>
    <a:srgbClr val="69B4FF"/>
    <a:srgbClr val="C6DCF0"/>
    <a:srgbClr val="FFFFFF"/>
    <a:srgbClr val="B6D2EC"/>
    <a:srgbClr val="D1E3F3"/>
    <a:srgbClr val="56A4E4"/>
    <a:srgbClr val="EDF1F9"/>
    <a:srgbClr val="E7F0F9"/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6" autoAdjust="0"/>
    <p:restoredTop sz="95184" autoAdjust="0"/>
  </p:normalViewPr>
  <p:slideViewPr>
    <p:cSldViewPr snapToGrid="0">
      <p:cViewPr>
        <p:scale>
          <a:sx n="96" d="100"/>
          <a:sy n="96" d="100"/>
        </p:scale>
        <p:origin x="91" y="-48"/>
      </p:cViewPr>
      <p:guideLst>
        <p:guide orient="horz" pos="2619"/>
        <p:guide pos="3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3619;&#3634;&#3618;&#3591;&#3634;&#3609;&#3626;&#3606;&#3634;&#3609;&#3585;&#3634;&#3619;&#3603;&#3660;&#3609;&#3657;&#3635;%2014-3-256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13964730815249E-2"/>
          <c:y val="0.14184587304518273"/>
          <c:w val="0.85286179593570088"/>
          <c:h val="0.64790072394932952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15125376"/>
        <c:axId val="215565440"/>
        <c:axId val="0"/>
      </c:bar3DChart>
      <c:catAx>
        <c:axId val="21512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5565440"/>
        <c:crosses val="autoZero"/>
        <c:auto val="1"/>
        <c:lblAlgn val="ctr"/>
        <c:lblOffset val="100"/>
        <c:noMultiLvlLbl val="0"/>
      </c:catAx>
      <c:valAx>
        <c:axId val="2155654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151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7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1600-D25F-451C-B2A1-F4D49EBF2134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43000"/>
            <a:ext cx="4286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008E-668B-4D24-ACA1-FBCC24DF91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10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1pPr>
    <a:lvl2pPr marL="490329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2pPr>
    <a:lvl3pPr marL="980656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3pPr>
    <a:lvl4pPr marL="1470986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4pPr>
    <a:lvl5pPr marL="1961314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5pPr>
    <a:lvl6pPr marL="2451643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6pPr>
    <a:lvl7pPr marL="2941971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7pPr>
    <a:lvl8pPr marL="3432299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8pPr>
    <a:lvl9pPr marL="3922629" algn="l" defTabSz="980656" rtl="0" eaLnBrk="1" latinLnBrk="0" hangingPunct="1">
      <a:defRPr sz="1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43000"/>
            <a:ext cx="42862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3008E-668B-4D24-ACA1-FBCC24DF915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13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656" y="1360865"/>
            <a:ext cx="9822101" cy="2894965"/>
          </a:xfrm>
        </p:spPr>
        <p:txBody>
          <a:bodyPr anchor="b"/>
          <a:lstStyle>
            <a:lvl1pPr algn="ctr">
              <a:defRPr sz="72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427" y="4367471"/>
            <a:ext cx="8666560" cy="2007611"/>
          </a:xfrm>
        </p:spPr>
        <p:txBody>
          <a:bodyPr/>
          <a:lstStyle>
            <a:lvl1pPr marL="0" indent="0" algn="ctr">
              <a:buNone/>
              <a:defRPr sz="2910"/>
            </a:lvl1pPr>
            <a:lvl2pPr marL="554355" indent="0" algn="ctr">
              <a:buNone/>
              <a:defRPr sz="2425"/>
            </a:lvl2pPr>
            <a:lvl3pPr marL="1108710" indent="0" algn="ctr">
              <a:buNone/>
              <a:defRPr sz="2183"/>
            </a:lvl3pPr>
            <a:lvl4pPr marL="1663065" indent="0" algn="ctr">
              <a:buNone/>
              <a:defRPr sz="1940"/>
            </a:lvl4pPr>
            <a:lvl5pPr marL="2217420" indent="0" algn="ctr">
              <a:buNone/>
              <a:defRPr sz="1940"/>
            </a:lvl5pPr>
            <a:lvl6pPr marL="2771775" indent="0" algn="ctr">
              <a:buNone/>
              <a:defRPr sz="1940"/>
            </a:lvl6pPr>
            <a:lvl7pPr marL="3326130" indent="0" algn="ctr">
              <a:buNone/>
              <a:defRPr sz="1940"/>
            </a:lvl7pPr>
            <a:lvl8pPr marL="3880485" indent="0" algn="ctr">
              <a:buNone/>
              <a:defRPr sz="1940"/>
            </a:lvl8pPr>
            <a:lvl9pPr marL="4434840" indent="0" algn="ctr">
              <a:buNone/>
              <a:defRPr sz="1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55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258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9343" y="442714"/>
            <a:ext cx="2491636" cy="70468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4435" y="442714"/>
            <a:ext cx="7330465" cy="70468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894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35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417" y="2073059"/>
            <a:ext cx="9966544" cy="3458944"/>
          </a:xfrm>
        </p:spPr>
        <p:txBody>
          <a:bodyPr anchor="b"/>
          <a:lstStyle>
            <a:lvl1pPr>
              <a:defRPr sz="72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17" y="5564726"/>
            <a:ext cx="9966544" cy="1818977"/>
          </a:xfrm>
        </p:spPr>
        <p:txBody>
          <a:bodyPr/>
          <a:lstStyle>
            <a:lvl1pPr marL="0" indent="0">
              <a:buNone/>
              <a:defRPr sz="2910">
                <a:solidFill>
                  <a:schemeClr val="tx1"/>
                </a:solidFill>
              </a:defRPr>
            </a:lvl1pPr>
            <a:lvl2pPr marL="554355" indent="0">
              <a:buNone/>
              <a:defRPr sz="2425">
                <a:solidFill>
                  <a:schemeClr val="tx1">
                    <a:tint val="75000"/>
                  </a:schemeClr>
                </a:solidFill>
              </a:defRPr>
            </a:lvl2pPr>
            <a:lvl3pPr marL="110871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3pPr>
            <a:lvl4pPr marL="1663065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4pPr>
            <a:lvl5pPr marL="221742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5pPr>
            <a:lvl6pPr marL="2771775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6pPr>
            <a:lvl7pPr marL="332613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7pPr>
            <a:lvl8pPr marL="3880485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8pPr>
            <a:lvl9pPr marL="443484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08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4434" y="2213570"/>
            <a:ext cx="4911051" cy="5275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9928" y="2213570"/>
            <a:ext cx="4911051" cy="5275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08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40" y="442716"/>
            <a:ext cx="9966544" cy="1607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941" y="2038410"/>
            <a:ext cx="4888481" cy="998993"/>
          </a:xfrm>
        </p:spPr>
        <p:txBody>
          <a:bodyPr anchor="b"/>
          <a:lstStyle>
            <a:lvl1pPr marL="0" indent="0">
              <a:buNone/>
              <a:defRPr sz="2910" b="1"/>
            </a:lvl1pPr>
            <a:lvl2pPr marL="554355" indent="0">
              <a:buNone/>
              <a:defRPr sz="2425" b="1"/>
            </a:lvl2pPr>
            <a:lvl3pPr marL="1108710" indent="0">
              <a:buNone/>
              <a:defRPr sz="2183" b="1"/>
            </a:lvl3pPr>
            <a:lvl4pPr marL="1663065" indent="0">
              <a:buNone/>
              <a:defRPr sz="1940" b="1"/>
            </a:lvl4pPr>
            <a:lvl5pPr marL="2217420" indent="0">
              <a:buNone/>
              <a:defRPr sz="1940" b="1"/>
            </a:lvl5pPr>
            <a:lvl6pPr marL="2771775" indent="0">
              <a:buNone/>
              <a:defRPr sz="1940" b="1"/>
            </a:lvl6pPr>
            <a:lvl7pPr marL="3326130" indent="0">
              <a:buNone/>
              <a:defRPr sz="1940" b="1"/>
            </a:lvl7pPr>
            <a:lvl8pPr marL="3880485" indent="0">
              <a:buNone/>
              <a:defRPr sz="1940" b="1"/>
            </a:lvl8pPr>
            <a:lvl9pPr marL="4434840" indent="0">
              <a:buNone/>
              <a:defRPr sz="1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5941" y="3037403"/>
            <a:ext cx="4888481" cy="446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9928" y="2038410"/>
            <a:ext cx="4912556" cy="998993"/>
          </a:xfrm>
        </p:spPr>
        <p:txBody>
          <a:bodyPr anchor="b"/>
          <a:lstStyle>
            <a:lvl1pPr marL="0" indent="0">
              <a:buNone/>
              <a:defRPr sz="2910" b="1"/>
            </a:lvl1pPr>
            <a:lvl2pPr marL="554355" indent="0">
              <a:buNone/>
              <a:defRPr sz="2425" b="1"/>
            </a:lvl2pPr>
            <a:lvl3pPr marL="1108710" indent="0">
              <a:buNone/>
              <a:defRPr sz="2183" b="1"/>
            </a:lvl3pPr>
            <a:lvl4pPr marL="1663065" indent="0">
              <a:buNone/>
              <a:defRPr sz="1940" b="1"/>
            </a:lvl4pPr>
            <a:lvl5pPr marL="2217420" indent="0">
              <a:buNone/>
              <a:defRPr sz="1940" b="1"/>
            </a:lvl5pPr>
            <a:lvl6pPr marL="2771775" indent="0">
              <a:buNone/>
              <a:defRPr sz="1940" b="1"/>
            </a:lvl6pPr>
            <a:lvl7pPr marL="3326130" indent="0">
              <a:buNone/>
              <a:defRPr sz="1940" b="1"/>
            </a:lvl7pPr>
            <a:lvl8pPr marL="3880485" indent="0">
              <a:buNone/>
              <a:defRPr sz="1940" b="1"/>
            </a:lvl8pPr>
            <a:lvl9pPr marL="4434840" indent="0">
              <a:buNone/>
              <a:defRPr sz="1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9928" y="3037403"/>
            <a:ext cx="4912556" cy="446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8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06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293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40" y="554355"/>
            <a:ext cx="3726921" cy="1940243"/>
          </a:xfrm>
        </p:spPr>
        <p:txBody>
          <a:bodyPr anchor="b"/>
          <a:lstStyle>
            <a:lvl1pPr>
              <a:defRPr sz="3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556" y="1197255"/>
            <a:ext cx="5849928" cy="5909270"/>
          </a:xfrm>
        </p:spPr>
        <p:txBody>
          <a:bodyPr/>
          <a:lstStyle>
            <a:lvl1pPr>
              <a:defRPr sz="3880"/>
            </a:lvl1pPr>
            <a:lvl2pPr>
              <a:defRPr sz="3395"/>
            </a:lvl2pPr>
            <a:lvl3pPr>
              <a:defRPr sz="2910"/>
            </a:lvl3pPr>
            <a:lvl4pPr>
              <a:defRPr sz="2425"/>
            </a:lvl4pPr>
            <a:lvl5pPr>
              <a:defRPr sz="2425"/>
            </a:lvl5pPr>
            <a:lvl6pPr>
              <a:defRPr sz="2425"/>
            </a:lvl6pPr>
            <a:lvl7pPr>
              <a:defRPr sz="2425"/>
            </a:lvl7pPr>
            <a:lvl8pPr>
              <a:defRPr sz="2425"/>
            </a:lvl8pPr>
            <a:lvl9pPr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940" y="2494598"/>
            <a:ext cx="3726921" cy="4621550"/>
          </a:xfrm>
        </p:spPr>
        <p:txBody>
          <a:bodyPr/>
          <a:lstStyle>
            <a:lvl1pPr marL="0" indent="0">
              <a:buNone/>
              <a:defRPr sz="1940"/>
            </a:lvl1pPr>
            <a:lvl2pPr marL="554355" indent="0">
              <a:buNone/>
              <a:defRPr sz="1698"/>
            </a:lvl2pPr>
            <a:lvl3pPr marL="1108710" indent="0">
              <a:buNone/>
              <a:defRPr sz="1455"/>
            </a:lvl3pPr>
            <a:lvl4pPr marL="1663065" indent="0">
              <a:buNone/>
              <a:defRPr sz="1213"/>
            </a:lvl4pPr>
            <a:lvl5pPr marL="2217420" indent="0">
              <a:buNone/>
              <a:defRPr sz="1213"/>
            </a:lvl5pPr>
            <a:lvl6pPr marL="2771775" indent="0">
              <a:buNone/>
              <a:defRPr sz="1213"/>
            </a:lvl6pPr>
            <a:lvl7pPr marL="3326130" indent="0">
              <a:buNone/>
              <a:defRPr sz="1213"/>
            </a:lvl7pPr>
            <a:lvl8pPr marL="3880485" indent="0">
              <a:buNone/>
              <a:defRPr sz="1213"/>
            </a:lvl8pPr>
            <a:lvl9pPr marL="4434840" indent="0">
              <a:buNone/>
              <a:defRPr sz="12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67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40" y="554355"/>
            <a:ext cx="3726921" cy="1940243"/>
          </a:xfrm>
        </p:spPr>
        <p:txBody>
          <a:bodyPr anchor="b"/>
          <a:lstStyle>
            <a:lvl1pPr>
              <a:defRPr sz="3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2556" y="1197255"/>
            <a:ext cx="5849928" cy="5909270"/>
          </a:xfrm>
        </p:spPr>
        <p:txBody>
          <a:bodyPr anchor="t"/>
          <a:lstStyle>
            <a:lvl1pPr marL="0" indent="0">
              <a:buNone/>
              <a:defRPr sz="3880"/>
            </a:lvl1pPr>
            <a:lvl2pPr marL="554355" indent="0">
              <a:buNone/>
              <a:defRPr sz="3395"/>
            </a:lvl2pPr>
            <a:lvl3pPr marL="1108710" indent="0">
              <a:buNone/>
              <a:defRPr sz="2910"/>
            </a:lvl3pPr>
            <a:lvl4pPr marL="1663065" indent="0">
              <a:buNone/>
              <a:defRPr sz="2425"/>
            </a:lvl4pPr>
            <a:lvl5pPr marL="2217420" indent="0">
              <a:buNone/>
              <a:defRPr sz="2425"/>
            </a:lvl5pPr>
            <a:lvl6pPr marL="2771775" indent="0">
              <a:buNone/>
              <a:defRPr sz="2425"/>
            </a:lvl6pPr>
            <a:lvl7pPr marL="3326130" indent="0">
              <a:buNone/>
              <a:defRPr sz="2425"/>
            </a:lvl7pPr>
            <a:lvl8pPr marL="3880485" indent="0">
              <a:buNone/>
              <a:defRPr sz="2425"/>
            </a:lvl8pPr>
            <a:lvl9pPr marL="4434840" indent="0">
              <a:buNone/>
              <a:defRPr sz="24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5940" y="2494598"/>
            <a:ext cx="3726921" cy="4621550"/>
          </a:xfrm>
        </p:spPr>
        <p:txBody>
          <a:bodyPr/>
          <a:lstStyle>
            <a:lvl1pPr marL="0" indent="0">
              <a:buNone/>
              <a:defRPr sz="1940"/>
            </a:lvl1pPr>
            <a:lvl2pPr marL="554355" indent="0">
              <a:buNone/>
              <a:defRPr sz="1698"/>
            </a:lvl2pPr>
            <a:lvl3pPr marL="1108710" indent="0">
              <a:buNone/>
              <a:defRPr sz="1455"/>
            </a:lvl3pPr>
            <a:lvl4pPr marL="1663065" indent="0">
              <a:buNone/>
              <a:defRPr sz="1213"/>
            </a:lvl4pPr>
            <a:lvl5pPr marL="2217420" indent="0">
              <a:buNone/>
              <a:defRPr sz="1213"/>
            </a:lvl5pPr>
            <a:lvl6pPr marL="2771775" indent="0">
              <a:buNone/>
              <a:defRPr sz="1213"/>
            </a:lvl6pPr>
            <a:lvl7pPr marL="3326130" indent="0">
              <a:buNone/>
              <a:defRPr sz="1213"/>
            </a:lvl7pPr>
            <a:lvl8pPr marL="3880485" indent="0">
              <a:buNone/>
              <a:defRPr sz="1213"/>
            </a:lvl8pPr>
            <a:lvl9pPr marL="4434840" indent="0">
              <a:buNone/>
              <a:defRPr sz="12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02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4435" y="442716"/>
            <a:ext cx="9966544" cy="160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435" y="2213570"/>
            <a:ext cx="9966544" cy="52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435" y="7707076"/>
            <a:ext cx="2599968" cy="442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F258-E15A-4604-9EDD-BAB9CFF81E0B}" type="datetimeFigureOut">
              <a:rPr lang="th-TH" smtClean="0"/>
              <a:t>01/04/67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7731" y="7707076"/>
            <a:ext cx="3899952" cy="442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1010" y="7707076"/>
            <a:ext cx="2599968" cy="442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74A7-2B5C-4BA0-96AF-1C764B4259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1108710" rtl="0" eaLnBrk="1" latinLnBrk="0" hangingPunct="1">
        <a:lnSpc>
          <a:spcPct val="90000"/>
        </a:lnSpc>
        <a:spcBef>
          <a:spcPct val="0"/>
        </a:spcBef>
        <a:buNone/>
        <a:defRPr sz="5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178" indent="-277178" algn="l" defTabSz="110871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3395" kern="1200">
          <a:solidFill>
            <a:schemeClr val="tx1"/>
          </a:solidFill>
          <a:latin typeface="+mn-lt"/>
          <a:ea typeface="+mn-ea"/>
          <a:cs typeface="+mn-cs"/>
        </a:defRPr>
      </a:lvl1pPr>
      <a:lvl2pPr marL="831533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2pPr>
      <a:lvl3pPr marL="1385888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3pPr>
      <a:lvl4pPr marL="1940243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4pPr>
      <a:lvl5pPr marL="2494598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5pPr>
      <a:lvl6pPr marL="3048953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6pPr>
      <a:lvl7pPr marL="3603308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7pPr>
      <a:lvl8pPr marL="4157663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8pPr>
      <a:lvl9pPr marL="4712018" indent="-277178" algn="l" defTabSz="1108710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54355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2pPr>
      <a:lvl3pPr marL="1108710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3pPr>
      <a:lvl4pPr marL="1663065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4pPr>
      <a:lvl5pPr marL="2217420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6pPr>
      <a:lvl7pPr marL="3326130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7pPr>
      <a:lvl8pPr marL="3880485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8pPr>
      <a:lvl9pPr marL="4434840" algn="l" defTabSz="1108710" rtl="0" eaLnBrk="1" latinLnBrk="0" hangingPunct="1">
        <a:defRPr sz="21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7D05854-DE58-962C-8869-5A83B00BA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61808"/>
              </p:ext>
            </p:extLst>
          </p:nvPr>
        </p:nvGraphicFramePr>
        <p:xfrm>
          <a:off x="8020051" y="6708873"/>
          <a:ext cx="3428324" cy="1482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512">
                  <a:extLst>
                    <a:ext uri="{9D8B030D-6E8A-4147-A177-3AD203B41FA5}">
                      <a16:colId xmlns:a16="http://schemas.microsoft.com/office/drawing/2014/main" val="3746391472"/>
                    </a:ext>
                  </a:extLst>
                </a:gridCol>
                <a:gridCol w="828512">
                  <a:extLst>
                    <a:ext uri="{9D8B030D-6E8A-4147-A177-3AD203B41FA5}">
                      <a16:colId xmlns:a16="http://schemas.microsoft.com/office/drawing/2014/main" val="2677427196"/>
                    </a:ext>
                  </a:extLst>
                </a:gridCol>
                <a:gridCol w="885650">
                  <a:extLst>
                    <a:ext uri="{9D8B030D-6E8A-4147-A177-3AD203B41FA5}">
                      <a16:colId xmlns:a16="http://schemas.microsoft.com/office/drawing/2014/main" val="1907931730"/>
                    </a:ext>
                  </a:extLst>
                </a:gridCol>
                <a:gridCol w="885650">
                  <a:extLst>
                    <a:ext uri="{9D8B030D-6E8A-4147-A177-3AD203B41FA5}">
                      <a16:colId xmlns:a16="http://schemas.microsoft.com/office/drawing/2014/main" val="3219870378"/>
                    </a:ext>
                  </a:extLst>
                </a:gridCol>
              </a:tblGrid>
              <a:tr h="343329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ความเค็ม  ช่วงเวลา 07.00 น.</a:t>
                      </a:r>
                      <a:endParaRPr lang="th-TH" sz="11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526942"/>
                  </a:ext>
                </a:extLst>
              </a:tr>
              <a:tr h="345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</a:t>
                      </a:r>
                      <a:endParaRPr lang="th-TH" sz="11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ค่าความเค็มท่าจีน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ค่าความเค็ม แม่น้ำแม่กลอง</a:t>
                      </a:r>
                      <a:endParaRPr lang="th-TH" sz="11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93695"/>
                  </a:ext>
                </a:extLst>
              </a:tr>
              <a:tr h="434768">
                <a:tc>
                  <a:txBody>
                    <a:bodyPr/>
                    <a:lstStyle/>
                    <a:p>
                      <a:endParaRPr lang="en-US" sz="23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ปากคลองจินดา</a:t>
                      </a:r>
                      <a:endParaRPr lang="th-TH" sz="11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ปากคลอง</a:t>
                      </a:r>
                      <a:b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ดำเนินสะดวก</a:t>
                      </a:r>
                      <a:endParaRPr lang="th-TH" sz="11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อ. อัมพวา</a:t>
                      </a:r>
                      <a:endParaRPr lang="th-TH" sz="11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54163"/>
                  </a:ext>
                </a:extLst>
              </a:tr>
              <a:tr h="172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ค่าความเค็ม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D1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0.25</a:t>
                      </a:r>
                    </a:p>
                  </a:txBody>
                  <a:tcPr marL="0" marR="0" marT="0" marB="0" anchor="ctr">
                    <a:solidFill>
                      <a:srgbClr val="D1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0.13</a:t>
                      </a:r>
                    </a:p>
                  </a:txBody>
                  <a:tcPr marL="0" marR="0" marT="0" marB="0" anchor="ctr">
                    <a:solidFill>
                      <a:srgbClr val="D1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D1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61840"/>
                  </a:ext>
                </a:extLst>
              </a:tr>
              <a:tr h="172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ค่าควบคุม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3641460"/>
                  </a:ext>
                </a:extLst>
              </a:tr>
            </a:tbl>
          </a:graphicData>
        </a:graphic>
      </p:graphicFrame>
      <p:sp>
        <p:nvSpPr>
          <p:cNvPr id="27" name="Rectangle 48">
            <a:extLst>
              <a:ext uri="{FF2B5EF4-FFF2-40B4-BE49-F238E27FC236}">
                <a16:creationId xmlns:a16="http://schemas.microsoft.com/office/drawing/2014/main" id="{47F7858E-4C25-48C8-B1ED-C904F09E9E99}"/>
              </a:ext>
            </a:extLst>
          </p:cNvPr>
          <p:cNvSpPr/>
          <p:nvPr/>
        </p:nvSpPr>
        <p:spPr>
          <a:xfrm>
            <a:off x="58999" y="3857760"/>
            <a:ext cx="1823501" cy="440618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988" b="1" dirty="0">
                <a:solidFill>
                  <a:srgbClr val="FF0000"/>
                </a:solidFill>
                <a:effectLst>
                  <a:glow rad="1397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แหล่งเก็บกักน้ำในพื้นที่</a:t>
            </a:r>
          </a:p>
        </p:txBody>
      </p:sp>
      <p:sp>
        <p:nvSpPr>
          <p:cNvPr id="37" name="Round Diagonal Corner Rectangle 119"/>
          <p:cNvSpPr/>
          <p:nvPr/>
        </p:nvSpPr>
        <p:spPr>
          <a:xfrm>
            <a:off x="58999" y="1328899"/>
            <a:ext cx="2370063" cy="1384280"/>
          </a:xfrm>
          <a:prstGeom prst="roundRect">
            <a:avLst>
              <a:gd name="adj" fmla="val 27980"/>
            </a:avLst>
          </a:prstGeom>
          <a:gradFill flip="none" rotWithShape="1">
            <a:gsLst>
              <a:gs pos="0">
                <a:srgbClr val="3C5F95">
                  <a:alpha val="45000"/>
                </a:srgbClr>
              </a:gs>
              <a:gs pos="100000">
                <a:srgbClr val="417CBE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41280">
              <a:defRPr/>
            </a:pPr>
            <a:endParaRPr lang="th-TH" sz="2882" kern="0" dirty="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7" name="Rounded Rectangle 133">
            <a:extLst>
              <a:ext uri="{FF2B5EF4-FFF2-40B4-BE49-F238E27FC236}">
                <a16:creationId xmlns:a16="http://schemas.microsoft.com/office/drawing/2014/main" id="{5259BC91-3192-F288-605B-F8192AB97AE1}"/>
              </a:ext>
            </a:extLst>
          </p:cNvPr>
          <p:cNvSpPr/>
          <p:nvPr/>
        </p:nvSpPr>
        <p:spPr>
          <a:xfrm>
            <a:off x="783719" y="1275896"/>
            <a:ext cx="1775889" cy="167576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41280">
              <a:lnSpc>
                <a:spcPts val="1853"/>
              </a:lnSpc>
              <a:defRPr/>
            </a:pPr>
            <a:r>
              <a:rPr lang="th-TH" sz="16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ปริมาณฝนสูงสุด </a:t>
            </a:r>
          </a:p>
          <a:p>
            <a:pPr defTabSz="941280">
              <a:lnSpc>
                <a:spcPts val="1853"/>
              </a:lnSpc>
              <a:defRPr/>
            </a:pPr>
            <a:endParaRPr lang="th-TH" sz="1400" b="1" kern="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1280">
              <a:lnSpc>
                <a:spcPts val="1853"/>
              </a:lnSpc>
              <a:defRPr/>
            </a:pP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จ.กาญจนบุรี  </a:t>
            </a:r>
            <a:r>
              <a:rPr lang="en-US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400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0.2 </a:t>
            </a:r>
            <a:r>
              <a:rPr lang="en-US" sz="1400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มม.</a:t>
            </a:r>
          </a:p>
          <a:p>
            <a:pPr defTabSz="941280">
              <a:lnSpc>
                <a:spcPts val="1853"/>
              </a:lnSpc>
              <a:defRPr/>
            </a:pP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จ.นครปฐม             </a:t>
            </a:r>
            <a:r>
              <a:rPr lang="th-TH" sz="1400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 </a:t>
            </a: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มม.</a:t>
            </a:r>
            <a:endParaRPr lang="th-TH" sz="1400" b="1" kern="0" spc="-3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1280">
              <a:lnSpc>
                <a:spcPts val="1853"/>
              </a:lnSpc>
              <a:defRPr/>
            </a:pP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จ.ราชบุรี            </a:t>
            </a:r>
            <a:r>
              <a:rPr lang="th-TH" sz="1400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1.6  </a:t>
            </a: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มม.</a:t>
            </a:r>
            <a:endParaRPr lang="th-TH" sz="1400" b="1" kern="0" spc="-3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defTabSz="941280">
              <a:lnSpc>
                <a:spcPts val="1853"/>
              </a:lnSpc>
              <a:defRPr/>
            </a:pP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จ.สมุทรสงคราม </a:t>
            </a:r>
            <a:r>
              <a:rPr lang="th-TH" sz="1400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en-US" sz="1400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มม.</a:t>
            </a:r>
            <a:endParaRPr lang="th-TH" sz="1400" b="1" kern="0" spc="-3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41280">
              <a:lnSpc>
                <a:spcPts val="1853"/>
              </a:lnSpc>
              <a:defRPr/>
            </a:pPr>
            <a:endParaRPr lang="th-TH" sz="1400" b="1" kern="0" spc="-3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72898" y="3628357"/>
            <a:ext cx="635110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พืชไร่-พืชผัก</a:t>
            </a:r>
            <a:endParaRPr lang="en-US" sz="1029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TextBox 129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SpPr txBox="1"/>
          <p:nvPr/>
        </p:nvSpPr>
        <p:spPr>
          <a:xfrm>
            <a:off x="9874958" y="4010145"/>
            <a:ext cx="588431" cy="19040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1280">
              <a:defRPr/>
            </a:pP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10</a:t>
            </a:r>
            <a:r>
              <a:rPr lang="th-TH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2.47</a:t>
            </a: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%</a:t>
            </a:r>
            <a:endParaRPr lang="en-US" sz="1029" b="1" kern="0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248282" y="1600579"/>
            <a:ext cx="5173922" cy="1566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8" dirty="0"/>
          </a:p>
        </p:txBody>
      </p:sp>
      <p:graphicFrame>
        <p:nvGraphicFramePr>
          <p:cNvPr id="28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04395"/>
              </p:ext>
            </p:extLst>
          </p:nvPr>
        </p:nvGraphicFramePr>
        <p:xfrm>
          <a:off x="39388" y="4321906"/>
          <a:ext cx="4138528" cy="169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632">
                  <a:extLst>
                    <a:ext uri="{9D8B030D-6E8A-4147-A177-3AD203B41FA5}">
                      <a16:colId xmlns:a16="http://schemas.microsoft.com/office/drawing/2014/main" val="2559961105"/>
                    </a:ext>
                  </a:extLst>
                </a:gridCol>
                <a:gridCol w="615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spc="-3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แหล่งน้ำ</a:t>
                      </a:r>
                    </a:p>
                  </a:txBody>
                  <a:tcPr marL="94128" marR="941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แห่ง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th-TH" sz="1400" b="1" kern="1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4128" marR="941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น้ำใช้การทั้งหมด</a:t>
                      </a:r>
                    </a:p>
                  </a:txBody>
                  <a:tcPr marL="94128" marR="941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น้ำใช้การปัจจุบัน</a:t>
                      </a:r>
                    </a:p>
                  </a:txBody>
                  <a:tcPr marL="94128" marR="9412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ใช้การ</a:t>
                      </a:r>
                      <a:endParaRPr lang="th-TH" sz="700" b="1" kern="1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4128" marR="9412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17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ขนาดใหญ่</a:t>
                      </a:r>
                    </a:p>
                  </a:txBody>
                  <a:tcPr marL="94128" marR="94128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13,328.00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5,986.35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44.92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04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ขนาดกลาง</a:t>
                      </a:r>
                    </a:p>
                  </a:txBody>
                  <a:tcPr marL="94128" marR="94128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160.68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59.22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36.86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97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ขนาดเล็ก</a:t>
                      </a:r>
                    </a:p>
                  </a:txBody>
                  <a:tcPr marL="94128" marR="94128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24.97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29.41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97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แหล่งน้ำอื่นๆ</a:t>
                      </a:r>
                    </a:p>
                  </a:txBody>
                  <a:tcPr marL="94128" marR="94128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39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4128" marR="94128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13,513.65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6,052.91 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44.79</a:t>
                      </a:r>
                    </a:p>
                  </a:txBody>
                  <a:tcPr marL="0" marR="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D150DF3A-C3DF-4A3D-83EC-9E0CE1936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1154" l="5385" r="98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41" y="4894624"/>
            <a:ext cx="305067" cy="2918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C32A2E-C1A1-4BEA-A11C-70E79D3F97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2" r="26786" b="15237"/>
          <a:stretch/>
        </p:blipFill>
        <p:spPr>
          <a:xfrm>
            <a:off x="121008" y="5140347"/>
            <a:ext cx="305065" cy="254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6F08C1-80B2-4CA0-8765-1924954AF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" y="5328484"/>
            <a:ext cx="343874" cy="301488"/>
          </a:xfrm>
          <a:prstGeom prst="rect">
            <a:avLst/>
          </a:prstGeom>
        </p:spPr>
      </p:pic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02063"/>
              </p:ext>
            </p:extLst>
          </p:nvPr>
        </p:nvGraphicFramePr>
        <p:xfrm>
          <a:off x="2678858" y="1676788"/>
          <a:ext cx="1834327" cy="1036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965">
                  <a:extLst>
                    <a:ext uri="{9D8B030D-6E8A-4147-A177-3AD203B41FA5}">
                      <a16:colId xmlns:a16="http://schemas.microsoft.com/office/drawing/2014/main" val="1816745032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881658472"/>
                    </a:ext>
                  </a:extLst>
                </a:gridCol>
              </a:tblGrid>
              <a:tr h="2608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C0000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การระบายน้ำ 2567 (กฟผ.)</a:t>
                      </a:r>
                      <a:endParaRPr lang="th-TH" sz="1600" b="1" i="0" u="none" strike="noStrike" dirty="0">
                        <a:solidFill>
                          <a:srgbClr val="C00000"/>
                        </a:solidFill>
                        <a:effectLst>
                          <a:glow rad="101600">
                            <a:schemeClr val="bg1">
                              <a:alpha val="4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77069"/>
                  </a:ext>
                </a:extLst>
              </a:tr>
              <a:tr h="2608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แผนรวม </a:t>
                      </a:r>
                      <a:r>
                        <a:rPr lang="th-TH" sz="12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 ล้าน ลบ.ม.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21818"/>
                  </a:ext>
                </a:extLst>
              </a:tr>
              <a:tr h="2608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ณ ปัจจุบัน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9805" marR="9805" marT="98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88649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,776</a:t>
                      </a:r>
                    </a:p>
                  </a:txBody>
                  <a:tcPr marL="9805" marR="9805" marT="9805" marB="0" anchor="ctr"/>
                </a:tc>
                <a:extLst>
                  <a:ext uri="{0D108BD9-81ED-4DB2-BD59-A6C34878D82A}">
                    <a16:rowId xmlns:a16="http://schemas.microsoft.com/office/drawing/2014/main" val="4207207019"/>
                  </a:ext>
                </a:extLst>
              </a:tr>
            </a:tbl>
          </a:graphicData>
        </a:graphic>
      </p:graphicFrame>
      <p:pic>
        <p:nvPicPr>
          <p:cNvPr id="24" name="รูปภาพ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91" y="5533542"/>
            <a:ext cx="725424" cy="725424"/>
          </a:xfrm>
          <a:prstGeom prst="rect">
            <a:avLst/>
          </a:prstGeom>
        </p:spPr>
      </p:pic>
      <p:pic>
        <p:nvPicPr>
          <p:cNvPr id="39" name="รูปภาพ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" y="1785310"/>
            <a:ext cx="604700" cy="604700"/>
          </a:xfrm>
          <a:prstGeom prst="rect">
            <a:avLst/>
          </a:prstGeom>
          <a:effectLst>
            <a:glow rad="38100">
              <a:sysClr val="window" lastClr="FFFFFF">
                <a:alpha val="53000"/>
              </a:sysClr>
            </a:glo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A22ABF-EA76-452E-3290-72FC4CDFDD2B}"/>
              </a:ext>
            </a:extLst>
          </p:cNvPr>
          <p:cNvGrpSpPr/>
          <p:nvPr/>
        </p:nvGrpSpPr>
        <p:grpSpPr>
          <a:xfrm>
            <a:off x="41025" y="2742420"/>
            <a:ext cx="3182939" cy="1179547"/>
            <a:chOff x="85555" y="2234410"/>
            <a:chExt cx="3092036" cy="1145860"/>
          </a:xfrm>
        </p:grpSpPr>
        <p:sp>
          <p:nvSpPr>
            <p:cNvPr id="38" name="Round Diagonal Corner Rectangle 119"/>
            <p:cNvSpPr/>
            <p:nvPr/>
          </p:nvSpPr>
          <p:spPr>
            <a:xfrm>
              <a:off x="85555" y="2234410"/>
              <a:ext cx="2540412" cy="1049220"/>
            </a:xfrm>
            <a:prstGeom prst="roundRect">
              <a:avLst>
                <a:gd name="adj" fmla="val 27980"/>
              </a:avLst>
            </a:prstGeom>
            <a:gradFill flip="none" rotWithShape="1">
              <a:gsLst>
                <a:gs pos="0">
                  <a:srgbClr val="3C5F95">
                    <a:alpha val="45000"/>
                  </a:srgbClr>
                </a:gs>
                <a:gs pos="100000">
                  <a:srgbClr val="417CBE">
                    <a:alpha val="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41280">
                <a:defRPr/>
              </a:pPr>
              <a:endParaRPr lang="th-TH" sz="2882" kern="0" dirty="0">
                <a:solidFill>
                  <a:prstClr val="white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6" name="Rounded Rectangle 133"/>
            <p:cNvSpPr/>
            <p:nvPr/>
          </p:nvSpPr>
          <p:spPr>
            <a:xfrm>
              <a:off x="525665" y="2371861"/>
              <a:ext cx="2651926" cy="100840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glow rad="25400">
                <a:schemeClr val="tx1">
                  <a:alpha val="67000"/>
                </a:schemeClr>
              </a:glow>
            </a:effectLst>
          </p:spPr>
          <p:txBody>
            <a:bodyPr lIns="0" tIns="0" rIns="0" bIns="0" rtlCol="0" anchor="ctr"/>
            <a:lstStyle/>
            <a:p>
              <a:pPr defTabSz="941280">
                <a:defRPr/>
              </a:pPr>
              <a:r>
                <a:rPr lang="th-TH" sz="1988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สภาพน้ำท่า </a:t>
              </a:r>
            </a:p>
            <a:p>
              <a:pPr marL="176491" indent="-176491" defTabSz="941280">
                <a:buFont typeface="Arial" panose="020B0604020202020204" pitchFamily="34" charset="0"/>
                <a:buChar char="•"/>
                <a:defRPr/>
              </a:pPr>
              <a:r>
                <a:rPr lang="th-TH" sz="1235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แม่น้ำแม่กลอง</a:t>
              </a:r>
              <a:r>
                <a:rPr lang="en-US" sz="1235" b="1" kern="0" dirty="0">
                  <a:solidFill>
                    <a:srgbClr val="FF000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r>
                <a:rPr lang="th-TH" sz="1235" b="1" kern="0" dirty="0">
                  <a:solidFill>
                    <a:srgbClr val="FF000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1235" b="1" kern="0" dirty="0">
                <a:solidFill>
                  <a:srgbClr val="002060"/>
                </a:solidFill>
                <a:effectLst>
                  <a:glow rad="38100">
                    <a:schemeClr val="accent6">
                      <a:satMod val="175000"/>
                      <a:alpha val="75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76491" indent="-176491" defTabSz="941280">
                <a:buFont typeface="Arial" panose="020B0604020202020204" pitchFamily="34" charset="0"/>
                <a:buChar char="•"/>
                <a:defRPr/>
              </a:pPr>
              <a:r>
                <a:rPr lang="th-TH" sz="1235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แม่น้ำแควน้อย และลำภาชี</a:t>
              </a:r>
              <a:r>
                <a:rPr lang="en-US" sz="1235" b="1" kern="0" dirty="0">
                  <a:solidFill>
                    <a:srgbClr val="FF000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r>
                <a:rPr lang="th-TH" sz="1235" b="1" kern="0" dirty="0">
                  <a:solidFill>
                    <a:srgbClr val="FF000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309" b="1" kern="0" spc="-31" dirty="0">
                <a:solidFill>
                  <a:srgbClr val="002060"/>
                </a:solidFill>
                <a:effectLst>
                  <a:glow rad="38100">
                    <a:schemeClr val="accent6">
                      <a:satMod val="175000"/>
                      <a:alpha val="75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76491" indent="-176491" defTabSz="941280">
                <a:buFont typeface="Arial" panose="020B0604020202020204" pitchFamily="34" charset="0"/>
                <a:buChar char="•"/>
                <a:defRPr/>
              </a:pPr>
              <a:r>
                <a:rPr lang="th-TH" sz="1441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แม่น้ำ</a:t>
              </a:r>
              <a:r>
                <a:rPr lang="th-TH" sz="1235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แควใหญ่ และลำตะเพิน</a:t>
              </a:r>
              <a:r>
                <a:rPr lang="en-US" sz="1235" b="1" kern="0" dirty="0">
                  <a:solidFill>
                    <a:srgbClr val="FF000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</a:t>
              </a:r>
              <a:r>
                <a:rPr lang="th-TH" sz="1235" b="1" kern="0" dirty="0">
                  <a:solidFill>
                    <a:srgbClr val="FF000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235" b="1" kern="0" dirty="0">
                <a:solidFill>
                  <a:srgbClr val="FF0000"/>
                </a:solidFill>
                <a:effectLst>
                  <a:glow rad="1143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76491" indent="-176491" defTabSz="941280">
                <a:buFont typeface="Arial" panose="020B0604020202020204" pitchFamily="34" charset="0"/>
                <a:buChar char="•"/>
                <a:defRPr/>
              </a:pPr>
              <a:r>
                <a:rPr lang="th-TH" sz="1235" b="1" kern="0" spc="-3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แม่น้ำท่าจีน  </a:t>
              </a:r>
              <a:r>
                <a:rPr lang="en-US" sz="1235" b="1" kern="0" spc="-3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endParaRPr lang="en-US" sz="1235" b="1" kern="0" spc="-31" dirty="0">
                <a:solidFill>
                  <a:srgbClr val="002060"/>
                </a:solidFill>
                <a:effectLst>
                  <a:glow rad="63500">
                    <a:srgbClr val="009900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76491" indent="-176491" defTabSz="941280">
                <a:buFont typeface="Arial" panose="020B0604020202020204" pitchFamily="34" charset="0"/>
                <a:buChar char="•"/>
                <a:defRPr/>
              </a:pPr>
              <a:endParaRPr lang="th-TH" sz="309" b="1" kern="0" spc="-3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defTabSz="941280">
                <a:defRPr/>
              </a:pPr>
              <a:r>
                <a:rPr lang="en-US" sz="1235" b="1" kern="0" dirty="0">
                  <a:solidFill>
                    <a:srgbClr val="002060"/>
                  </a:solidFill>
                  <a:effectLst>
                    <a:glow rad="1143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235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309" b="1" kern="0" spc="-3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0" name="รูปภาพ 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4816" y="2350453"/>
              <a:ext cx="332893" cy="33289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A3F1A6-2DCE-9768-FEBB-5CCF18A0B05C}"/>
              </a:ext>
            </a:extLst>
          </p:cNvPr>
          <p:cNvGrpSpPr/>
          <p:nvPr/>
        </p:nvGrpSpPr>
        <p:grpSpPr>
          <a:xfrm>
            <a:off x="156221" y="5626728"/>
            <a:ext cx="178505" cy="125576"/>
            <a:chOff x="1026084" y="4941330"/>
            <a:chExt cx="173407" cy="121990"/>
          </a:xfrm>
        </p:grpSpPr>
        <p:pic>
          <p:nvPicPr>
            <p:cNvPr id="55" name="Picture 10">
              <a:extLst>
                <a:ext uri="{FF2B5EF4-FFF2-40B4-BE49-F238E27FC236}">
                  <a16:creationId xmlns:a16="http://schemas.microsoft.com/office/drawing/2014/main" id="{3FBBEBBA-3288-4693-87EF-45428B5F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01" y="4941330"/>
              <a:ext cx="164590" cy="12199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3FBBEBBA-3288-4693-87EF-45428B5F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084" y="4942426"/>
              <a:ext cx="68089" cy="5046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4" name="Rectangle 48">
            <a:extLst>
              <a:ext uri="{FF2B5EF4-FFF2-40B4-BE49-F238E27FC236}">
                <a16:creationId xmlns:a16="http://schemas.microsoft.com/office/drawing/2014/main" id="{47F7858E-4C25-48C8-B1ED-C904F09E9E99}"/>
              </a:ext>
            </a:extLst>
          </p:cNvPr>
          <p:cNvSpPr/>
          <p:nvPr/>
        </p:nvSpPr>
        <p:spPr>
          <a:xfrm>
            <a:off x="7801062" y="3237928"/>
            <a:ext cx="2623978" cy="3825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647" b="1" dirty="0">
                <a:solidFill>
                  <a:srgbClr val="FF0000"/>
                </a:solidFill>
                <a:effectLst>
                  <a:glow rad="1397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ผลการเพาะปลูกพืชฤดูแล้ง ปี 2567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907111-9B70-86C0-6E50-D8CAC8126C6C}"/>
              </a:ext>
            </a:extLst>
          </p:cNvPr>
          <p:cNvGrpSpPr/>
          <p:nvPr/>
        </p:nvGrpSpPr>
        <p:grpSpPr>
          <a:xfrm>
            <a:off x="63301" y="6106505"/>
            <a:ext cx="3879843" cy="496409"/>
            <a:chOff x="961191" y="5250818"/>
            <a:chExt cx="3769037" cy="280309"/>
          </a:xfrm>
        </p:grpSpPr>
        <p:sp>
          <p:nvSpPr>
            <p:cNvPr id="22" name="Rectangle 48">
              <a:extLst>
                <a:ext uri="{FF2B5EF4-FFF2-40B4-BE49-F238E27FC236}">
                  <a16:creationId xmlns:a16="http://schemas.microsoft.com/office/drawing/2014/main" id="{47F7858E-4C25-48C8-B1ED-C904F09E9E99}"/>
                </a:ext>
              </a:extLst>
            </p:cNvPr>
            <p:cNvSpPr/>
            <p:nvPr/>
          </p:nvSpPr>
          <p:spPr>
            <a:xfrm>
              <a:off x="1515811" y="5306495"/>
              <a:ext cx="3214417" cy="216037"/>
            </a:xfrm>
            <a:prstGeom prst="roundRect">
              <a:avLst/>
            </a:prstGeom>
            <a:solidFill>
              <a:srgbClr val="70AD47">
                <a:lumMod val="20000"/>
                <a:lumOff val="80000"/>
                <a:alpha val="32000"/>
              </a:srgbClr>
            </a:solidFill>
            <a:ln>
              <a:solidFill>
                <a:srgbClr val="5B9BD5">
                  <a:shade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 defTabSz="941280">
                <a:defRPr/>
              </a:pPr>
              <a:r>
                <a:rPr lang="th-TH" sz="1647" b="1" kern="0" dirty="0">
                  <a:solidFill>
                    <a:srgbClr val="FF0000"/>
                  </a:solidFill>
                  <a:effectLst>
                    <a:glow rad="1397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มาตรการเตรียมความพร้อมและแนวทางการช่วยเหลือ</a:t>
              </a:r>
            </a:p>
          </p:txBody>
        </p:sp>
        <p:pic>
          <p:nvPicPr>
            <p:cNvPr id="87" name="รูปภาพ 21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1191" y="5250818"/>
              <a:ext cx="465785" cy="28030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4302D8-E35F-8C8D-0E29-057EF416E949}"/>
              </a:ext>
            </a:extLst>
          </p:cNvPr>
          <p:cNvGrpSpPr/>
          <p:nvPr/>
        </p:nvGrpSpPr>
        <p:grpSpPr>
          <a:xfrm>
            <a:off x="8110496" y="6298698"/>
            <a:ext cx="1319351" cy="312622"/>
            <a:chOff x="6094018" y="5253474"/>
            <a:chExt cx="1285488" cy="327987"/>
          </a:xfrm>
        </p:grpSpPr>
        <p:sp>
          <p:nvSpPr>
            <p:cNvPr id="127" name="Rectangle 48">
              <a:extLst>
                <a:ext uri="{FF2B5EF4-FFF2-40B4-BE49-F238E27FC236}">
                  <a16:creationId xmlns:a16="http://schemas.microsoft.com/office/drawing/2014/main" id="{47F7858E-4C25-48C8-B1ED-C904F09E9E99}"/>
                </a:ext>
              </a:extLst>
            </p:cNvPr>
            <p:cNvSpPr/>
            <p:nvPr/>
          </p:nvSpPr>
          <p:spPr>
            <a:xfrm>
              <a:off x="6094018" y="5324089"/>
              <a:ext cx="999207" cy="257372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tIns="0" bIns="0">
              <a:spAutoFit/>
            </a:bodyPr>
            <a:lstStyle/>
            <a:p>
              <a:pPr algn="ctr" defTabSz="941280">
                <a:defRPr/>
              </a:pPr>
              <a:r>
                <a:rPr lang="th-TH" sz="1441" b="1" kern="0" dirty="0">
                  <a:solidFill>
                    <a:srgbClr val="FF0000"/>
                  </a:solidFill>
                  <a:effectLst>
                    <a:glow rad="1397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ค่าความเค็ม</a:t>
              </a:r>
            </a:p>
          </p:txBody>
        </p:sp>
        <p:pic>
          <p:nvPicPr>
            <p:cNvPr id="129" name="รูปภาพ 115">
              <a:extLst>
                <a:ext uri="{FF2B5EF4-FFF2-40B4-BE49-F238E27FC236}">
                  <a16:creationId xmlns:a16="http://schemas.microsoft.com/office/drawing/2014/main" id="{00000000-0008-0000-0000-000074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8033"/>
            <a:stretch/>
          </p:blipFill>
          <p:spPr>
            <a:xfrm>
              <a:off x="6989989" y="5253474"/>
              <a:ext cx="389517" cy="30777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263F2-417F-4A47-8168-CCBE26383C52}"/>
              </a:ext>
            </a:extLst>
          </p:cNvPr>
          <p:cNvGrpSpPr/>
          <p:nvPr/>
        </p:nvGrpSpPr>
        <p:grpSpPr>
          <a:xfrm>
            <a:off x="173740" y="130478"/>
            <a:ext cx="11339513" cy="1027201"/>
            <a:chOff x="-6875" y="-24249"/>
            <a:chExt cx="9150875" cy="870916"/>
          </a:xfrm>
        </p:grpSpPr>
        <p:sp>
          <p:nvSpPr>
            <p:cNvPr id="13" name="Round Diagonal Corner Rectangle 3"/>
            <p:cNvSpPr/>
            <p:nvPr/>
          </p:nvSpPr>
          <p:spPr>
            <a:xfrm>
              <a:off x="2531383" y="-24249"/>
              <a:ext cx="6612617" cy="847051"/>
            </a:xfrm>
            <a:prstGeom prst="round2DiagRect">
              <a:avLst>
                <a:gd name="adj1" fmla="val 16667"/>
                <a:gd name="adj2" fmla="val 50000"/>
              </a:avLst>
            </a:prstGeom>
            <a:gradFill flip="none" rotWithShape="1">
              <a:gsLst>
                <a:gs pos="0">
                  <a:srgbClr val="9FEDF0">
                    <a:lumMod val="20000"/>
                    <a:lumOff val="80000"/>
                    <a:alpha val="0"/>
                  </a:srgbClr>
                </a:gs>
                <a:gs pos="100000">
                  <a:srgbClr val="1CBBB4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2882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Round Diagonal Corner Rectangle 4"/>
            <p:cNvSpPr/>
            <p:nvPr/>
          </p:nvSpPr>
          <p:spPr>
            <a:xfrm>
              <a:off x="-6875" y="-384"/>
              <a:ext cx="5298542" cy="847051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48DCE2">
                    <a:lumMod val="50000"/>
                  </a:srgbClr>
                </a:gs>
                <a:gs pos="100000">
                  <a:srgbClr val="9FEDF0">
                    <a:lumMod val="20000"/>
                    <a:lumOff val="80000"/>
                    <a:alpha val="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th-TH" sz="1988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10844" y="221556"/>
              <a:ext cx="2380497" cy="397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59" b="1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ศูนย์ปฏิบัติการน้ำอัจฉริยะ </a:t>
              </a:r>
              <a:r>
                <a:rPr lang="en-US" sz="2059" b="1" dirty="0">
                  <a:ln w="0"/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ngsanaUPC" panose="02020603050405020304" pitchFamily="18" charset="-34"/>
                  <a:cs typeface="AngsanaUPC" panose="02020603050405020304" pitchFamily="18" charset="-34"/>
                </a:rPr>
                <a:t>(SWOC 13)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409315" y="7670"/>
              <a:ext cx="5630511" cy="6856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th-TH" sz="3706" b="1" dirty="0">
                  <a:solidFill>
                    <a:prstClr val="white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สถานการณ์น้ำในเขตสำนักงานชลประทานที่ 13</a:t>
              </a:r>
            </a:p>
          </p:txBody>
        </p:sp>
        <p:sp>
          <p:nvSpPr>
            <p:cNvPr id="134" name="Rounded Rectangle 138">
              <a:extLst>
                <a:ext uri="{FF2B5EF4-FFF2-40B4-BE49-F238E27FC236}">
                  <a16:creationId xmlns:a16="http://schemas.microsoft.com/office/drawing/2014/main" id="{FE2B5671-F498-4B66-9E56-2F0FA22CCA19}"/>
                </a:ext>
              </a:extLst>
            </p:cNvPr>
            <p:cNvSpPr/>
            <p:nvPr/>
          </p:nvSpPr>
          <p:spPr>
            <a:xfrm>
              <a:off x="7260320" y="558692"/>
              <a:ext cx="1675148" cy="21578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th-TH" sz="1647" b="1" dirty="0">
                  <a:solidFill>
                    <a:prstClr val="black"/>
                  </a:solidFill>
                  <a:effectLst>
                    <a:outerShdw blurRad="63500" sx="102000" sy="102000" algn="ctr" rotWithShape="0">
                      <a:schemeClr val="tx1">
                        <a:lumMod val="75000"/>
                        <a:lumOff val="25000"/>
                        <a:alpha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1 เมษายน 2567</a:t>
              </a:r>
              <a:endParaRPr lang="th-TH" sz="515" b="1" spc="-31" dirty="0">
                <a:solidFill>
                  <a:prstClr val="black"/>
                </a:solidFill>
                <a:effectLst>
                  <a:outerShdw blurRad="63500" sx="102000" sy="102000" algn="ctr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52048" y="7327056"/>
            <a:ext cx="3228769" cy="34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47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1235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ปัจจุบันได้ให้ความช่วยเหลือเครื่องสูบน้ำเป็นจำนวนทั้งสิ้น </a:t>
            </a:r>
            <a:r>
              <a:rPr lang="en-US" sz="1235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131</a:t>
            </a:r>
            <a:r>
              <a:rPr lang="th-TH" sz="1235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</a:t>
            </a:r>
            <a:endParaRPr lang="en-US" sz="1235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1806" y="1555167"/>
            <a:ext cx="582211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 ลบ.ม.</a:t>
            </a:r>
            <a:endParaRPr lang="en-US" sz="1029" b="1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66409"/>
              </p:ext>
            </p:extLst>
          </p:nvPr>
        </p:nvGraphicFramePr>
        <p:xfrm>
          <a:off x="8012895" y="5238511"/>
          <a:ext cx="3409309" cy="1020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671">
                  <a:extLst>
                    <a:ext uri="{9D8B030D-6E8A-4147-A177-3AD203B41FA5}">
                      <a16:colId xmlns:a16="http://schemas.microsoft.com/office/drawing/2014/main" val="1725289923"/>
                    </a:ext>
                  </a:extLst>
                </a:gridCol>
                <a:gridCol w="649539">
                  <a:extLst>
                    <a:ext uri="{9D8B030D-6E8A-4147-A177-3AD203B41FA5}">
                      <a16:colId xmlns:a16="http://schemas.microsoft.com/office/drawing/2014/main" val="1662821151"/>
                    </a:ext>
                  </a:extLst>
                </a:gridCol>
                <a:gridCol w="754064">
                  <a:extLst>
                    <a:ext uri="{9D8B030D-6E8A-4147-A177-3AD203B41FA5}">
                      <a16:colId xmlns:a16="http://schemas.microsoft.com/office/drawing/2014/main" val="3363346677"/>
                    </a:ext>
                  </a:extLst>
                </a:gridCol>
                <a:gridCol w="1331035">
                  <a:extLst>
                    <a:ext uri="{9D8B030D-6E8A-4147-A177-3AD203B41FA5}">
                      <a16:colId xmlns:a16="http://schemas.microsoft.com/office/drawing/2014/main" val="2855056774"/>
                    </a:ext>
                  </a:extLst>
                </a:gridCol>
              </a:tblGrid>
              <a:tr h="20555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</a:t>
                      </a:r>
                      <a:r>
                        <a:rPr lang="th-TH" sz="1100" b="1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พ.ก</a:t>
                      </a:r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JMC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กลุ่มผู้ใช้น้ำฯ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ข่าวประชาสัมพันธ์อื่น ๆ</a:t>
                      </a:r>
                      <a:endParaRPr lang="th-TH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24055"/>
                  </a:ext>
                </a:extLst>
              </a:tr>
              <a:tr h="1713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(จำนวน/ครั้ง)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(จำนวน/ครั้ง)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(จำนวน/ครั้ง)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(จำนวน/ครั้ง)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9314500"/>
                  </a:ext>
                </a:extLst>
              </a:tr>
              <a:tr h="2146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46745"/>
                  </a:ext>
                </a:extLst>
              </a:tr>
              <a:tr h="2146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รวมสะสม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3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Rectangle 48">
            <a:extLst>
              <a:ext uri="{FF2B5EF4-FFF2-40B4-BE49-F238E27FC236}">
                <a16:creationId xmlns:a16="http://schemas.microsoft.com/office/drawing/2014/main" id="{47F7858E-4C25-48C8-B1ED-C904F09E9E99}"/>
              </a:ext>
            </a:extLst>
          </p:cNvPr>
          <p:cNvSpPr/>
          <p:nvPr/>
        </p:nvSpPr>
        <p:spPr>
          <a:xfrm>
            <a:off x="8069897" y="4647474"/>
            <a:ext cx="3132116" cy="510778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srgbClr val="FF0000"/>
                </a:solidFill>
                <a:effectLst>
                  <a:glow rad="139700">
                    <a:prstClr val="white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รายงานการประชาสัมพันธ์สร้างการรับรู้ในช่วงฤดูแล้งปี 2567       (ระหว่างวันที่ 22 – 28 มีนาคม  2567)</a:t>
            </a:r>
          </a:p>
        </p:txBody>
      </p:sp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554577"/>
              </p:ext>
            </p:extLst>
          </p:nvPr>
        </p:nvGraphicFramePr>
        <p:xfrm>
          <a:off x="11802668" y="479108"/>
          <a:ext cx="1387722" cy="115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0" name="TextBox 109">
            <a:extLst>
              <a:ext uri="{FF2B5EF4-FFF2-40B4-BE49-F238E27FC236}">
                <a16:creationId xmlns:a16="http://schemas.microsoft.com/office/drawing/2014/main" id="{2499D643-E749-4069-A3CF-6D4095CA1891}"/>
              </a:ext>
            </a:extLst>
          </p:cNvPr>
          <p:cNvSpPr txBox="1"/>
          <p:nvPr/>
        </p:nvSpPr>
        <p:spPr>
          <a:xfrm>
            <a:off x="8104434" y="8106048"/>
            <a:ext cx="3515612" cy="2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35" b="1" dirty="0">
                <a:solidFill>
                  <a:schemeClr val="bg1"/>
                </a:solidFill>
                <a:latin typeface="Tahoma" panose="020B0604030504040204" pitchFamily="34" charset="0"/>
              </a:rPr>
              <a:t>**</a:t>
            </a:r>
            <a:r>
              <a:rPr lang="th-TH" sz="1235" b="1" u="sng" dirty="0">
                <a:solidFill>
                  <a:schemeClr val="bg1"/>
                </a:solidFill>
                <a:latin typeface="Tahoma" panose="020B0604030504040204" pitchFamily="34" charset="0"/>
              </a:rPr>
              <a:t> หมายเหตุ</a:t>
            </a:r>
            <a:r>
              <a:rPr lang="th-TH" sz="1235" b="1" dirty="0">
                <a:solidFill>
                  <a:schemeClr val="bg1"/>
                </a:solidFill>
                <a:latin typeface="Tahoma" panose="020B0604030504040204" pitchFamily="34" charset="0"/>
              </a:rPr>
              <a:t> ค่าความเค็ม ปากคลองดำเนินสะดวกโทรมาตรขัดข้อง</a:t>
            </a:r>
            <a:r>
              <a:rPr lang="th-TH" sz="1235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20889"/>
              </p:ext>
            </p:extLst>
          </p:nvPr>
        </p:nvGraphicFramePr>
        <p:xfrm>
          <a:off x="37538" y="6663443"/>
          <a:ext cx="5523011" cy="122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11">
                  <a:extLst>
                    <a:ext uri="{9D8B030D-6E8A-4147-A177-3AD203B41FA5}">
                      <a16:colId xmlns:a16="http://schemas.microsoft.com/office/drawing/2014/main" val="3965668647"/>
                    </a:ext>
                  </a:extLst>
                </a:gridCol>
                <a:gridCol w="475906">
                  <a:extLst>
                    <a:ext uri="{9D8B030D-6E8A-4147-A177-3AD203B41FA5}">
                      <a16:colId xmlns:a16="http://schemas.microsoft.com/office/drawing/2014/main" val="638986627"/>
                    </a:ext>
                  </a:extLst>
                </a:gridCol>
                <a:gridCol w="350964">
                  <a:extLst>
                    <a:ext uri="{9D8B030D-6E8A-4147-A177-3AD203B41FA5}">
                      <a16:colId xmlns:a16="http://schemas.microsoft.com/office/drawing/2014/main" val="4210770449"/>
                    </a:ext>
                  </a:extLst>
                </a:gridCol>
                <a:gridCol w="423028">
                  <a:extLst>
                    <a:ext uri="{9D8B030D-6E8A-4147-A177-3AD203B41FA5}">
                      <a16:colId xmlns:a16="http://schemas.microsoft.com/office/drawing/2014/main" val="2446289711"/>
                    </a:ext>
                  </a:extLst>
                </a:gridCol>
                <a:gridCol w="370150">
                  <a:extLst>
                    <a:ext uri="{9D8B030D-6E8A-4147-A177-3AD203B41FA5}">
                      <a16:colId xmlns:a16="http://schemas.microsoft.com/office/drawing/2014/main" val="4069424461"/>
                    </a:ext>
                  </a:extLst>
                </a:gridCol>
                <a:gridCol w="449467">
                  <a:extLst>
                    <a:ext uri="{9D8B030D-6E8A-4147-A177-3AD203B41FA5}">
                      <a16:colId xmlns:a16="http://schemas.microsoft.com/office/drawing/2014/main" val="693941333"/>
                    </a:ext>
                  </a:extLst>
                </a:gridCol>
                <a:gridCol w="535395">
                  <a:extLst>
                    <a:ext uri="{9D8B030D-6E8A-4147-A177-3AD203B41FA5}">
                      <a16:colId xmlns:a16="http://schemas.microsoft.com/office/drawing/2014/main" val="4235522085"/>
                    </a:ext>
                  </a:extLst>
                </a:gridCol>
                <a:gridCol w="475906">
                  <a:extLst>
                    <a:ext uri="{9D8B030D-6E8A-4147-A177-3AD203B41FA5}">
                      <a16:colId xmlns:a16="http://schemas.microsoft.com/office/drawing/2014/main" val="988884669"/>
                    </a:ext>
                  </a:extLst>
                </a:gridCol>
                <a:gridCol w="495735">
                  <a:extLst>
                    <a:ext uri="{9D8B030D-6E8A-4147-A177-3AD203B41FA5}">
                      <a16:colId xmlns:a16="http://schemas.microsoft.com/office/drawing/2014/main" val="685535189"/>
                    </a:ext>
                  </a:extLst>
                </a:gridCol>
                <a:gridCol w="489123">
                  <a:extLst>
                    <a:ext uri="{9D8B030D-6E8A-4147-A177-3AD203B41FA5}">
                      <a16:colId xmlns:a16="http://schemas.microsoft.com/office/drawing/2014/main" val="2890338792"/>
                    </a:ext>
                  </a:extLst>
                </a:gridCol>
                <a:gridCol w="489123">
                  <a:extLst>
                    <a:ext uri="{9D8B030D-6E8A-4147-A177-3AD203B41FA5}">
                      <a16:colId xmlns:a16="http://schemas.microsoft.com/office/drawing/2014/main" val="926317118"/>
                    </a:ext>
                  </a:extLst>
                </a:gridCol>
                <a:gridCol w="353503">
                  <a:extLst>
                    <a:ext uri="{9D8B030D-6E8A-4147-A177-3AD203B41FA5}">
                      <a16:colId xmlns:a16="http://schemas.microsoft.com/office/drawing/2014/main" val="2222357088"/>
                    </a:ext>
                  </a:extLst>
                </a:gridCol>
              </a:tblGrid>
              <a:tr h="224209">
                <a:tc gridSpan="12">
                  <a:txBody>
                    <a:bodyPr/>
                    <a:lstStyle/>
                    <a:p>
                      <a:pPr algn="l" rtl="0" fontAlgn="ctr"/>
                      <a:r>
                        <a:rPr lang="th-TH" sz="13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จำนวนเครื่องจักร-เครื่องมือของหน่วยงานกระทรวงเกษตรและสหกรณ์ในเขตพื้นที่ 4 จังหวัด</a:t>
                      </a:r>
                      <a:endParaRPr lang="th-TH" sz="1300" b="1" i="0" u="none" strike="noStrike" dirty="0">
                        <a:solidFill>
                          <a:srgbClr val="4472C4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14067"/>
                  </a:ext>
                </a:extLst>
              </a:tr>
              <a:tr h="213750"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ที่พร้อมให้ความช่วยเหลือประชาชน สำนักงานชลประทานที่ 13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27236"/>
                  </a:ext>
                </a:extLst>
              </a:tr>
              <a:tr h="19806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ชป</a:t>
                      </a: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.จังหวัด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เครื่องสูบน้ำ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รถขุด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รถบรรทุก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รถเท</a:t>
                      </a:r>
                      <a:r>
                        <a:rPr lang="th-TH" sz="1200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</a:t>
                      </a: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อร์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รถบรรทุกน้ำ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รถ</a:t>
                      </a:r>
                      <a:r>
                        <a:rPr lang="th-TH" sz="1200" u="none" strike="noStrike" dirty="0" err="1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แทรคเต</a:t>
                      </a: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อร์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ตักหน้าขุดหลัง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เรือกำจัดวัชพืช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เครื่องผลักดันน้ำ</a:t>
                      </a: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01785"/>
                  </a:ext>
                </a:extLst>
              </a:tr>
              <a:tr h="198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ตัน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ตัน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5925"/>
                  </a:ext>
                </a:extLst>
              </a:tr>
              <a:tr h="386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ส่วนเครื่องจักรกล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extLst>
                  <a:ext uri="{0D108BD9-81ED-4DB2-BD59-A6C34878D82A}">
                    <a16:rowId xmlns:a16="http://schemas.microsoft.com/office/drawing/2014/main" val="1041619089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44E6652F-F4AC-35A9-4DBE-415369E94617}"/>
              </a:ext>
            </a:extLst>
          </p:cNvPr>
          <p:cNvGrpSpPr/>
          <p:nvPr/>
        </p:nvGrpSpPr>
        <p:grpSpPr>
          <a:xfrm>
            <a:off x="6045331" y="1151930"/>
            <a:ext cx="3213076" cy="441928"/>
            <a:chOff x="6026551" y="1255518"/>
            <a:chExt cx="3061375" cy="441928"/>
          </a:xfrm>
        </p:grpSpPr>
        <p:sp>
          <p:nvSpPr>
            <p:cNvPr id="86" name="Rectangle 48">
              <a:extLst>
                <a:ext uri="{FF2B5EF4-FFF2-40B4-BE49-F238E27FC236}">
                  <a16:creationId xmlns:a16="http://schemas.microsoft.com/office/drawing/2014/main" id="{47F7858E-4C25-48C8-B1ED-C904F09E9E99}"/>
                </a:ext>
              </a:extLst>
            </p:cNvPr>
            <p:cNvSpPr/>
            <p:nvPr/>
          </p:nvSpPr>
          <p:spPr>
            <a:xfrm>
              <a:off x="6469549" y="1296195"/>
              <a:ext cx="2618377" cy="365064"/>
            </a:xfrm>
            <a:prstGeom prst="roundRect">
              <a:avLst/>
            </a:prstGeom>
            <a:solidFill>
              <a:schemeClr val="accent1">
                <a:alpha val="3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1544" b="1" dirty="0">
                  <a:solidFill>
                    <a:srgbClr val="FF0000"/>
                  </a:solidFill>
                  <a:effectLst>
                    <a:glow rad="139700">
                      <a:prstClr val="white"/>
                    </a:glo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ผลการบริหารจัดการน้ำช่วงฤดูแล้ง ปี 2567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26551" y="1255518"/>
              <a:ext cx="448333" cy="441928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5427" y="3194353"/>
            <a:ext cx="448333" cy="441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998822" flipH="1">
            <a:off x="7592504" y="4781355"/>
            <a:ext cx="397602" cy="366763"/>
          </a:xfrm>
          <a:prstGeom prst="rect">
            <a:avLst/>
          </a:prstGeom>
        </p:spPr>
      </p:pic>
      <p:sp>
        <p:nvSpPr>
          <p:cNvPr id="80" name="TextBox 124">
            <a:extLst>
              <a:ext uri="{FF2B5EF4-FFF2-40B4-BE49-F238E27FC236}">
                <a16:creationId xmlns:a16="http://schemas.microsoft.com/office/drawing/2014/main" id="{00000000-0008-0000-0000-00007D000000}"/>
              </a:ext>
            </a:extLst>
          </p:cNvPr>
          <p:cNvSpPr txBox="1"/>
          <p:nvPr/>
        </p:nvSpPr>
        <p:spPr>
          <a:xfrm>
            <a:off x="8502464" y="3994649"/>
            <a:ext cx="634698" cy="221506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1280">
              <a:defRPr/>
            </a:pPr>
            <a:r>
              <a:rPr lang="th-TH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    </a:t>
            </a: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7</a:t>
            </a:r>
            <a:r>
              <a:rPr lang="th-TH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7.26</a:t>
            </a: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%</a:t>
            </a:r>
            <a:endParaRPr lang="en-US" sz="1029" b="1" kern="0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125">
            <a:extLst>
              <a:ext uri="{FF2B5EF4-FFF2-40B4-BE49-F238E27FC236}">
                <a16:creationId xmlns:a16="http://schemas.microsoft.com/office/drawing/2014/main" id="{00000000-0008-0000-0000-00007E000000}"/>
              </a:ext>
            </a:extLst>
          </p:cNvPr>
          <p:cNvSpPr txBox="1"/>
          <p:nvPr/>
        </p:nvSpPr>
        <p:spPr>
          <a:xfrm>
            <a:off x="9270580" y="4030380"/>
            <a:ext cx="561690" cy="1577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1280">
              <a:defRPr/>
            </a:pP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9</a:t>
            </a:r>
            <a:r>
              <a:rPr lang="th-TH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4.98</a:t>
            </a: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rPr>
              <a:t>%</a:t>
            </a:r>
            <a:endParaRPr lang="en-US" sz="1029" b="1" kern="0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TextBox 133">
            <a:extLst>
              <a:ext uri="{FF2B5EF4-FFF2-40B4-BE49-F238E27FC236}">
                <a16:creationId xmlns:a16="http://schemas.microsoft.com/office/drawing/2014/main" id="{00000000-0008-0000-0000-000086000000}"/>
              </a:ext>
            </a:extLst>
          </p:cNvPr>
          <p:cNvSpPr txBox="1"/>
          <p:nvPr/>
        </p:nvSpPr>
        <p:spPr>
          <a:xfrm>
            <a:off x="10655114" y="4005956"/>
            <a:ext cx="571867" cy="19857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1280">
              <a:defRPr/>
            </a:pPr>
            <a:r>
              <a:rPr lang="th-TH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84.36</a:t>
            </a: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93" name="TextBox 116">
            <a:extLst>
              <a:ext uri="{FF2B5EF4-FFF2-40B4-BE49-F238E27FC236}">
                <a16:creationId xmlns:a16="http://schemas.microsoft.com/office/drawing/2014/main" id="{00000000-0008-0000-0000-000075000000}"/>
              </a:ext>
            </a:extLst>
          </p:cNvPr>
          <p:cNvSpPr txBox="1"/>
          <p:nvPr/>
        </p:nvSpPr>
        <p:spPr>
          <a:xfrm>
            <a:off x="7902939" y="4014895"/>
            <a:ext cx="525039" cy="17056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41280">
              <a:defRPr/>
            </a:pPr>
            <a:r>
              <a:rPr lang="th-TH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98.47</a:t>
            </a:r>
            <a:r>
              <a:rPr lang="en-US" sz="1029" b="1" kern="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945575" y="3634860"/>
            <a:ext cx="580608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ข้าวนาปรัง</a:t>
            </a:r>
            <a:endParaRPr lang="en-US" sz="1029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320475" y="3627913"/>
            <a:ext cx="338554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อ้อย</a:t>
            </a:r>
            <a:endParaRPr lang="en-US" sz="1029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733694" y="3625795"/>
            <a:ext cx="718466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ไม้ผล-ไม้ยืนต้น</a:t>
            </a:r>
            <a:endParaRPr lang="en-US" sz="1029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393483" y="3624381"/>
            <a:ext cx="1020536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29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บ่อปลา-บ่อกุ้งและอื่นๆ</a:t>
            </a:r>
            <a:endParaRPr lang="en-US" sz="1029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887127" y="4350117"/>
            <a:ext cx="612668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rgbClr val="1B456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827,152 ไร่</a:t>
            </a:r>
            <a:endParaRPr lang="en-US" sz="1029" b="1" dirty="0">
              <a:solidFill>
                <a:srgbClr val="1B456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556855" y="4346892"/>
            <a:ext cx="612668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rgbClr val="1B456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131,343 ไร่</a:t>
            </a:r>
            <a:endParaRPr lang="en-US" sz="1029" b="1" dirty="0">
              <a:solidFill>
                <a:srgbClr val="1B456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15802" y="4345820"/>
            <a:ext cx="612668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rgbClr val="1B456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456,906 ไร่</a:t>
            </a:r>
            <a:endParaRPr lang="en-US" sz="1029" b="1" dirty="0">
              <a:solidFill>
                <a:srgbClr val="1B456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887113" y="4343447"/>
            <a:ext cx="680224" cy="25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29" b="1" dirty="0">
                <a:solidFill>
                  <a:srgbClr val="1B456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338,156 ไร่  </a:t>
            </a:r>
            <a:endParaRPr lang="en-US" sz="1029" b="1" dirty="0">
              <a:solidFill>
                <a:srgbClr val="1B456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618239" y="4342708"/>
            <a:ext cx="643125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29" b="1" dirty="0">
                <a:solidFill>
                  <a:srgbClr val="1B456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227,774 ไร่ </a:t>
            </a:r>
            <a:endParaRPr lang="en-US" sz="1029" b="1" dirty="0">
              <a:solidFill>
                <a:srgbClr val="1B456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7B41942-E49B-5ECF-4041-D9B97E7E732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9" y="3054666"/>
            <a:ext cx="188191" cy="1881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278225-1739-FC5F-9AEC-5E46E6B4DE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47" y="3198146"/>
            <a:ext cx="191456" cy="1914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EBBD64-18EE-3EE3-1BC6-D6E9C2C60A7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78" y="3398116"/>
            <a:ext cx="191456" cy="191456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9FD9BAE0-5BE1-2817-1D57-1BB30E915D1A}"/>
              </a:ext>
            </a:extLst>
          </p:cNvPr>
          <p:cNvSpPr txBox="1"/>
          <p:nvPr/>
        </p:nvSpPr>
        <p:spPr>
          <a:xfrm>
            <a:off x="62232" y="1409474"/>
            <a:ext cx="4128848" cy="352981"/>
          </a:xfrm>
          <a:prstGeom prst="rect">
            <a:avLst/>
          </a:prstGeom>
          <a:noFill/>
          <a:ln w="9525" cmpd="sng">
            <a:noFill/>
          </a:ln>
          <a:effectLst>
            <a:glow rad="127000"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35" b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(ตั้งแต่เวลา 07.00 น. วันที่ 31 มี.ค. 67- เวลา 07.00 น. วันที่ 1 เม.ย. 67)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BDA1F4A-08C7-AF98-CDD8-21600D001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3775"/>
              </p:ext>
            </p:extLst>
          </p:nvPr>
        </p:nvGraphicFramePr>
        <p:xfrm>
          <a:off x="6293118" y="1746474"/>
          <a:ext cx="5094794" cy="557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673">
                  <a:extLst>
                    <a:ext uri="{9D8B030D-6E8A-4147-A177-3AD203B41FA5}">
                      <a16:colId xmlns:a16="http://schemas.microsoft.com/office/drawing/2014/main" val="1708198683"/>
                    </a:ext>
                  </a:extLst>
                </a:gridCol>
                <a:gridCol w="635712">
                  <a:extLst>
                    <a:ext uri="{9D8B030D-6E8A-4147-A177-3AD203B41FA5}">
                      <a16:colId xmlns:a16="http://schemas.microsoft.com/office/drawing/2014/main" val="4156369051"/>
                    </a:ext>
                  </a:extLst>
                </a:gridCol>
                <a:gridCol w="417755">
                  <a:extLst>
                    <a:ext uri="{9D8B030D-6E8A-4147-A177-3AD203B41FA5}">
                      <a16:colId xmlns:a16="http://schemas.microsoft.com/office/drawing/2014/main" val="1010246845"/>
                    </a:ext>
                  </a:extLst>
                </a:gridCol>
                <a:gridCol w="208878">
                  <a:extLst>
                    <a:ext uri="{9D8B030D-6E8A-4147-A177-3AD203B41FA5}">
                      <a16:colId xmlns:a16="http://schemas.microsoft.com/office/drawing/2014/main" val="1124148986"/>
                    </a:ext>
                  </a:extLst>
                </a:gridCol>
                <a:gridCol w="435918">
                  <a:extLst>
                    <a:ext uri="{9D8B030D-6E8A-4147-A177-3AD203B41FA5}">
                      <a16:colId xmlns:a16="http://schemas.microsoft.com/office/drawing/2014/main" val="504507022"/>
                    </a:ext>
                  </a:extLst>
                </a:gridCol>
                <a:gridCol w="653877">
                  <a:extLst>
                    <a:ext uri="{9D8B030D-6E8A-4147-A177-3AD203B41FA5}">
                      <a16:colId xmlns:a16="http://schemas.microsoft.com/office/drawing/2014/main" val="3244228072"/>
                    </a:ext>
                  </a:extLst>
                </a:gridCol>
                <a:gridCol w="417755">
                  <a:extLst>
                    <a:ext uri="{9D8B030D-6E8A-4147-A177-3AD203B41FA5}">
                      <a16:colId xmlns:a16="http://schemas.microsoft.com/office/drawing/2014/main" val="759368478"/>
                    </a:ext>
                  </a:extLst>
                </a:gridCol>
                <a:gridCol w="208878">
                  <a:extLst>
                    <a:ext uri="{9D8B030D-6E8A-4147-A177-3AD203B41FA5}">
                      <a16:colId xmlns:a16="http://schemas.microsoft.com/office/drawing/2014/main" val="231465438"/>
                    </a:ext>
                  </a:extLst>
                </a:gridCol>
                <a:gridCol w="481326">
                  <a:extLst>
                    <a:ext uri="{9D8B030D-6E8A-4147-A177-3AD203B41FA5}">
                      <a16:colId xmlns:a16="http://schemas.microsoft.com/office/drawing/2014/main" val="3897416599"/>
                    </a:ext>
                  </a:extLst>
                </a:gridCol>
                <a:gridCol w="608471">
                  <a:extLst>
                    <a:ext uri="{9D8B030D-6E8A-4147-A177-3AD203B41FA5}">
                      <a16:colId xmlns:a16="http://schemas.microsoft.com/office/drawing/2014/main" val="1960848666"/>
                    </a:ext>
                  </a:extLst>
                </a:gridCol>
                <a:gridCol w="417755">
                  <a:extLst>
                    <a:ext uri="{9D8B030D-6E8A-4147-A177-3AD203B41FA5}">
                      <a16:colId xmlns:a16="http://schemas.microsoft.com/office/drawing/2014/main" val="2126600708"/>
                    </a:ext>
                  </a:extLst>
                </a:gridCol>
                <a:gridCol w="199796">
                  <a:extLst>
                    <a:ext uri="{9D8B030D-6E8A-4147-A177-3AD203B41FA5}">
                      <a16:colId xmlns:a16="http://schemas.microsoft.com/office/drawing/2014/main" val="1130106375"/>
                    </a:ext>
                  </a:extLst>
                </a:gridCol>
              </a:tblGrid>
              <a:tr h="1859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เกษตรกรรม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อุปโภค-บริโภค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200" b="1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ระบบนิเวศ</a:t>
                      </a:r>
                      <a:endParaRPr lang="th-TH" sz="12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34761"/>
                  </a:ext>
                </a:extLst>
              </a:tr>
              <a:tr h="185970">
                <a:tc>
                  <a:txBody>
                    <a:bodyPr/>
                    <a:lstStyle/>
                    <a:p>
                      <a:pPr algn="ctr" fontAlgn="auto"/>
                      <a:r>
                        <a:rPr lang="th-TH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3,180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63.60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h-TH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h-TH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582285"/>
                  </a:ext>
                </a:extLst>
              </a:tr>
              <a:tr h="185970">
                <a:tc>
                  <a:txBody>
                    <a:bodyPr/>
                    <a:lstStyle/>
                    <a:p>
                      <a:pPr algn="ctr" fontAlgn="auto"/>
                      <a:r>
                        <a:rPr lang="th-TH" sz="1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1,843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36.87</a:t>
                      </a: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h-TH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h-TH" sz="1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1,047</a:t>
                      </a: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20.94</a:t>
                      </a: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rgbClr val="B6D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9793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D3C3C31-2505-711B-6CBE-6A5C595A14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56" y="3623306"/>
            <a:ext cx="191456" cy="191456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DDDFF9D-C72E-7798-5D3E-A91FD7F0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46757"/>
              </p:ext>
            </p:extLst>
          </p:nvPr>
        </p:nvGraphicFramePr>
        <p:xfrm>
          <a:off x="2541857" y="2802516"/>
          <a:ext cx="1842195" cy="950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833">
                  <a:extLst>
                    <a:ext uri="{9D8B030D-6E8A-4147-A177-3AD203B41FA5}">
                      <a16:colId xmlns:a16="http://schemas.microsoft.com/office/drawing/2014/main" val="1816745032"/>
                    </a:ext>
                  </a:extLst>
                </a:gridCol>
                <a:gridCol w="930362">
                  <a:extLst>
                    <a:ext uri="{9D8B030D-6E8A-4147-A177-3AD203B41FA5}">
                      <a16:colId xmlns:a16="http://schemas.microsoft.com/office/drawing/2014/main" val="881658472"/>
                    </a:ext>
                  </a:extLst>
                </a:gridCol>
              </a:tblGrid>
              <a:tr h="3789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การผันน้ำลงแม่น้ำท่าจีน</a:t>
                      </a:r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</a:t>
                      </a:r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 ลบ.ม.)</a:t>
                      </a:r>
                      <a:endParaRPr lang="th-TH" sz="1400" b="1" i="0" u="none" strike="noStrike" dirty="0">
                        <a:solidFill>
                          <a:srgbClr val="FF0000"/>
                        </a:solidFill>
                        <a:effectLst>
                          <a:glow rad="101600">
                            <a:schemeClr val="bg1">
                              <a:alpha val="40000"/>
                            </a:schemeClr>
                          </a:glo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rgbClr val="69B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77069"/>
                  </a:ext>
                </a:extLst>
              </a:tr>
              <a:tr h="2608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sz="12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</a:txBody>
                  <a:tcPr marL="9805" marR="9805" marT="980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88649"/>
                  </a:ext>
                </a:extLst>
              </a:tr>
              <a:tr h="2536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1B456B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1,000</a:t>
                      </a:r>
                      <a:endParaRPr lang="en-US" sz="1600" b="1" i="0" u="none" strike="noStrike" dirty="0">
                        <a:solidFill>
                          <a:srgbClr val="1B456B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805" marR="9805" marT="9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1B456B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498</a:t>
                      </a:r>
                    </a:p>
                  </a:txBody>
                  <a:tcPr marL="9805" marR="9805" marT="9805" marB="0" anchor="ctr"/>
                </a:tc>
                <a:extLst>
                  <a:ext uri="{0D108BD9-81ED-4DB2-BD59-A6C34878D82A}">
                    <a16:rowId xmlns:a16="http://schemas.microsoft.com/office/drawing/2014/main" val="4207207019"/>
                  </a:ext>
                </a:extLst>
              </a:tr>
            </a:tbl>
          </a:graphicData>
        </a:graphic>
      </p:graphicFrame>
      <p:pic>
        <p:nvPicPr>
          <p:cNvPr id="25" name="รูปภาพ 5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r="33750"/>
          <a:stretch/>
        </p:blipFill>
        <p:spPr>
          <a:xfrm>
            <a:off x="4714329" y="6064284"/>
            <a:ext cx="885232" cy="705643"/>
          </a:xfrm>
          <a:prstGeom prst="rect">
            <a:avLst/>
          </a:prstGeom>
          <a:noFill/>
        </p:spPr>
      </p:pic>
      <p:pic>
        <p:nvPicPr>
          <p:cNvPr id="1026" name="Picture 2" descr="C:\Users\acer-kan1\Downloads\220167-RID-Team_0_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0" y="168578"/>
            <a:ext cx="1327046" cy="9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71E14E-1BAC-AE55-B12E-783180E85EF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173" y="3662565"/>
            <a:ext cx="3879449" cy="907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B5A47B-B47B-D323-E7FD-60D3322580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93027" y="2144273"/>
            <a:ext cx="4880990" cy="1326369"/>
          </a:xfrm>
          <a:prstGeom prst="rect">
            <a:avLst/>
          </a:prstGeom>
        </p:spPr>
      </p:pic>
      <p:pic>
        <p:nvPicPr>
          <p:cNvPr id="15" name="รูปภาพ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710" y="1275896"/>
            <a:ext cx="4101560" cy="64670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01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15584</TotalTime>
  <Words>477</Words>
  <Application>Microsoft Office PowerPoint</Application>
  <PresentationFormat>Custom</PresentationFormat>
  <Paragraphs>170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AngsanaUPC</vt:lpstr>
      <vt:lpstr>Arial</vt:lpstr>
      <vt:lpstr>Calibri</vt:lpstr>
      <vt:lpstr>Calibri Light</vt:lpstr>
      <vt:lpstr>Tahoma</vt:lpstr>
      <vt:lpstr>TH Sarabun New</vt:lpstr>
      <vt:lpstr>TH SarabunPSK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Dusadee _P</dc:creator>
  <cp:lastModifiedBy>IdeaPad L340</cp:lastModifiedBy>
  <cp:revision>1102</cp:revision>
  <dcterms:created xsi:type="dcterms:W3CDTF">2021-08-01T15:46:22Z</dcterms:created>
  <dcterms:modified xsi:type="dcterms:W3CDTF">2024-04-01T00:40:45Z</dcterms:modified>
</cp:coreProperties>
</file>