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35" r:id="rId2"/>
  </p:sldMasterIdLst>
  <p:notesMasterIdLst>
    <p:notesMasterId r:id="rId8"/>
  </p:notesMasterIdLst>
  <p:handoutMasterIdLst>
    <p:handoutMasterId r:id="rId9"/>
  </p:handoutMasterIdLst>
  <p:sldIdLst>
    <p:sldId id="2595" r:id="rId3"/>
    <p:sldId id="714" r:id="rId4"/>
    <p:sldId id="2596" r:id="rId5"/>
    <p:sldId id="2597" r:id="rId6"/>
    <p:sldId id="654" r:id="rId7"/>
  </p:sldIdLst>
  <p:sldSz cx="9144000" cy="5143500" type="screen16x9"/>
  <p:notesSz cx="6807200" cy="9939338"/>
  <p:embeddedFontLst>
    <p:embeddedFont>
      <p:font typeface="Cordia New" panose="020B0304020202020204" pitchFamily="34" charset="-34"/>
      <p:regular r:id="rId10"/>
      <p:bold r:id="rId11"/>
      <p:italic r:id="rId12"/>
      <p:boldItalic r:id="rId13"/>
    </p:embeddedFont>
    <p:embeddedFont>
      <p:font typeface="DB Heavent" panose="02000506060000020004" pitchFamily="2" charset="-34"/>
      <p:regular r:id="rId14"/>
    </p:embeddedFont>
    <p:embeddedFont>
      <p:font typeface="DB Heavent Thin" panose="02000506060000020004" charset="-34"/>
      <p:regular r:id="rId15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awan Chankarn" initials="AC" lastIdx="9" clrIdx="0">
    <p:extLst>
      <p:ext uri="{19B8F6BF-5375-455C-9EA6-DF929625EA0E}">
        <p15:presenceInfo xmlns:p15="http://schemas.microsoft.com/office/powerpoint/2012/main" userId="47ec8194c95c54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325"/>
    <a:srgbClr val="080E99"/>
    <a:srgbClr val="FF005E"/>
    <a:srgbClr val="0019AD"/>
    <a:srgbClr val="087100"/>
    <a:srgbClr val="FF5050"/>
    <a:srgbClr val="0E0083"/>
    <a:srgbClr val="FF00AA"/>
    <a:srgbClr val="FFFFFF"/>
    <a:srgbClr val="C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63" autoAdjust="0"/>
    <p:restoredTop sz="93907" autoAdjust="0"/>
  </p:normalViewPr>
  <p:slideViewPr>
    <p:cSldViewPr snapToGrid="0" snapToObjects="1">
      <p:cViewPr varScale="1">
        <p:scale>
          <a:sx n="117" d="100"/>
          <a:sy n="117" d="100"/>
        </p:scale>
        <p:origin x="597" y="57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75B-2A5F-4537-B5FB-CFD028E4268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26E7-0260-4DC9-87B1-A146F4D9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70A4-80DA-4D47-A15E-7FFCEFFA8A0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2E9D-07C0-45A6-9AA3-482306F66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02E9D-07C0-45A6-9AA3-482306F66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2E9D-07C0-45A6-9AA3-482306F66D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A3AFA7-0838-DB42-859E-1FCAF519A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469392" y="4642280"/>
            <a:ext cx="7706868" cy="45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609"/>
          <a:stretch/>
        </p:blipFill>
        <p:spPr>
          <a:xfrm>
            <a:off x="8229235" y="4543730"/>
            <a:ext cx="589457" cy="569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FF2E49-C464-4E1A-BC33-5A6CC0397180}"/>
              </a:ext>
            </a:extLst>
          </p:cNvPr>
          <p:cNvSpPr txBox="1"/>
          <p:nvPr userDrawn="1"/>
        </p:nvSpPr>
        <p:spPr>
          <a:xfrm>
            <a:off x="373434" y="4697678"/>
            <a:ext cx="2840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สถานการณ์น้ำและคาดการณ์ฝนเดือนมีนาคม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-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สิงหาคมปี 2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567</a:t>
            </a:r>
            <a:endParaRPr lang="th-TH" sz="1100" b="1" dirty="0">
              <a:solidFill>
                <a:srgbClr val="0092BA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78D64-9B53-485A-BDE4-FBBF03BA30BB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357476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DB Heavent Thin" panose="02000506060000020004" pitchFamily="2" charset="-34"/>
                <a:cs typeface="DB Heavent Thin" panose="02000506060000020004" pitchFamily="2" charset="-34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A3AFA7-0838-DB42-859E-1FCAF519A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469392" y="4642281"/>
            <a:ext cx="7706868" cy="45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609"/>
          <a:stretch/>
        </p:blipFill>
        <p:spPr>
          <a:xfrm>
            <a:off x="8229236" y="4543731"/>
            <a:ext cx="589457" cy="569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FF2E49-C464-4E1A-BC33-5A6CC0397180}"/>
              </a:ext>
            </a:extLst>
          </p:cNvPr>
          <p:cNvSpPr txBox="1"/>
          <p:nvPr userDrawn="1"/>
        </p:nvSpPr>
        <p:spPr>
          <a:xfrm>
            <a:off x="373434" y="4697678"/>
            <a:ext cx="2840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สถานการณ์น้ำและคาดการณ์ฝนเดือนมีนาคม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-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สิงหาคมปี 2</a:t>
            </a:r>
            <a:r>
              <a:rPr lang="en-GB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567</a:t>
            </a:r>
            <a:endParaRPr lang="th-TH" sz="1100" b="1" dirty="0">
              <a:solidFill>
                <a:srgbClr val="0092BA"/>
              </a:solidFill>
              <a:latin typeface="DB Heavent Thin" panose="02000506060000020004" pitchFamily="2" charset="-34"/>
              <a:cs typeface="DB Heavent Thin" panose="0200050606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78D64-9B53-485A-BDE4-FBBF03BA30BB}"/>
              </a:ext>
            </a:extLst>
          </p:cNvPr>
          <p:cNvSpPr txBox="1"/>
          <p:nvPr userDrawn="1"/>
        </p:nvSpPr>
        <p:spPr>
          <a:xfrm>
            <a:off x="6226980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29183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230F2-D1E6-49B8-A80B-4C1275D6CB93}"/>
              </a:ext>
            </a:extLst>
          </p:cNvPr>
          <p:cNvSpPr txBox="1"/>
          <p:nvPr userDrawn="1"/>
        </p:nvSpPr>
        <p:spPr>
          <a:xfrm>
            <a:off x="373435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6DFC3-E2B7-47C4-9576-A6D3294531B1}"/>
              </a:ext>
            </a:extLst>
          </p:cNvPr>
          <p:cNvSpPr txBox="1"/>
          <p:nvPr userDrawn="1"/>
        </p:nvSpPr>
        <p:spPr>
          <a:xfrm>
            <a:off x="6226980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229236" y="4543731"/>
            <a:ext cx="589457" cy="5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90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69A39-74B6-442C-B8A2-642F037A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181110" y="4543731"/>
            <a:ext cx="589457" cy="56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27F33-5E74-46AC-A54A-880BF46EDF02}"/>
              </a:ext>
            </a:extLst>
          </p:cNvPr>
          <p:cNvSpPr txBox="1"/>
          <p:nvPr userDrawn="1"/>
        </p:nvSpPr>
        <p:spPr>
          <a:xfrm>
            <a:off x="373435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3F3BE-F1D1-4873-B814-3503AF45D597}"/>
              </a:ext>
            </a:extLst>
          </p:cNvPr>
          <p:cNvSpPr txBox="1"/>
          <p:nvPr userDrawn="1"/>
        </p:nvSpPr>
        <p:spPr>
          <a:xfrm>
            <a:off x="6226980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37768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230F2-D1E6-49B8-A80B-4C1275D6CB93}"/>
              </a:ext>
            </a:extLst>
          </p:cNvPr>
          <p:cNvSpPr txBox="1"/>
          <p:nvPr userDrawn="1"/>
        </p:nvSpPr>
        <p:spPr>
          <a:xfrm>
            <a:off x="373434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6DFC3-E2B7-47C4-9576-A6D3294531B1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2B7D3-1DF4-41A3-AE09-DEBB96345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229235" y="4543730"/>
            <a:ext cx="589457" cy="5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9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6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6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118D7-1D44-6349-8A5F-E60F4F37FFDB}"/>
              </a:ext>
            </a:extLst>
          </p:cNvPr>
          <p:cNvSpPr/>
          <p:nvPr userDrawn="1"/>
        </p:nvSpPr>
        <p:spPr>
          <a:xfrm>
            <a:off x="0" y="240058"/>
            <a:ext cx="628650" cy="308972"/>
          </a:xfrm>
          <a:prstGeom prst="rect">
            <a:avLst/>
          </a:prstGeom>
          <a:gradFill flip="none" rotWithShape="1">
            <a:gsLst>
              <a:gs pos="0">
                <a:srgbClr val="79BB70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69A39-74B6-442C-B8A2-642F037A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609"/>
          <a:stretch/>
        </p:blipFill>
        <p:spPr>
          <a:xfrm>
            <a:off x="8181109" y="4543730"/>
            <a:ext cx="589457" cy="56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27F33-5E74-46AC-A54A-880BF46EDF02}"/>
              </a:ext>
            </a:extLst>
          </p:cNvPr>
          <p:cNvSpPr txBox="1"/>
          <p:nvPr userDrawn="1"/>
        </p:nvSpPr>
        <p:spPr>
          <a:xfrm>
            <a:off x="373434" y="4697678"/>
            <a:ext cx="3084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D2FAD-E3B8-6143-9CD1-E218AE905C0E}" type="slidenum">
              <a:rPr lang="en-US" sz="1100" b="1" smtClean="0">
                <a:latin typeface="DB Heavent Thin" panose="02000506060000020004" pitchFamily="2" charset="-34"/>
                <a:cs typeface="DB Heavent Thin" panose="02000506060000020004" pitchFamily="2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>
                <a:latin typeface="DB Heavent Thin" panose="02000506060000020004" pitchFamily="2" charset="-34"/>
                <a:cs typeface="DB Heavent Thin" panose="02000506060000020004" pitchFamily="2" charset="-34"/>
              </a:rPr>
              <a:t>  |  </a:t>
            </a: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สถานการณ์น้ำและคาดการณ์ฝน เดือนกันยายน-พฤศจิกายน ปี 2562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3F3BE-F1D1-4873-B814-3503AF45D597}"/>
              </a:ext>
            </a:extLst>
          </p:cNvPr>
          <p:cNvSpPr txBox="1"/>
          <p:nvPr userDrawn="1"/>
        </p:nvSpPr>
        <p:spPr>
          <a:xfrm>
            <a:off x="6226979" y="4697678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b="1" dirty="0">
                <a:solidFill>
                  <a:srgbClr val="0092BA"/>
                </a:solidFill>
                <a:latin typeface="DB Heavent Thin" panose="02000506060000020004" pitchFamily="2" charset="-34"/>
                <a:cs typeface="DB Heavent Thin" panose="02000506060000020004" pitchFamily="2" charset="-34"/>
              </a:rPr>
              <a:t>สถาบันสารสนเทศทรัพยากรน้ำ (องค์การมหาชน)</a:t>
            </a:r>
          </a:p>
        </p:txBody>
      </p:sp>
    </p:spTree>
    <p:extLst>
      <p:ext uri="{BB962C8B-B14F-4D97-AF65-F5344CB8AC3E}">
        <p14:creationId xmlns:p14="http://schemas.microsoft.com/office/powerpoint/2010/main" val="1173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1B8C58D-C13A-1C4C-A159-382839183FA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04D2FAD-E3B8-6143-9CD1-E218AE90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4" r:id="rId2"/>
    <p:sldLayoutId id="214748373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BCE307C6-BF69-4BAC-8B0C-6E17DE5DC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1"/>
          <a:stretch/>
        </p:blipFill>
        <p:spPr bwMode="auto">
          <a:xfrm flipH="1">
            <a:off x="0" y="-3036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75836" y="-51613"/>
            <a:ext cx="9226850" cy="2753868"/>
            <a:chOff x="-5080" y="-51614"/>
            <a:chExt cx="9226850" cy="27538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CDBA11-E971-4B02-B745-2E4BC354CA71}"/>
                </a:ext>
              </a:extLst>
            </p:cNvPr>
            <p:cNvSpPr txBox="1"/>
            <p:nvPr/>
          </p:nvSpPr>
          <p:spPr>
            <a:xfrm>
              <a:off x="118711" y="840206"/>
              <a:ext cx="9103059" cy="1862048"/>
            </a:xfrm>
            <a:prstGeom prst="rect">
              <a:avLst/>
            </a:prstGeom>
            <a:noFill/>
            <a:ln w="57150">
              <a:noFill/>
            </a:ln>
            <a:effectLst>
              <a:softEdge rad="254000"/>
            </a:effectLst>
          </p:spPr>
          <p:txBody>
            <a:bodyPr wrap="square" rtlCol="0" anchor="ctr">
              <a:spAutoFit/>
            </a:bodyPr>
            <a:lstStyle/>
            <a:p>
              <a:pPr algn="r" defTabSz="685783"/>
              <a:r>
                <a:rPr lang="th-TH" sz="96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คาดการณ์</a:t>
              </a:r>
              <a:r>
                <a:rPr lang="th-TH" sz="115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ฝน</a:t>
              </a:r>
              <a:endParaRPr lang="en-US" sz="11500" b="1" dirty="0">
                <a:ln w="12700">
                  <a:noFill/>
                </a:ln>
                <a:solidFill>
                  <a:srgbClr val="0092B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5080" y="-51614"/>
              <a:ext cx="9103059" cy="1862048"/>
            </a:xfrm>
            <a:prstGeom prst="rect">
              <a:avLst/>
            </a:prstGeom>
            <a:noFill/>
            <a:ln w="57150">
              <a:noFill/>
            </a:ln>
            <a:effectLst>
              <a:softEdge rad="254000"/>
            </a:effectLst>
          </p:spPr>
          <p:txBody>
            <a:bodyPr wrap="square" rtlCol="0" anchor="ctr">
              <a:noAutofit/>
            </a:bodyPr>
            <a:lstStyle/>
            <a:p>
              <a:pPr algn="r" defTabSz="685783"/>
              <a:r>
                <a:rPr lang="th-TH" sz="96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สถานการณ์</a:t>
              </a:r>
              <a:r>
                <a:rPr lang="th-TH" sz="11500" b="1" dirty="0">
                  <a:ln w="12700">
                    <a:noFill/>
                  </a:ln>
                  <a:solidFill>
                    <a:srgbClr val="0092B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DB Heavent" panose="02000506060000020004" pitchFamily="2" charset="-34"/>
                  <a:cs typeface="DB Heavent" panose="02000506060000020004" pitchFamily="2" charset="-34"/>
                </a:rPr>
                <a:t>น้ำ</a:t>
              </a:r>
              <a:endParaRPr lang="en-US" sz="11500" b="1" dirty="0">
                <a:ln w="12700">
                  <a:noFill/>
                </a:ln>
                <a:solidFill>
                  <a:srgbClr val="0092B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6393F-ABE3-5740-8158-4C3402F8912D}"/>
              </a:ext>
            </a:extLst>
          </p:cNvPr>
          <p:cNvSpPr txBox="1"/>
          <p:nvPr/>
        </p:nvSpPr>
        <p:spPr>
          <a:xfrm>
            <a:off x="5225649" y="3230716"/>
            <a:ext cx="387638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 defTabSz="685783"/>
            <a:r>
              <a:rPr lang="th-TH" sz="20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โดย สถาบันสารสนเทศทรัพยากรน้ำ (องค์การมหาชน)</a:t>
            </a:r>
          </a:p>
          <a:p>
            <a:pPr algn="r" defTabSz="685783"/>
            <a:r>
              <a:rPr lang="th-TH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กระทรวงการอุดมศึกษา วิทยาศาสตร์ วิจัยและนวัตกรรม</a:t>
            </a:r>
          </a:p>
          <a:p>
            <a:pPr algn="r" defTabSz="685783"/>
            <a:r>
              <a:rPr lang="en-GB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5 </a:t>
            </a:r>
            <a:r>
              <a:rPr lang="th-TH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มีนาคม </a:t>
            </a:r>
            <a:r>
              <a:rPr lang="en-GB" sz="1400" b="1" dirty="0">
                <a:solidFill>
                  <a:srgbClr val="0092BA"/>
                </a:solidFill>
                <a:latin typeface="DB Heavent" panose="02000506060000020004" pitchFamily="2" charset="-34"/>
                <a:ea typeface="BrowalliaUPC" panose="020B0300020202020204" pitchFamily="34" charset="-34"/>
                <a:cs typeface="DB Heavent" panose="02000506060000020004" pitchFamily="2" charset="-34"/>
              </a:rPr>
              <a:t>2567</a:t>
            </a:r>
            <a:endParaRPr lang="th-TH" sz="1400" b="1" dirty="0">
              <a:solidFill>
                <a:srgbClr val="0092BA"/>
              </a:solidFill>
              <a:latin typeface="DB Heavent" panose="02000506060000020004" pitchFamily="2" charset="-34"/>
              <a:ea typeface="BrowalliaUPC" panose="020B0300020202020204" pitchFamily="34" charset="-34"/>
              <a:cs typeface="DB Heavent" panose="0200050606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A054BE-6296-4DAE-9AF2-5A70EA7E0F5B}"/>
              </a:ext>
            </a:extLst>
          </p:cNvPr>
          <p:cNvSpPr/>
          <p:nvPr/>
        </p:nvSpPr>
        <p:spPr>
          <a:xfrm>
            <a:off x="1227433" y="2195506"/>
            <a:ext cx="790374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defTabSz="685783"/>
            <a:r>
              <a:rPr lang="th-TH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เดือนมีนาคม-สิงหาคม ปี</a:t>
            </a:r>
            <a:r>
              <a:rPr lang="en-US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 256</a:t>
            </a:r>
            <a:r>
              <a:rPr lang="en-GB" sz="4000" b="1" dirty="0">
                <a:ln w="0">
                  <a:noFill/>
                </a:ln>
                <a:solidFill>
                  <a:srgbClr val="0092BA"/>
                </a:solidFill>
                <a:effectLst>
                  <a:reflection stA="45000" endPos="55000" dir="5400000" sy="-100000" algn="bl" rotWithShape="0"/>
                </a:effectLst>
                <a:latin typeface="DB Heavent" panose="02000506060000020004" pitchFamily="2" charset="-34"/>
                <a:cs typeface="DB Heavent" panose="02000506060000020004" pitchFamily="2" charset="-34"/>
              </a:rPr>
              <a:t>7</a:t>
            </a:r>
            <a:endParaRPr lang="th-TH" sz="4000" b="1" dirty="0">
              <a:ln w="0">
                <a:noFill/>
              </a:ln>
              <a:solidFill>
                <a:srgbClr val="0092BA"/>
              </a:solidFill>
              <a:effectLst>
                <a:reflection stA="45000" endPos="55000" dir="5400000" sy="-100000" algn="bl" rotWithShape="0"/>
              </a:effectLst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81FA9-C53E-4C8D-8B93-4C812F72D4FD}"/>
              </a:ext>
            </a:extLst>
          </p:cNvPr>
          <p:cNvSpPr/>
          <p:nvPr/>
        </p:nvSpPr>
        <p:spPr>
          <a:xfrm flipV="1">
            <a:off x="4752705" y="327033"/>
            <a:ext cx="3443991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36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C950B6-3C1F-497D-AE26-A405D06C9DE5}"/>
              </a:ext>
            </a:extLst>
          </p:cNvPr>
          <p:cNvSpPr/>
          <p:nvPr/>
        </p:nvSpPr>
        <p:spPr>
          <a:xfrm>
            <a:off x="8009893" y="4080940"/>
            <a:ext cx="996699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92B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36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1600A-1D0E-47C9-AE74-AD092497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103" y="4269072"/>
            <a:ext cx="1737256" cy="709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76E4AF-5C33-4918-871B-7933ABD75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103" b="-74"/>
          <a:stretch/>
        </p:blipFill>
        <p:spPr>
          <a:xfrm>
            <a:off x="6447744" y="4206671"/>
            <a:ext cx="790689" cy="8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F0DFC4D-AF2B-246A-BD34-A9E547ED663B}"/>
              </a:ext>
            </a:extLst>
          </p:cNvPr>
          <p:cNvGrpSpPr/>
          <p:nvPr/>
        </p:nvGrpSpPr>
        <p:grpSpPr>
          <a:xfrm>
            <a:off x="929962" y="641762"/>
            <a:ext cx="6873887" cy="3750402"/>
            <a:chOff x="929962" y="641762"/>
            <a:chExt cx="6873887" cy="37504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ECDEBC-71D4-DC16-DD7D-FFAE122018F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rcRect/>
            <a:stretch/>
          </p:blipFill>
          <p:spPr>
            <a:xfrm>
              <a:off x="929962" y="641762"/>
              <a:ext cx="6873887" cy="37504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11F827-9704-3A08-DD4B-181BF5FE551F}"/>
                </a:ext>
              </a:extLst>
            </p:cNvPr>
            <p:cNvSpPr txBox="1"/>
            <p:nvPr/>
          </p:nvSpPr>
          <p:spPr>
            <a:xfrm>
              <a:off x="6333342" y="2309247"/>
              <a:ext cx="431668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h-TH" dirty="0">
                <a:latin typeface="DB Heavent" panose="02000506060000020004" pitchFamily="2" charset="-34"/>
                <a:cs typeface="DB Heavent" panose="02000506060000020004" pitchFamily="2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เดือนมีนาคม – สิงหาคม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endParaRPr lang="th-TH" sz="2300" b="1" dirty="0">
              <a:solidFill>
                <a:srgbClr val="0092BA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446279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7050-BBAC-21D7-F4FD-42DB9705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033589" y="2874319"/>
            <a:ext cx="246254" cy="15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75B56405-E1AF-9EE6-5850-76FEA943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033589" y="849999"/>
            <a:ext cx="258455" cy="16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C9192AC7-31A5-39C5-94C2-3FC54C5AED29}"/>
              </a:ext>
            </a:extLst>
          </p:cNvPr>
          <p:cNvSpPr txBox="1"/>
          <p:nvPr/>
        </p:nvSpPr>
        <p:spPr>
          <a:xfrm>
            <a:off x="6333342" y="3934918"/>
            <a:ext cx="838822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kern="1200" dirty="0">
                <a:solidFill>
                  <a:srgbClr val="FF0000"/>
                </a:solidFill>
                <a:effectLst/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9%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CB0000"/>
              </a:solidFill>
              <a:latin typeface="DB Heavent" panose="02000506060000020004" pitchFamily="2" charset="-34"/>
              <a:ea typeface="Times New Roman" panose="02020603050405020304" pitchFamily="18" charset="0"/>
              <a:cs typeface="DB Heavent" panose="02000506060000020004" pitchFamily="2" charset="-34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B763C4C-1A3F-592A-A03F-B166BB83479B}"/>
              </a:ext>
            </a:extLst>
          </p:cNvPr>
          <p:cNvSpPr txBox="1"/>
          <p:nvPr/>
        </p:nvSpPr>
        <p:spPr>
          <a:xfrm>
            <a:off x="7482361" y="3930480"/>
            <a:ext cx="657161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</a:t>
            </a:r>
            <a:r>
              <a:rPr lang="en-GB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4%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32F1FCC-AB88-222F-C35E-8D4B95747F92}"/>
              </a:ext>
            </a:extLst>
          </p:cNvPr>
          <p:cNvSpPr txBox="1"/>
          <p:nvPr/>
        </p:nvSpPr>
        <p:spPr>
          <a:xfrm>
            <a:off x="1594058" y="3934177"/>
            <a:ext cx="733802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C0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-14%)</a:t>
            </a:r>
            <a:endParaRPr lang="en-US" sz="1200" b="1" dirty="0">
              <a:solidFill>
                <a:srgbClr val="C0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DCC7EDA8-22B7-2916-F224-B5DFD24D16D4}"/>
              </a:ext>
            </a:extLst>
          </p:cNvPr>
          <p:cNvSpPr txBox="1"/>
          <p:nvPr/>
        </p:nvSpPr>
        <p:spPr>
          <a:xfrm>
            <a:off x="2778562" y="3934918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-42%)</a:t>
            </a:r>
            <a:endParaRPr lang="en-US" sz="1200" b="1" dirty="0">
              <a:solidFill>
                <a:srgbClr val="C9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9CE92C1-F609-9572-9A28-A69D3BAD2CA5}"/>
              </a:ext>
            </a:extLst>
          </p:cNvPr>
          <p:cNvSpPr txBox="1"/>
          <p:nvPr/>
        </p:nvSpPr>
        <p:spPr>
          <a:xfrm>
            <a:off x="3852923" y="3941094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-10</a:t>
            </a:r>
            <a:r>
              <a:rPr lang="en-GB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%</a:t>
            </a:r>
            <a:r>
              <a:rPr lang="en-US" sz="1200" b="1" dirty="0">
                <a:solidFill>
                  <a:srgbClr val="FF0000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BF1E0BB-5BA1-ACDB-5498-883FF0FDB34A}"/>
              </a:ext>
            </a:extLst>
          </p:cNvPr>
          <p:cNvSpPr txBox="1"/>
          <p:nvPr/>
        </p:nvSpPr>
        <p:spPr>
          <a:xfrm>
            <a:off x="5064709" y="3934177"/>
            <a:ext cx="64746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b="1" kern="1200" dirty="0">
                <a:solidFill>
                  <a:srgbClr val="FF0000"/>
                </a:solidFill>
                <a:effectLst/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 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(</a:t>
            </a:r>
            <a:r>
              <a:rPr lang="en-GB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+</a:t>
            </a:r>
            <a:r>
              <a:rPr lang="en-US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5%</a:t>
            </a:r>
            <a:r>
              <a:rPr lang="th-TH" sz="1200" b="1" dirty="0">
                <a:solidFill>
                  <a:srgbClr val="087100"/>
                </a:solidFill>
                <a:latin typeface="DB Heavent" panose="02000506060000020004" pitchFamily="2" charset="-34"/>
                <a:ea typeface="Times New Roman" panose="02020603050405020304" pitchFamily="18" charset="0"/>
                <a:cs typeface="DB Heavent" panose="02000506060000020004" pitchFamily="2" charset="-34"/>
              </a:rPr>
              <a:t>)</a:t>
            </a:r>
            <a:endParaRPr lang="en-US" sz="1200" b="1" dirty="0">
              <a:solidFill>
                <a:srgbClr val="FF0000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27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เดือนมีนาคม – พฤษภาคม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(รายภาค)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651810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3" name="Picture 12" descr="A group of maps with numbers and letters&#10;&#10;Description automatically generated">
            <a:extLst>
              <a:ext uri="{FF2B5EF4-FFF2-40B4-BE49-F238E27FC236}">
                <a16:creationId xmlns:a16="http://schemas.microsoft.com/office/drawing/2014/main" id="{5A95B6D4-7A77-26AC-BEE5-C20358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5" y="487251"/>
            <a:ext cx="7604070" cy="39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0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8F5A18-1EDA-7D41-B4A8-EB26B0DEE097}"/>
              </a:ext>
            </a:extLst>
          </p:cNvPr>
          <p:cNvSpPr/>
          <p:nvPr/>
        </p:nvSpPr>
        <p:spPr>
          <a:xfrm>
            <a:off x="564612" y="140251"/>
            <a:ext cx="882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คาดการณ์ปริมาณฝน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One-Map 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และผลต่างจากค่าปกติ เดือนมิถุนายน – สิงหาคม </a:t>
            </a:r>
            <a:r>
              <a:rPr lang="en-GB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2567</a:t>
            </a:r>
            <a:r>
              <a:rPr lang="th-TH" sz="2300" b="1" dirty="0">
                <a:solidFill>
                  <a:srgbClr val="0092BA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(รายภาค)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91A9-5522-6CAA-3340-FF18279A9887}"/>
              </a:ext>
            </a:extLst>
          </p:cNvPr>
          <p:cNvSpPr txBox="1"/>
          <p:nvPr/>
        </p:nvSpPr>
        <p:spPr>
          <a:xfrm>
            <a:off x="2651810" y="4371538"/>
            <a:ext cx="7362063" cy="33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th-TH" sz="900" b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หมายเหตุ </a:t>
            </a: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ค่าปกติ ใช้ค่าเฉลี่ยฝนเชิงพื้นที่ 30 ปี ระหว่างปี พ.ศ. 2534-2563 จากสถานีฝนของกรมอุตุนิยมวิทยา</a:t>
            </a:r>
          </a:p>
          <a:p>
            <a:pPr>
              <a:lnSpc>
                <a:spcPts val="900"/>
              </a:lnSpc>
            </a:pPr>
            <a:r>
              <a:rPr lang="th-TH" sz="900" i="1" spc="-10" dirty="0">
                <a:latin typeface="DB Heavent" panose="02000506060000020004" pitchFamily="2" charset="-34"/>
                <a:cs typeface="DB Heavent" panose="02000506060000020004" pitchFamily="2" charset="-34"/>
              </a:rPr>
              <a:t>                จุดบนภาพผลต่างจากค่าปกติ แสดงถึงตำแหน่งที่มีผลการคาดการณ์สอดคล้องกันระหว่างกรมอุตุนิยมวิทยาและสสน.</a:t>
            </a:r>
            <a:endParaRPr lang="en-GB" sz="900" i="1" spc="-1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5B6D4-7A77-26AC-BEE5-C203589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8633" y="487251"/>
            <a:ext cx="7546734" cy="39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DCEDF4"/>
            </a:gs>
            <a:gs pos="39000">
              <a:srgbClr val="D9F2EF"/>
            </a:gs>
            <a:gs pos="89000">
              <a:srgbClr val="E4F8F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D3A448-0B1C-463A-BAF9-21C3C9B9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" t="10158" r="4732" b="7141"/>
          <a:stretch/>
        </p:blipFill>
        <p:spPr>
          <a:xfrm>
            <a:off x="334736" y="444953"/>
            <a:ext cx="8376557" cy="42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83735</TotalTime>
  <Words>250</Words>
  <Application>Microsoft Office PowerPoint</Application>
  <PresentationFormat>On-screen Show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DB Heavent</vt:lpstr>
      <vt:lpstr>Cordia New</vt:lpstr>
      <vt:lpstr>DB Heavent Thin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เฉลิม เพ็งพิศ</dc:creator>
  <cp:lastModifiedBy>Wasukree Sae-tia</cp:lastModifiedBy>
  <cp:revision>707</cp:revision>
  <cp:lastPrinted>2023-05-01T06:41:06Z</cp:lastPrinted>
  <dcterms:created xsi:type="dcterms:W3CDTF">2020-12-03T09:55:33Z</dcterms:created>
  <dcterms:modified xsi:type="dcterms:W3CDTF">2024-04-01T03:28:07Z</dcterms:modified>
</cp:coreProperties>
</file>