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0" r:id="rId3"/>
    <p:sldMasterId id="2147483937" r:id="rId4"/>
    <p:sldMasterId id="2147484338" r:id="rId5"/>
  </p:sldMasterIdLst>
  <p:notesMasterIdLst>
    <p:notesMasterId r:id="rId7"/>
  </p:notesMasterIdLst>
  <p:sldIdLst>
    <p:sldId id="23407" r:id="rId6"/>
  </p:sldIdLst>
  <p:sldSz cx="12192000" cy="6858000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ADF"/>
    <a:srgbClr val="0000FF"/>
    <a:srgbClr val="996633"/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3635" autoAdjust="0"/>
  </p:normalViewPr>
  <p:slideViewPr>
    <p:cSldViewPr snapToGrid="0">
      <p:cViewPr>
        <p:scale>
          <a:sx n="75" d="100"/>
          <a:sy n="75" d="100"/>
        </p:scale>
        <p:origin x="725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DA75093-8249-4473-B98D-EA87C9D92C0A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6919AB-A968-4C3C-80CF-AC557CBBB7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56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2163" y="1198563"/>
            <a:ext cx="5737225" cy="3227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3842" fontAlgn="base">
              <a:spcBef>
                <a:spcPct val="0"/>
              </a:spcBef>
              <a:spcAft>
                <a:spcPct val="0"/>
              </a:spcAft>
              <a:defRPr/>
            </a:pPr>
            <a:fld id="{D8BD3071-263B-4345-B3BF-82ABFFC7DF4F}" type="slidenum">
              <a:rPr lang="th-TH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 defTabSz="94384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58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D4440-5E9E-4398-A31D-6851CAB43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6AF6C-2100-4482-956B-0206D7F0B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315E8-C09F-4440-9857-73CAC3782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B6FC-6487-4208-A941-620121D5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0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36980-F233-4E93-8DF0-79691ECCC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E09C9-0DAE-409B-8BB3-815CDA48C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19CC3-5C23-48E7-9665-19D77CED0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AC9F-38D0-4F52-ACE8-C61523853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5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0733" y="144464"/>
            <a:ext cx="2751667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144464"/>
            <a:ext cx="8056033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3EDD7-0AD4-43B2-BCCC-1672CC6A9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BBE663-5BF0-494B-8ADC-39AAA6450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A4F57-77B2-4015-86ED-C28E020A7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B4F6-187C-4775-8B82-25B7F58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835-12C5-4420-A8F5-C42607970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9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6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70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6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7" indent="0" algn="ctr">
              <a:buNone/>
              <a:defRPr/>
            </a:lvl2pPr>
            <a:lvl3pPr marL="685814" indent="0" algn="ctr">
              <a:buNone/>
              <a:defRPr/>
            </a:lvl3pPr>
            <a:lvl4pPr marL="1028721" indent="0" algn="ctr">
              <a:buNone/>
              <a:defRPr/>
            </a:lvl4pPr>
            <a:lvl5pPr marL="1371627" indent="0" algn="ctr">
              <a:buNone/>
              <a:defRPr/>
            </a:lvl5pPr>
            <a:lvl6pPr marL="1714534" indent="0" algn="ctr">
              <a:buNone/>
              <a:defRPr/>
            </a:lvl6pPr>
            <a:lvl7pPr marL="2057441" indent="0" algn="ctr">
              <a:buNone/>
              <a:defRPr/>
            </a:lvl7pPr>
            <a:lvl8pPr marL="2400348" indent="0" algn="ctr">
              <a:buNone/>
              <a:defRPr/>
            </a:lvl8pPr>
            <a:lvl9pPr marL="27432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D4440-5E9E-4398-A31D-6851CAB43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6AF6C-2100-4482-956B-0206D7F0B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315E8-C09F-4440-9857-73CAC3782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B6FC-6487-4208-A941-620121D5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0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837E3-C90E-4DE6-88F6-282CE4D99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4BF32-04D1-4000-986A-57F2EEEAF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3A2BB-1E49-4E7C-9984-01F0EA5CB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EF40-C952-48E6-97B6-1B659D097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2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7" indent="0">
              <a:buNone/>
              <a:defRPr sz="1350"/>
            </a:lvl2pPr>
            <a:lvl3pPr marL="685814" indent="0">
              <a:buNone/>
              <a:defRPr sz="1200"/>
            </a:lvl3pPr>
            <a:lvl4pPr marL="1028721" indent="0">
              <a:buNone/>
              <a:defRPr sz="1050"/>
            </a:lvl4pPr>
            <a:lvl5pPr marL="1371627" indent="0">
              <a:buNone/>
              <a:defRPr sz="1050"/>
            </a:lvl5pPr>
            <a:lvl6pPr marL="1714534" indent="0">
              <a:buNone/>
              <a:defRPr sz="1050"/>
            </a:lvl6pPr>
            <a:lvl7pPr marL="2057441" indent="0">
              <a:buNone/>
              <a:defRPr sz="1050"/>
            </a:lvl7pPr>
            <a:lvl8pPr marL="2400348" indent="0">
              <a:buNone/>
              <a:defRPr sz="1050"/>
            </a:lvl8pPr>
            <a:lvl9pPr marL="274325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04151-1000-4A64-A74C-863EE4D3D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B6C30-32CF-476D-8612-5D5591638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87654-4C90-49F9-B184-D6BE2ECC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8767A-0387-4C23-BC57-CAE39CF51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91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837E3-C90E-4DE6-88F6-282CE4D99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4BF32-04D1-4000-986A-57F2EEEAF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3A2BB-1E49-4E7C-9984-01F0EA5CB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EF40-C952-48E6-97B6-1B659D097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8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87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877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28F1BF-104F-43C9-9C00-57678DFE2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1A33C62-069A-4CA3-9ED9-B1CCD182C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6546031-8CEA-4D53-ADC4-7C86A1989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E0CD-807C-413E-928B-609DBA580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69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6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F800C0-E104-49D5-91AD-5D62A5604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6D043A-5BF4-44D0-86F4-8865062DD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9577DC-6FC5-4EB8-AF22-492D4B1E3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81CFB-50F1-43CE-A959-9D1FF7A06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94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399204-3067-4AD2-9260-F6B9F9FEA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9EDB95-6868-4485-9749-48EF162DC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7734A7-5890-41B5-98D4-0D0041A51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D22-84F7-48C0-8BFF-B4169323D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19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381D09-CB65-43E6-B04B-74E8A2C53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E89F5A-98C1-4E11-A050-E64400351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7F66F5-DB4B-41A6-B55E-16FDD1C82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2CCCD-5D33-4274-B5DD-FCEBA17F6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56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492EEE7-F1DA-4120-A85B-1102E49F8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37A832F-9F9C-4D7D-9404-B43FEA413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934795B-0586-4B2A-BC79-FB8FA9B6E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1101F-9B9A-4124-8C96-FF5F7F015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947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7" indent="0">
              <a:buNone/>
              <a:defRPr sz="2100"/>
            </a:lvl2pPr>
            <a:lvl3pPr marL="685814" indent="0">
              <a:buNone/>
              <a:defRPr sz="1800"/>
            </a:lvl3pPr>
            <a:lvl4pPr marL="1028721" indent="0">
              <a:buNone/>
              <a:defRPr sz="1500"/>
            </a:lvl4pPr>
            <a:lvl5pPr marL="1371627" indent="0">
              <a:buNone/>
              <a:defRPr sz="1500"/>
            </a:lvl5pPr>
            <a:lvl6pPr marL="1714534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5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3F52963-7421-4B38-B998-D1C5EC04A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FCEA97-87DA-430E-9CC1-5A16BE9E2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8A21591-40D2-4416-A52F-0AE27F0DC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6543-18EE-4D4A-80FF-A6F210CD6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80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36980-F233-4E93-8DF0-79691ECCC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E09C9-0DAE-409B-8BB3-815CDA48C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19CC3-5C23-48E7-9665-19D77CED0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AC9F-38D0-4F52-ACE8-C61523853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39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0735" y="144468"/>
            <a:ext cx="2751667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5" y="144468"/>
            <a:ext cx="8056033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3EDD7-0AD4-43B2-BCCC-1672CC6A9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BBE663-5BF0-494B-8ADC-39AAA6450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A4F57-77B2-4015-86ED-C28E020A7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B4F6-187C-4775-8B82-25B7F58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5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835-12C5-4420-A8F5-C42607970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6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04151-1000-4A64-A74C-863EE4D3D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B6C30-32CF-476D-8612-5D5591638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87654-4C90-49F9-B184-D6BE2ECC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8767A-0387-4C23-BC57-CAE39CF51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83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8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8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28F1BF-104F-43C9-9C00-57678DFE2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1A33C62-069A-4CA3-9ED9-B1CCD182C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6546031-8CEA-4D53-ADC4-7C86A1989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E0CD-807C-413E-928B-609DBA580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25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F800C0-E104-49D5-91AD-5D62A5604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6D043A-5BF4-44D0-86F4-8865062DD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9577DC-6FC5-4EB8-AF22-492D4B1E3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81CFB-50F1-43CE-A959-9D1FF7A06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399204-3067-4AD2-9260-F6B9F9FEA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9EDB95-6868-4485-9749-48EF162DC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7734A7-5890-41B5-98D4-0D0041A51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D22-84F7-48C0-8BFF-B4169323D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381D09-CB65-43E6-B04B-74E8A2C53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E89F5A-98C1-4E11-A050-E64400351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7F66F5-DB4B-41A6-B55E-16FDD1C82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2CCCD-5D33-4274-B5DD-FCEBA17F6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8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492EEE7-F1DA-4120-A85B-1102E49F8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37A832F-9F9C-4D7D-9404-B43FEA413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934795B-0586-4B2A-BC79-FB8FA9B6E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1101F-9B9A-4124-8C96-FF5F7F015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3F52963-7421-4B38-B998-D1C5EC04A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FCEA97-87DA-430E-9CC1-5A16BE9E2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8A21591-40D2-4416-A52F-0AE27F0DC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6543-18EE-4D4A-80FF-A6F210CD6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8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8" descr="바">
            <a:extLst>
              <a:ext uri="{FF2B5EF4-FFF2-40B4-BE49-F238E27FC236}">
                <a16:creationId xmlns:a16="http://schemas.microsoft.com/office/drawing/2014/main" id="{E93F44FA-F6A1-4C8A-9251-E7674905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020153E-79A1-44EE-9146-D9C25DA58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CF2B13D-7533-4C87-B628-629F30F310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BA97C2B-BC04-495A-B0AD-81211BEAC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961456D-EDDC-4D49-87BD-F42A6FD66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rgbClr val="000000"/>
                </a:solidFill>
                <a:latin typeface="Gulim" panose="020B0600000101010101" pitchFamily="34" charset="-127"/>
              </a:defRPr>
            </a:lvl1pPr>
          </a:lstStyle>
          <a:p>
            <a:fld id="{7A7282C2-42A9-4F68-9299-F16B375722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4">
            <a:extLst>
              <a:ext uri="{FF2B5EF4-FFF2-40B4-BE49-F238E27FC236}">
                <a16:creationId xmlns:a16="http://schemas.microsoft.com/office/drawing/2014/main" id="{03161E26-C855-4A51-B533-22A122388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Click To Edit Title Style</a:t>
            </a:r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BF6C70E-A82A-47FF-9E64-2ABF6FF71635}"/>
              </a:ext>
            </a:extLst>
          </p:cNvPr>
          <p:cNvGrpSpPr>
            <a:grpSpLocks/>
          </p:cNvGrpSpPr>
          <p:nvPr/>
        </p:nvGrpSpPr>
        <p:grpSpPr bwMode="auto">
          <a:xfrm>
            <a:off x="334433" y="6381751"/>
            <a:ext cx="3454400" cy="288925"/>
            <a:chOff x="0" y="0"/>
            <a:chExt cx="1632" cy="182"/>
          </a:xfrm>
        </p:grpSpPr>
        <p:sp>
          <p:nvSpPr>
            <p:cNvPr id="1033" name="WordArt 25">
              <a:extLst>
                <a:ext uri="{FF2B5EF4-FFF2-40B4-BE49-F238E27FC236}">
                  <a16:creationId xmlns:a16="http://schemas.microsoft.com/office/drawing/2014/main" id="{95D0A895-CEC4-494C-A78F-8EC0E54EDC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th-TH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34" name="WordArt 26">
              <a:extLst>
                <a:ext uri="{FF2B5EF4-FFF2-40B4-BE49-F238E27FC236}">
                  <a16:creationId xmlns:a16="http://schemas.microsoft.com/office/drawing/2014/main" id="{BFD43DD5-4167-4342-BFD8-86CD9DFED5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4" y="136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800" b="1" kern="10" spc="-40">
                  <a:solidFill>
                    <a:srgbClr val="5F5F5F"/>
                  </a:solidFill>
                  <a:cs typeface="Arial" panose="020B0604020202020204" pitchFamily="34" charset="0"/>
                </a:rPr>
                <a:t>COMPANY LOGOTYPE INSERT</a:t>
              </a:r>
              <a:endParaRPr lang="th-TH" sz="800" b="1" kern="10" spc="-4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+mj-lt"/>
          <a:ea typeface="+mj-ea"/>
          <a:cs typeface="HY헤드라인M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ulim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ulim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ulim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ulim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ulim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7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0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8" descr="바">
            <a:extLst>
              <a:ext uri="{FF2B5EF4-FFF2-40B4-BE49-F238E27FC236}">
                <a16:creationId xmlns:a16="http://schemas.microsoft.com/office/drawing/2014/main" id="{E93F44FA-F6A1-4C8A-9251-E7674905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020153E-79A1-44EE-9146-D9C25DA58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CF2B13D-7533-4C87-B628-629F30F310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05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BA97C2B-BC04-495A-B0AD-81211BEAC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05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961456D-EDDC-4D49-87BD-F42A6FD66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050">
                <a:solidFill>
                  <a:srgbClr val="000000"/>
                </a:solidFill>
                <a:latin typeface="Gulim" panose="020B0600000101010101" pitchFamily="34" charset="-127"/>
              </a:defRPr>
            </a:lvl1pPr>
          </a:lstStyle>
          <a:p>
            <a:fld id="{7A7282C2-42A9-4F68-9299-F16B375722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4">
            <a:extLst>
              <a:ext uri="{FF2B5EF4-FFF2-40B4-BE49-F238E27FC236}">
                <a16:creationId xmlns:a16="http://schemas.microsoft.com/office/drawing/2014/main" id="{03161E26-C855-4A51-B533-22A122388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44465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Click To Edit Title Style</a:t>
            </a:r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ABF6C70E-A82A-47FF-9E64-2ABF6FF71635}"/>
              </a:ext>
            </a:extLst>
          </p:cNvPr>
          <p:cNvGrpSpPr>
            <a:grpSpLocks/>
          </p:cNvGrpSpPr>
          <p:nvPr/>
        </p:nvGrpSpPr>
        <p:grpSpPr bwMode="auto">
          <a:xfrm>
            <a:off x="334433" y="6381755"/>
            <a:ext cx="3454400" cy="288925"/>
            <a:chOff x="0" y="0"/>
            <a:chExt cx="1632" cy="182"/>
          </a:xfrm>
        </p:grpSpPr>
        <p:sp>
          <p:nvSpPr>
            <p:cNvPr id="1033" name="WordArt 25">
              <a:extLst>
                <a:ext uri="{FF2B5EF4-FFF2-40B4-BE49-F238E27FC236}">
                  <a16:creationId xmlns:a16="http://schemas.microsoft.com/office/drawing/2014/main" id="{95D0A895-CEC4-494C-A78F-8EC0E54EDC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kern="10" spc="-53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th-TH" sz="1050" kern="10" spc="-53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34" name="WordArt 26">
              <a:extLst>
                <a:ext uri="{FF2B5EF4-FFF2-40B4-BE49-F238E27FC236}">
                  <a16:creationId xmlns:a16="http://schemas.microsoft.com/office/drawing/2014/main" id="{BFD43DD5-4167-4342-BFD8-86CD9DFED5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4" y="136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600" b="1" kern="10" spc="-30">
                  <a:solidFill>
                    <a:srgbClr val="5F5F5F"/>
                  </a:solidFill>
                  <a:cs typeface="Arial" panose="020B0604020202020204" pitchFamily="34" charset="0"/>
                </a:rPr>
                <a:t>COMPANY LOGOTYPE INSERT</a:t>
              </a:r>
              <a:endParaRPr lang="th-TH" sz="600" b="1" kern="10" spc="-3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+mj-lt"/>
          <a:ea typeface="+mj-ea"/>
          <a:cs typeface="HY헤드라인M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5pPr>
      <a:lvl6pPr marL="342907"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685814"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028721"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371627"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257180" indent="-25718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ulim"/>
        </a:defRPr>
      </a:lvl1pPr>
      <a:lvl2pPr marL="557224" indent="-214317" algn="l" rtl="0" eaLnBrk="0" fontAlgn="base" latinLnBrk="1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Gulim"/>
        </a:defRPr>
      </a:lvl2pPr>
      <a:lvl3pPr marL="857267" indent="-171453" algn="l" rtl="0" eaLnBrk="0" fontAlgn="base" latinLnBrk="1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Gulim"/>
        </a:defRPr>
      </a:lvl3pPr>
      <a:lvl4pPr marL="1200174" indent="-171453" algn="l" rtl="0" eaLnBrk="0" fontAlgn="base" latinLnBrk="1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Gulim"/>
        </a:defRPr>
      </a:lvl4pPr>
      <a:lvl5pPr marL="1543081" indent="-171453" algn="l" rtl="0" eaLnBrk="0" fontAlgn="base" latinLnBrk="1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Gulim"/>
        </a:defRPr>
      </a:lvl5pPr>
      <a:lvl6pPr marL="1885988" indent="-171453" algn="l" rtl="0" eaLnBrk="0" fontAlgn="base" latinLnBrk="1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95" indent="-171453" algn="l" rtl="0" eaLnBrk="0" fontAlgn="base" latinLnBrk="1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801" indent="-171453" algn="l" rtl="0" eaLnBrk="0" fontAlgn="base" latinLnBrk="1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708" indent="-171453" algn="l" rtl="0" eaLnBrk="0" fontAlgn="base" latinLnBrk="1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4CD44-C56D-4BA9-8188-DC652A92D099}"/>
              </a:ext>
            </a:extLst>
          </p:cNvPr>
          <p:cNvGrpSpPr/>
          <p:nvPr/>
        </p:nvGrpSpPr>
        <p:grpSpPr>
          <a:xfrm>
            <a:off x="6476923" y="-68737"/>
            <a:ext cx="5865934" cy="6849553"/>
            <a:chOff x="10867078" y="-7774"/>
            <a:chExt cx="5865934" cy="684955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EE6F11B-3F2E-4F1C-B93D-E45A78959185}"/>
                </a:ext>
              </a:extLst>
            </p:cNvPr>
            <p:cNvGrpSpPr/>
            <p:nvPr/>
          </p:nvGrpSpPr>
          <p:grpSpPr>
            <a:xfrm>
              <a:off x="10867078" y="-7774"/>
              <a:ext cx="5865934" cy="6849553"/>
              <a:chOff x="10867078" y="-7774"/>
              <a:chExt cx="5865934" cy="684955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0EA04-4F4D-4450-8AF0-4A08967A0E65}"/>
                  </a:ext>
                </a:extLst>
              </p:cNvPr>
              <p:cNvGrpSpPr/>
              <p:nvPr/>
            </p:nvGrpSpPr>
            <p:grpSpPr>
              <a:xfrm>
                <a:off x="10867078" y="-7774"/>
                <a:ext cx="5865934" cy="6849553"/>
                <a:chOff x="10867078" y="-7774"/>
                <a:chExt cx="5865934" cy="6849553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B194C7B-60CB-42C4-9805-F3351C41B03D}"/>
                    </a:ext>
                  </a:extLst>
                </p:cNvPr>
                <p:cNvGrpSpPr/>
                <p:nvPr/>
              </p:nvGrpSpPr>
              <p:grpSpPr>
                <a:xfrm>
                  <a:off x="10867078" y="-7774"/>
                  <a:ext cx="5865934" cy="6849553"/>
                  <a:chOff x="2889196" y="323399"/>
                  <a:chExt cx="5865934" cy="6849553"/>
                </a:xfrm>
              </p:grpSpPr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556BEC78-149E-4EF5-A58B-36D3F8659A31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 rotWithShape="1"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9976" b="95073" l="2226" r="97489">
                                <a14:foregroundMark x1="76142" y1="49233" x2="76142" y2="49233"/>
                                <a14:foregroundMark x1="76884" y1="59491" x2="84874" y2="57391"/>
                                <a14:foregroundMark x1="79680" y1="81018" x2="76142" y2="86672"/>
                                <a14:foregroundMark x1="74087" y1="40186" x2="75228" y2="47011"/>
                                <a14:foregroundMark x1="66438" y1="31099" x2="65925" y2="31341"/>
                                <a14:foregroundMark x1="68550" y1="33401" x2="68550" y2="33401"/>
                                <a14:foregroundMark x1="79224" y1="36712" x2="79224" y2="36712"/>
                                <a14:foregroundMark x1="96062" y1="67124" x2="96062" y2="67124"/>
                                <a14:foregroundMark x1="79281" y1="89136" x2="79281" y2="89136"/>
                                <a14:foregroundMark x1="51826" y1="89822" x2="51655" y2="90953"/>
                                <a14:foregroundMark x1="80936" y1="84289" x2="80936" y2="84289"/>
                                <a14:foregroundMark x1="80765" y1="85016" x2="80765" y2="85016"/>
                                <a14:foregroundMark x1="81393" y1="83239" x2="81393" y2="83239"/>
                                <a14:foregroundMark x1="79509" y1="87924" x2="79509" y2="87924"/>
                                <a14:foregroundMark x1="72032" y1="90711" x2="72032" y2="90711"/>
                                <a14:foregroundMark x1="70491" y1="90711" x2="70491" y2="90711"/>
                                <a14:foregroundMark x1="74715" y1="90913" x2="74715" y2="90913"/>
                                <a14:foregroundMark x1="79852" y1="89055" x2="79852" y2="89055"/>
                                <a14:foregroundMark x1="82078" y1="78150" x2="82078" y2="78150"/>
                                <a14:foregroundMark x1="80251" y1="77019" x2="80251" y2="77019"/>
                                <a14:foregroundMark x1="80422" y1="76494" x2="80422" y2="76494"/>
                                <a14:foregroundMark x1="81221" y1="77383" x2="81221" y2="77383"/>
                                <a14:foregroundMark x1="82363" y1="78675" x2="82363" y2="78675"/>
                                <a14:foregroundMark x1="82534" y1="79200" x2="82534" y2="79200"/>
                                <a14:foregroundMark x1="86187" y1="75283" x2="86187" y2="75283"/>
                                <a14:foregroundMark x1="82591" y1="75606" x2="82591" y2="75606"/>
                                <a14:foregroundMark x1="94749" y1="77262" x2="94749" y2="77262"/>
                                <a14:foregroundMark x1="95662" y1="76777" x2="95662" y2="76777"/>
                                <a14:foregroundMark x1="95605" y1="75525" x2="95605" y2="75525"/>
                                <a14:foregroundMark x1="95719" y1="76212" x2="95719" y2="76212"/>
                                <a14:foregroundMark x1="95548" y1="71325" x2="95548" y2="71325"/>
                                <a14:foregroundMark x1="95605" y1="69992" x2="95605" y2="69992"/>
                                <a14:foregroundMark x1="95434" y1="73263" x2="95434" y2="73263"/>
                                <a14:foregroundMark x1="94977" y1="72213" x2="94977" y2="72213"/>
                                <a14:foregroundMark x1="95491" y1="75283" x2="95491" y2="75283"/>
                                <a14:foregroundMark x1="96176" y1="68538" x2="96176" y2="68538"/>
                                <a14:foregroundMark x1="96062" y1="69265" x2="96062" y2="69265"/>
                                <a14:foregroundMark x1="94235" y1="65711" x2="94235" y2="65711"/>
                                <a14:foregroundMark x1="94349" y1="63005" x2="94349" y2="63005"/>
                                <a14:foregroundMark x1="94977" y1="64176" x2="94977" y2="64176"/>
                                <a14:foregroundMark x1="91495" y1="57553" x2="91495" y2="57553"/>
                                <a14:foregroundMark x1="93550" y1="60097" x2="93550" y2="60097"/>
                                <a14:foregroundMark x1="93322" y1="59370" x2="93322" y2="59370"/>
                                <a14:foregroundMark x1="92751" y1="59047" x2="92751" y2="59047"/>
                                <a14:foregroundMark x1="94235" y1="60824" x2="94235" y2="60824"/>
                                <a14:foregroundMark x1="92865" y1="54523" x2="92865" y2="54523"/>
                                <a14:foregroundMark x1="92751" y1="53796" x2="92751" y2="53796"/>
                                <a14:foregroundMark x1="93779" y1="52221" x2="93779" y2="52221"/>
                                <a14:foregroundMark x1="93607" y1="51010" x2="93607" y2="51010"/>
                                <a14:foregroundMark x1="89155" y1="49313" x2="89155" y2="49313"/>
                                <a14:foregroundMark x1="87900" y1="48829" x2="87900" y2="48829"/>
                                <a14:foregroundMark x1="91838" y1="50121" x2="91838" y2="50121"/>
                                <a14:foregroundMark x1="90868" y1="50323" x2="90868" y2="50323"/>
                                <a14:foregroundMark x1="90068" y1="49798" x2="90068" y2="49798"/>
                                <a14:foregroundMark x1="92751" y1="50485" x2="92751" y2="50485"/>
                                <a14:foregroundMark x1="86416" y1="46688" x2="86416" y2="46688"/>
                                <a14:foregroundMark x1="82991" y1="44184" x2="82991" y2="44184"/>
                                <a14:foregroundMark x1="83390" y1="44628" x2="83390" y2="44628"/>
                                <a14:foregroundMark x1="84247" y1="45355" x2="84247" y2="45355"/>
                                <a14:foregroundMark x1="85331" y1="45840" x2="85331" y2="45840"/>
                                <a14:foregroundMark x1="82591" y1="43013" x2="82591" y2="43013"/>
                                <a14:foregroundMark x1="82021" y1="42084" x2="82021" y2="42084"/>
                                <a14:foregroundMark x1="81393" y1="40832" x2="81393" y2="40832"/>
                                <a14:foregroundMark x1="81221" y1="40509" x2="81221" y2="40509"/>
                                <a14:foregroundMark x1="81621" y1="41478" x2="81621" y2="41478"/>
                                <a14:foregroundMark x1="80537" y1="37197" x2="80537" y2="37197"/>
                                <a14:foregroundMark x1="80023" y1="36793" x2="80023" y2="36793"/>
                                <a14:foregroundMark x1="80993" y1="37763" x2="80993" y2="37763"/>
                                <a14:foregroundMark x1="74943" y1="35582" x2="74943" y2="35582"/>
                                <a14:foregroundMark x1="77112" y1="36268" x2="77112" y2="36268"/>
                                <a14:foregroundMark x1="78425" y1="36632" x2="78425" y2="36632"/>
                                <a14:foregroundMark x1="72489" y1="34532" x2="72489" y2="34532"/>
                                <a14:foregroundMark x1="73573" y1="34855" x2="73573" y2="34855"/>
                                <a14:foregroundMark x1="70776" y1="33966" x2="70776" y2="33966"/>
                                <a14:foregroundMark x1="69578" y1="33845" x2="69578" y2="33845"/>
                                <a14:foregroundMark x1="67580" y1="32512" x2="67580" y2="32512"/>
                                <a14:foregroundMark x1="67066" y1="30614" x2="67066" y2="30614"/>
                                <a14:foregroundMark x1="65925" y1="30452" x2="65925" y2="30452"/>
                                <a14:foregroundMark x1="64669" y1="31381" x2="64669" y2="31381"/>
                                <a14:foregroundMark x1="51655" y1="23627" x2="51655" y2="23627"/>
                                <a14:foregroundMark x1="53596" y1="24677" x2="53596" y2="24677"/>
                                <a14:foregroundMark x1="55080" y1="25121" x2="55080" y2="25121"/>
                                <a14:foregroundMark x1="31849" y1="26737" x2="31849" y2="26737"/>
                                <a14:foregroundMark x1="28653" y1="25283" x2="29737" y2="25485"/>
                                <a14:foregroundMark x1="30594" y1="26090" x2="32078" y2="27060"/>
                                <a14:foregroundMark x1="22603" y1="22173" x2="25742" y2="22536"/>
                                <a14:foregroundMark x1="20034" y1="20840" x2="20034" y2="20840"/>
                                <a14:foregroundMark x1="21119" y1="21163" x2="21119" y2="21163"/>
                                <a14:foregroundMark x1="26769" y1="24313" x2="26769" y2="24313"/>
                                <a14:foregroundMark x1="33276" y1="27827" x2="33276" y2="27827"/>
                                <a14:foregroundMark x1="35274" y1="27989" x2="35274" y2="27989"/>
                                <a14:foregroundMark x1="36872" y1="27262" x2="36872" y2="27262"/>
                                <a14:foregroundMark x1="39726" y1="25485" x2="39726" y2="25485"/>
                                <a14:foregroundMark x1="40639" y1="25000" x2="42123" y2="24475"/>
                                <a14:foregroundMark x1="60559" y1="22940" x2="60845" y2="22940"/>
                                <a14:foregroundMark x1="59817" y1="23102" x2="59817" y2="23102"/>
                                <a14:foregroundMark x1="54281" y1="68376" x2="54281" y2="68376"/>
                                <a14:foregroundMark x1="53311" y1="67286" x2="53311" y2="67286"/>
                                <a14:foregroundMark x1="53767" y1="69790" x2="53767" y2="69790"/>
                                <a14:foregroundMark x1="54338" y1="69426" x2="54338" y2="69426"/>
                                <a14:foregroundMark x1="54737" y1="68861" x2="54737" y2="68861"/>
                                <a14:foregroundMark x1="53139" y1="70436" x2="53139" y2="70436"/>
                                <a14:foregroundMark x1="53082" y1="71527" x2="53082" y2="71527"/>
                                <a14:foregroundMark x1="52740" y1="72658" x2="52740" y2="72658"/>
                                <a14:foregroundMark x1="54224" y1="74273" x2="54224" y2="74273"/>
                                <a14:foregroundMark x1="54623" y1="79200" x2="54623" y2="79200"/>
                                <a14:foregroundMark x1="54623" y1="83845" x2="54623" y2="83845"/>
                                <a14:foregroundMark x1="54338" y1="85057" x2="54338" y2="85057"/>
                                <a14:foregroundMark x1="54737" y1="84572" x2="54737" y2="84572"/>
                                <a14:foregroundMark x1="54566" y1="83441" x2="54566" y2="83441"/>
                                <a14:foregroundMark x1="54224" y1="82270" x2="54224" y2="82270"/>
                                <a14:foregroundMark x1="54281" y1="87237" x2="54281" y2="87237"/>
                                <a14:foregroundMark x1="50913" y1="89903" x2="50913" y2="89903"/>
                                <a14:foregroundMark x1="52055" y1="88934" x2="52055" y2="88934"/>
                                <a14:foregroundMark x1="51199" y1="91599" x2="51199" y2="91599"/>
                                <a14:foregroundMark x1="51484" y1="92649" x2="51484" y2="92649"/>
                                <a14:foregroundMark x1="50913" y1="90388" x2="50913" y2="90388"/>
                                <a14:foregroundMark x1="39384" y1="64418" x2="39384" y2="64418"/>
                                <a14:foregroundMark x1="22660" y1="58401" x2="22660" y2="58401"/>
                                <a14:foregroundMark x1="21861" y1="58966" x2="21861" y2="58966"/>
                                <a14:foregroundMark x1="23573" y1="57876" x2="23573" y2="57876"/>
                                <a14:foregroundMark x1="23573" y1="57027" x2="23573" y2="57027"/>
                                <a14:foregroundMark x1="15411" y1="52262" x2="15411" y2="52262"/>
                                <a14:foregroundMark x1="48916" y1="63772" x2="48916" y2="63772"/>
                                <a14:foregroundMark x1="4281" y1="49677" x2="4281" y2="49677"/>
                                <a14:foregroundMark x1="4281" y1="47698" x2="4281" y2="47698"/>
                                <a14:foregroundMark x1="4167" y1="44790" x2="4167" y2="44790"/>
                                <a14:foregroundMark x1="5708" y1="40630" x2="5708" y2="40630"/>
                                <a14:foregroundMark x1="7820" y1="35824" x2="7820" y2="35824"/>
                                <a14:foregroundMark x1="7249" y1="27827" x2="7249" y2="27827"/>
                                <a14:foregroundMark x1="9018" y1="27464" x2="9018" y2="27464"/>
                                <a14:foregroundMark x1="7991" y1="27666" x2="7991" y2="27666"/>
                                <a14:foregroundMark x1="10046" y1="25969" x2="10046" y2="25969"/>
                                <a14:foregroundMark x1="11016" y1="25040" x2="11016" y2="25040"/>
                                <a14:foregroundMark x1="7135" y1="36066" x2="7135" y2="36066"/>
                                <a14:foregroundMark x1="11701" y1="22213" x2="11701" y2="22213"/>
                                <a14:foregroundMark x1="12043" y1="21042" x2="12043" y2="21042"/>
                                <a14:foregroundMark x1="11872" y1="18336" x2="11872" y2="18336"/>
                                <a14:foregroundMark x1="14041" y1="17690" x2="14041" y2="17690"/>
                                <a14:foregroundMark x1="13299" y1="17569" x2="13299" y2="17569"/>
                                <a14:foregroundMark x1="14384" y1="18296" x2="14384" y2="18296"/>
                                <a14:foregroundMark x1="16324" y1="18740" x2="16324" y2="18740"/>
                                <a14:foregroundMark x1="15696" y1="18296" x2="15696" y2="18296"/>
                                <a14:foregroundMark x1="16952" y1="18982" x2="16952" y2="18982"/>
                                <a14:foregroundMark x1="17637" y1="19063" x2="17637" y2="19063"/>
                                <a14:foregroundMark x1="19178" y1="20800" x2="19178" y2="20800"/>
                                <a14:foregroundMark x1="10674" y1="25404" x2="10674" y2="25404"/>
                                <a14:foregroundMark x1="37842" y1="26777" x2="37842" y2="26777"/>
                                <a14:foregroundMark x1="38699" y1="26454" x2="38699" y2="26454"/>
                                <a14:foregroundMark x1="39098" y1="26050" x2="39098" y2="26050"/>
                                <a14:foregroundMark x1="35788" y1="27827" x2="35788" y2="27827"/>
                                <a14:foregroundMark x1="63984" y1="31058" x2="63984" y2="31058"/>
                                <a14:foregroundMark x1="63185" y1="30533" x2="63185" y2="30533"/>
                                <a14:foregroundMark x1="61758" y1="29887" x2="61758" y2="29887"/>
                                <a14:foregroundMark x1="61644" y1="28796" x2="61644" y2="28796"/>
                                <a14:foregroundMark x1="61473" y1="24515" x2="61473" y2="24515"/>
                                <a14:foregroundMark x1="61244" y1="23869" x2="61244" y2="23869"/>
                                <a14:foregroundMark x1="58048" y1="23627" x2="58048" y2="23627"/>
                                <a14:foregroundMark x1="55765" y1="25323" x2="56678" y2="25485"/>
                                <a14:foregroundMark x1="42466" y1="24354" x2="45034" y2="23102"/>
                                <a14:foregroundMark x1="45548" y1="23021" x2="47203" y2="22496"/>
                                <a14:foregroundMark x1="48116" y1="22698" x2="48744" y2="22496"/>
                                <a14:foregroundMark x1="50000" y1="22779" x2="51027" y2="23627"/>
                                <a14:foregroundMark x1="52626" y1="24192" x2="53196" y2="24394"/>
                                <a14:backgroundMark x1="71918" y1="33926" x2="71918" y2="33926"/>
                                <a14:backgroundMark x1="69292" y1="33603" x2="69292" y2="33603"/>
                                <a14:backgroundMark x1="21575" y1="20113" x2="25571" y2="21729"/>
                                <a14:backgroundMark x1="33619" y1="26010" x2="38242" y2="24960"/>
                                <a14:backgroundMark x1="53082" y1="23223" x2="53082" y2="23223"/>
                                <a14:backgroundMark x1="55936" y1="24354" x2="51199" y2="2294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4850" b="3292"/>
                  <a:stretch/>
                </p:blipFill>
                <p:spPr>
                  <a:xfrm>
                    <a:off x="3061404" y="453758"/>
                    <a:ext cx="5693726" cy="658478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48D0FD9E-65EB-4693-8FBC-ADE5863AC9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224" r="18285"/>
                  <a:stretch/>
                </p:blipFill>
                <p:spPr>
                  <a:xfrm>
                    <a:off x="2889196" y="323399"/>
                    <a:ext cx="5865934" cy="684955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Trapezoid 15">
                  <a:extLst>
                    <a:ext uri="{FF2B5EF4-FFF2-40B4-BE49-F238E27FC236}">
                      <a16:creationId xmlns:a16="http://schemas.microsoft.com/office/drawing/2014/main" id="{1CE53A9D-EDDD-47D8-9994-1A4811B41F1E}"/>
                    </a:ext>
                  </a:extLst>
                </p:cNvPr>
                <p:cNvSpPr/>
                <p:nvPr/>
              </p:nvSpPr>
              <p:spPr bwMode="auto">
                <a:xfrm rot="10800000">
                  <a:off x="12745287" y="1196020"/>
                  <a:ext cx="409426" cy="264449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00B05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Trapezoid 114">
                  <a:extLst>
                    <a:ext uri="{FF2B5EF4-FFF2-40B4-BE49-F238E27FC236}">
                      <a16:creationId xmlns:a16="http://schemas.microsoft.com/office/drawing/2014/main" id="{A8068CB1-92EC-42A4-970D-431A1A83729A}"/>
                    </a:ext>
                  </a:extLst>
                </p:cNvPr>
                <p:cNvSpPr/>
                <p:nvPr/>
              </p:nvSpPr>
              <p:spPr bwMode="auto">
                <a:xfrm rot="10800000">
                  <a:off x="13402491" y="3650662"/>
                  <a:ext cx="409426" cy="264449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FFFF0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Trapezoid 115">
                  <a:extLst>
                    <a:ext uri="{FF2B5EF4-FFF2-40B4-BE49-F238E27FC236}">
                      <a16:creationId xmlns:a16="http://schemas.microsoft.com/office/drawing/2014/main" id="{6465E0E9-8651-457A-8AD5-39F28DB68292}"/>
                    </a:ext>
                  </a:extLst>
                </p:cNvPr>
                <p:cNvSpPr/>
                <p:nvPr/>
              </p:nvSpPr>
              <p:spPr bwMode="auto">
                <a:xfrm rot="10800000">
                  <a:off x="12980013" y="1912000"/>
                  <a:ext cx="235949" cy="152400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FFFF0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Trapezoid 116">
                  <a:extLst>
                    <a:ext uri="{FF2B5EF4-FFF2-40B4-BE49-F238E27FC236}">
                      <a16:creationId xmlns:a16="http://schemas.microsoft.com/office/drawing/2014/main" id="{059C5B47-5313-4A9F-A135-EE859C2A65C9}"/>
                    </a:ext>
                  </a:extLst>
                </p:cNvPr>
                <p:cNvSpPr/>
                <p:nvPr/>
              </p:nvSpPr>
              <p:spPr bwMode="auto">
                <a:xfrm rot="10800000">
                  <a:off x="14740178" y="1492462"/>
                  <a:ext cx="235949" cy="152400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FFFF0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Trapezoid 117">
                  <a:extLst>
                    <a:ext uri="{FF2B5EF4-FFF2-40B4-BE49-F238E27FC236}">
                      <a16:creationId xmlns:a16="http://schemas.microsoft.com/office/drawing/2014/main" id="{6854C4A6-3CB2-4DE6-A66B-CEE956FE033C}"/>
                    </a:ext>
                  </a:extLst>
                </p:cNvPr>
                <p:cNvSpPr/>
                <p:nvPr/>
              </p:nvSpPr>
              <p:spPr bwMode="auto">
                <a:xfrm rot="10800000">
                  <a:off x="13947753" y="3097069"/>
                  <a:ext cx="235949" cy="152400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FFFF0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Trapezoid 118">
                  <a:extLst>
                    <a:ext uri="{FF2B5EF4-FFF2-40B4-BE49-F238E27FC236}">
                      <a16:creationId xmlns:a16="http://schemas.microsoft.com/office/drawing/2014/main" id="{763ABBA3-5EBA-4FA1-9487-40773C43A90C}"/>
                    </a:ext>
                  </a:extLst>
                </p:cNvPr>
                <p:cNvSpPr/>
                <p:nvPr/>
              </p:nvSpPr>
              <p:spPr bwMode="auto">
                <a:xfrm rot="10800000">
                  <a:off x="12918764" y="3600433"/>
                  <a:ext cx="235949" cy="152400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00B05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Trapezoid 119">
                  <a:extLst>
                    <a:ext uri="{FF2B5EF4-FFF2-40B4-BE49-F238E27FC236}">
                      <a16:creationId xmlns:a16="http://schemas.microsoft.com/office/drawing/2014/main" id="{33A5A0A4-6258-41B6-968D-B390112A1522}"/>
                    </a:ext>
                  </a:extLst>
                </p:cNvPr>
                <p:cNvSpPr/>
                <p:nvPr/>
              </p:nvSpPr>
              <p:spPr bwMode="auto">
                <a:xfrm rot="10800000">
                  <a:off x="12407253" y="3453746"/>
                  <a:ext cx="235949" cy="152400"/>
                </a:xfrm>
                <a:prstGeom prst="trapezoid">
                  <a:avLst>
                    <a:gd name="adj" fmla="val 29382"/>
                  </a:avLst>
                </a:prstGeom>
                <a:solidFill>
                  <a:srgbClr val="FF000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th-TH" sz="5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0B1D04D-887C-4B27-971A-5C3583EC90AA}"/>
                  </a:ext>
                </a:extLst>
              </p:cNvPr>
              <p:cNvSpPr txBox="1"/>
              <p:nvPr/>
            </p:nvSpPr>
            <p:spPr>
              <a:xfrm>
                <a:off x="12685165" y="1460469"/>
                <a:ext cx="543594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ทับเสลา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EEC30B7-61AB-4C3D-834B-BF066BD4BC34}"/>
                  </a:ext>
                </a:extLst>
              </p:cNvPr>
              <p:cNvSpPr txBox="1"/>
              <p:nvPr/>
            </p:nvSpPr>
            <p:spPr>
              <a:xfrm>
                <a:off x="12730508" y="2078087"/>
                <a:ext cx="734011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ห้วยขุนแก้ว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228B089-6633-4473-9411-548106E8F32F}"/>
                  </a:ext>
                </a:extLst>
              </p:cNvPr>
              <p:cNvSpPr txBox="1"/>
              <p:nvPr/>
            </p:nvSpPr>
            <p:spPr>
              <a:xfrm>
                <a:off x="14446524" y="1632177"/>
                <a:ext cx="823256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วังร่มเกล้า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4B0B13E-FDB0-4BAC-A7E5-4A988A7254AD}"/>
                  </a:ext>
                </a:extLst>
              </p:cNvPr>
              <p:cNvSpPr txBox="1"/>
              <p:nvPr/>
            </p:nvSpPr>
            <p:spPr>
              <a:xfrm>
                <a:off x="14952723" y="2641842"/>
                <a:ext cx="80413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เขื่อนเจ้าพระยา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2D989AF-C863-4D83-B0AD-D8A03461C685}"/>
                  </a:ext>
                </a:extLst>
              </p:cNvPr>
              <p:cNvSpPr txBox="1"/>
              <p:nvPr/>
            </p:nvSpPr>
            <p:spPr>
              <a:xfrm>
                <a:off x="13685703" y="3270372"/>
                <a:ext cx="823256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ห้วยหนองโรง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CBE7DD7-86F5-45C2-8400-C90B5CBEEA69}"/>
                  </a:ext>
                </a:extLst>
              </p:cNvPr>
              <p:cNvSpPr txBox="1"/>
              <p:nvPr/>
            </p:nvSpPr>
            <p:spPr>
              <a:xfrm>
                <a:off x="13267445" y="3908426"/>
                <a:ext cx="679518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กระเสียว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2A3DD96-8B53-4907-A241-90C65E09DB37}"/>
                  </a:ext>
                </a:extLst>
              </p:cNvPr>
              <p:cNvSpPr txBox="1"/>
              <p:nvPr/>
            </p:nvSpPr>
            <p:spPr>
              <a:xfrm>
                <a:off x="12709667" y="3766108"/>
                <a:ext cx="679518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ท่าเดื่อ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E0ECE63-18BE-4E75-BA5D-58D257B1B425}"/>
                  </a:ext>
                </a:extLst>
              </p:cNvPr>
              <p:cNvSpPr txBox="1"/>
              <p:nvPr/>
            </p:nvSpPr>
            <p:spPr>
              <a:xfrm>
                <a:off x="12177155" y="3606146"/>
                <a:ext cx="679518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>
                  <a:defRPr/>
                </a:pPr>
                <a:r>
                  <a:rPr lang="th-TH" sz="750" b="1" dirty="0">
                    <a:solidFill>
                      <a:srgbClr val="FFFF00"/>
                    </a:solidFill>
                    <a:effectLst>
                      <a:glow rad="127000">
                        <a:prstClr val="black">
                          <a:alpha val="93000"/>
                        </a:prstClr>
                      </a:glow>
                    </a:effectLst>
                    <a:latin typeface="Prompt" panose="00000500000000000000" pitchFamily="2" charset="-34"/>
                    <a:ea typeface="Gulim"/>
                    <a:cs typeface="Prompt" panose="00000500000000000000" pitchFamily="2" charset="-34"/>
                  </a:rPr>
                  <a:t>ห้วยยาง</a:t>
                </a:r>
              </a:p>
            </p:txBody>
          </p: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36C0E966-04DF-4207-A187-9A7C79E4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8603" y="2523380"/>
              <a:ext cx="139099" cy="139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E3704E-AB6F-4188-9FCA-FF6851710049}"/>
              </a:ext>
            </a:extLst>
          </p:cNvPr>
          <p:cNvGrpSpPr/>
          <p:nvPr/>
        </p:nvGrpSpPr>
        <p:grpSpPr>
          <a:xfrm>
            <a:off x="10502253" y="882400"/>
            <a:ext cx="1559809" cy="619269"/>
            <a:chOff x="10005472" y="679622"/>
            <a:chExt cx="1559809" cy="619269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E7FA84EB-8468-4D3E-B7C0-595224F25998}"/>
                </a:ext>
              </a:extLst>
            </p:cNvPr>
            <p:cNvSpPr/>
            <p:nvPr/>
          </p:nvSpPr>
          <p:spPr>
            <a:xfrm>
              <a:off x="10005472" y="679622"/>
              <a:ext cx="1559809" cy="619269"/>
            </a:xfrm>
            <a:prstGeom prst="roundRect">
              <a:avLst/>
            </a:prstGeom>
            <a:noFill/>
            <a:ln w="25400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r>
                <a:rPr lang="th-TH" sz="700" dirty="0">
                  <a:solidFill>
                    <a:prstClr val="white"/>
                  </a:solidFill>
                  <a:effectLst>
                    <a:glow rad="127000"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เกณฑ์การวัดน้ำฝน</a:t>
              </a:r>
              <a:endParaRPr lang="th-TH" sz="3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Prompt" panose="00000500000000000000" pitchFamily="2" charset="-34"/>
                <a:ea typeface="Gulim"/>
                <a:cs typeface="Prompt" panose="00000500000000000000" pitchFamily="2" charset="-34"/>
              </a:endParaRPr>
            </a:p>
            <a:p>
              <a:pPr algn="ctr" defTabSz="342900">
                <a:defRPr/>
              </a:pPr>
              <a:endParaRPr lang="th-TH" sz="700" dirty="0">
                <a:solidFill>
                  <a:srgbClr val="00B050"/>
                </a:solidFill>
                <a:effectLst>
                  <a:glow rad="127000">
                    <a:prstClr val="black"/>
                  </a:glow>
                </a:effectLst>
                <a:latin typeface="Prompt" panose="00000500000000000000" pitchFamily="2" charset="-34"/>
                <a:ea typeface="Gulim"/>
                <a:cs typeface="Prompt" panose="00000500000000000000" pitchFamily="2" charset="-34"/>
              </a:endParaRPr>
            </a:p>
            <a:p>
              <a:pPr defTabSz="342900">
                <a:defRPr/>
              </a:pPr>
              <a:r>
                <a:rPr lang="th-TH" sz="700" dirty="0">
                  <a:solidFill>
                    <a:srgbClr val="00B050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ฝนเล็กน้อย 	0.1-10 มม.</a:t>
              </a:r>
              <a:br>
                <a:rPr lang="th-TH" sz="700" dirty="0">
                  <a:solidFill>
                    <a:srgbClr val="FF0000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</a:br>
              <a:r>
                <a:rPr lang="th-TH" sz="700" dirty="0">
                  <a:solidFill>
                    <a:prstClr val="white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700" dirty="0">
                  <a:solidFill>
                    <a:srgbClr val="FFFF00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ฝนปานกลาง	10.1-35 มม.   </a:t>
              </a:r>
            </a:p>
            <a:p>
              <a:pPr defTabSz="342900">
                <a:defRPr/>
              </a:pPr>
              <a:r>
                <a:rPr lang="th-TH" sz="700" dirty="0">
                  <a:solidFill>
                    <a:prstClr val="white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700" dirty="0">
                  <a:solidFill>
                    <a:srgbClr val="FFC000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ฝนตกหนัก	35.1-90 มม.      </a:t>
              </a:r>
              <a:br>
                <a:rPr lang="th-TH" sz="700" dirty="0">
                  <a:solidFill>
                    <a:prstClr val="white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</a:br>
              <a:r>
                <a:rPr lang="th-TH" sz="700" dirty="0">
                  <a:solidFill>
                    <a:prstClr val="white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700" dirty="0">
                  <a:solidFill>
                    <a:srgbClr val="FF0000"/>
                  </a:solidFill>
                  <a:effectLst>
                    <a:glow>
                      <a:prstClr val="black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ฝนตกหนักมาก 90.1 มม.ขึ้นไป</a:t>
              </a:r>
            </a:p>
          </p:txBody>
        </p:sp>
        <p:sp>
          <p:nvSpPr>
            <p:cNvPr id="166" name="Teardrop 165">
              <a:extLst>
                <a:ext uri="{FF2B5EF4-FFF2-40B4-BE49-F238E27FC236}">
                  <a16:creationId xmlns:a16="http://schemas.microsoft.com/office/drawing/2014/main" id="{C4875825-3717-439E-B824-816EFADE4C5B}"/>
                </a:ext>
              </a:extLst>
            </p:cNvPr>
            <p:cNvSpPr/>
            <p:nvPr/>
          </p:nvSpPr>
          <p:spPr>
            <a:xfrm rot="18894563">
              <a:off x="10166197" y="883825"/>
              <a:ext cx="59663" cy="59651"/>
            </a:xfrm>
            <a:prstGeom prst="teardrop">
              <a:avLst>
                <a:gd name="adj" fmla="val 129565"/>
              </a:avLst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th-TH" sz="1350" dirty="0">
                <a:solidFill>
                  <a:prstClr val="white"/>
                </a:solidFill>
                <a:latin typeface="Calibri" panose="020F0502020204030204"/>
                <a:ea typeface="Gulim"/>
                <a:cs typeface="Cordia New" panose="020B0304020202020204" pitchFamily="34" charset="-34"/>
              </a:endParaRPr>
            </a:p>
          </p:txBody>
        </p:sp>
        <p:sp>
          <p:nvSpPr>
            <p:cNvPr id="167" name="Teardrop 166">
              <a:extLst>
                <a:ext uri="{FF2B5EF4-FFF2-40B4-BE49-F238E27FC236}">
                  <a16:creationId xmlns:a16="http://schemas.microsoft.com/office/drawing/2014/main" id="{8AA739DA-6C1A-4640-8306-F86D4E06C491}"/>
                </a:ext>
              </a:extLst>
            </p:cNvPr>
            <p:cNvSpPr/>
            <p:nvPr/>
          </p:nvSpPr>
          <p:spPr>
            <a:xfrm rot="18894563">
              <a:off x="10166198" y="973667"/>
              <a:ext cx="59663" cy="59651"/>
            </a:xfrm>
            <a:prstGeom prst="teardrop">
              <a:avLst>
                <a:gd name="adj" fmla="val 12956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th-TH" sz="1350" dirty="0">
                <a:solidFill>
                  <a:prstClr val="white"/>
                </a:solidFill>
                <a:latin typeface="Calibri" panose="020F0502020204030204"/>
                <a:ea typeface="Gulim"/>
                <a:cs typeface="Cordia New" panose="020B0304020202020204" pitchFamily="34" charset="-34"/>
              </a:endParaRPr>
            </a:p>
          </p:txBody>
        </p:sp>
        <p:sp>
          <p:nvSpPr>
            <p:cNvPr id="168" name="Teardrop 167">
              <a:extLst>
                <a:ext uri="{FF2B5EF4-FFF2-40B4-BE49-F238E27FC236}">
                  <a16:creationId xmlns:a16="http://schemas.microsoft.com/office/drawing/2014/main" id="{7B708116-09CB-4DDD-9C95-7122C1521D38}"/>
                </a:ext>
              </a:extLst>
            </p:cNvPr>
            <p:cNvSpPr/>
            <p:nvPr/>
          </p:nvSpPr>
          <p:spPr>
            <a:xfrm rot="18894563">
              <a:off x="10166196" y="1068775"/>
              <a:ext cx="59663" cy="59651"/>
            </a:xfrm>
            <a:prstGeom prst="teardrop">
              <a:avLst>
                <a:gd name="adj" fmla="val 1295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th-TH" sz="1350" dirty="0">
                <a:solidFill>
                  <a:prstClr val="white"/>
                </a:solidFill>
                <a:latin typeface="Calibri" panose="020F0502020204030204"/>
                <a:ea typeface="Gulim"/>
                <a:cs typeface="Cordia New" panose="020B0304020202020204" pitchFamily="34" charset="-34"/>
              </a:endParaRPr>
            </a:p>
          </p:txBody>
        </p:sp>
        <p:sp>
          <p:nvSpPr>
            <p:cNvPr id="169" name="Teardrop 168">
              <a:extLst>
                <a:ext uri="{FF2B5EF4-FFF2-40B4-BE49-F238E27FC236}">
                  <a16:creationId xmlns:a16="http://schemas.microsoft.com/office/drawing/2014/main" id="{4349DFAA-0807-4884-94B4-8A35A71C9CEB}"/>
                </a:ext>
              </a:extLst>
            </p:cNvPr>
            <p:cNvSpPr/>
            <p:nvPr/>
          </p:nvSpPr>
          <p:spPr>
            <a:xfrm rot="18894563">
              <a:off x="10172016" y="1172009"/>
              <a:ext cx="59663" cy="59651"/>
            </a:xfrm>
            <a:prstGeom prst="teardrop">
              <a:avLst>
                <a:gd name="adj" fmla="val 1295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th-TH" sz="1350" dirty="0">
                <a:solidFill>
                  <a:prstClr val="white"/>
                </a:solidFill>
                <a:latin typeface="Calibri" panose="020F0502020204030204"/>
                <a:ea typeface="Gulim"/>
                <a:cs typeface="Cordia New" panose="020B0304020202020204" pitchFamily="34" charset="-34"/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9FAA18-DAF6-4192-9DEF-C45FB5D2F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10991"/>
              </p:ext>
            </p:extLst>
          </p:nvPr>
        </p:nvGraphicFramePr>
        <p:xfrm>
          <a:off x="310884" y="4142691"/>
          <a:ext cx="2656376" cy="259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17">
                  <a:extLst>
                    <a:ext uri="{9D8B030D-6E8A-4147-A177-3AD203B41FA5}">
                      <a16:colId xmlns:a16="http://schemas.microsoft.com/office/drawing/2014/main" val="320096821"/>
                    </a:ext>
                  </a:extLst>
                </a:gridCol>
                <a:gridCol w="773757">
                  <a:extLst>
                    <a:ext uri="{9D8B030D-6E8A-4147-A177-3AD203B41FA5}">
                      <a16:colId xmlns:a16="http://schemas.microsoft.com/office/drawing/2014/main" val="641045043"/>
                    </a:ext>
                  </a:extLst>
                </a:gridCol>
                <a:gridCol w="773757">
                  <a:extLst>
                    <a:ext uri="{9D8B030D-6E8A-4147-A177-3AD203B41FA5}">
                      <a16:colId xmlns:a16="http://schemas.microsoft.com/office/drawing/2014/main" val="3688953198"/>
                    </a:ext>
                  </a:extLst>
                </a:gridCol>
                <a:gridCol w="391945">
                  <a:extLst>
                    <a:ext uri="{9D8B030D-6E8A-4147-A177-3AD203B41FA5}">
                      <a16:colId xmlns:a16="http://schemas.microsoft.com/office/drawing/2014/main" val="489167653"/>
                    </a:ext>
                  </a:extLst>
                </a:gridCol>
              </a:tblGrid>
              <a:tr h="455323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อ่างเก็บน้ำ</a:t>
                      </a: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ความจุ</a:t>
                      </a:r>
                    </a:p>
                    <a:p>
                      <a:pPr algn="ctr"/>
                      <a:r>
                        <a:rPr lang="en-US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(MCM)</a:t>
                      </a:r>
                      <a:endParaRPr lang="th-TH" sz="1400" dirty="0">
                        <a:effectLst>
                          <a:glow rad="127000"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น้ำในอ่าง (</a:t>
                      </a:r>
                      <a:r>
                        <a:rPr lang="en-US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MCM</a:t>
                      </a:r>
                      <a:r>
                        <a:rPr lang="th-TH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glow rad="127000"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1400" dirty="0">
                        <a:effectLst>
                          <a:glow rad="127000"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extLst>
                  <a:ext uri="{0D108BD9-81ED-4DB2-BD59-A6C34878D82A}">
                    <a16:rowId xmlns:a16="http://schemas.microsoft.com/office/drawing/2014/main" val="922229490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algn="ctr"/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glow>
                              <a:schemeClr val="tx1"/>
                            </a:glow>
                          </a:effectLst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กระเสียว</a:t>
                      </a:r>
                      <a:endParaRPr lang="th-TH" sz="1200" i="0" u="none" dirty="0">
                        <a:solidFill>
                          <a:srgbClr val="FFC000"/>
                        </a:solidFill>
                        <a:effectLst>
                          <a:glow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705865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ทับเสลา</a:t>
                      </a: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42.46%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1030193"/>
                  </a:ext>
                </a:extLst>
              </a:tr>
              <a:tr h="208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รวมอ่างขนาดใหญ่</a:t>
                      </a:r>
                    </a:p>
                  </a:txBody>
                  <a:tcPr marL="64310" marR="64310" marT="32155" marB="3215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459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138.29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30.13%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ห้วยขุนแก้ว</a:t>
                      </a:r>
                      <a:endParaRPr lang="th-TH" sz="1200" i="0" u="none" dirty="0">
                        <a:solidFill>
                          <a:srgbClr val="FFC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193649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glow>
                              <a:schemeClr val="tx1"/>
                            </a:glow>
                          </a:effectLst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ห้วยหนองโรง</a:t>
                      </a:r>
                      <a:endParaRPr lang="th-TH" sz="1200" i="0" u="none" dirty="0">
                        <a:solidFill>
                          <a:srgbClr val="FFC000"/>
                        </a:solidFill>
                        <a:effectLst>
                          <a:glow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7701587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glow>
                              <a:schemeClr val="tx1"/>
                            </a:glow>
                          </a:effectLst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ห้วยท่าเดื่อ</a:t>
                      </a:r>
                      <a:endParaRPr lang="th-TH" sz="1200" i="0" u="none" dirty="0">
                        <a:solidFill>
                          <a:srgbClr val="00B050"/>
                        </a:solidFill>
                        <a:effectLst>
                          <a:glow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3510932"/>
                  </a:ext>
                </a:extLst>
              </a:tr>
              <a:tr h="229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>
                              <a:schemeClr val="tx1"/>
                            </a:glow>
                          </a:effectLst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ห้วยยาง</a:t>
                      </a:r>
                      <a:endParaRPr lang="th-TH" sz="1200" b="1" i="0" u="none" dirty="0">
                        <a:solidFill>
                          <a:srgbClr val="FF0000"/>
                        </a:solidFill>
                        <a:effectLst>
                          <a:glow>
                            <a:schemeClr val="tx1"/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965516"/>
                  </a:ext>
                </a:extLst>
              </a:tr>
              <a:tr h="208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dirty="0">
                          <a:solidFill>
                            <a:srgbClr val="FFC000"/>
                          </a:solidFill>
                          <a:effectLst>
                            <a:glow>
                              <a:schemeClr val="tx1"/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วังร่มเกล้า+แก้มลิง</a:t>
                      </a:r>
                    </a:p>
                  </a:txBody>
                  <a:tcPr marL="64310" marR="64310" marT="32155" marB="3215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28.01%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0596150"/>
                  </a:ext>
                </a:extLst>
              </a:tr>
              <a:tr h="208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รวมอ่างขนาดกลาง</a:t>
                      </a:r>
                    </a:p>
                  </a:txBody>
                  <a:tcPr marL="64310" marR="64310" marT="32155" marB="3215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97.28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21.62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22.22%</a:t>
                      </a:r>
                    </a:p>
                  </a:txBody>
                  <a:tcPr marL="7620" marR="7620" marT="762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D170174E-43F7-45DF-92A0-22834D241E9C}"/>
              </a:ext>
            </a:extLst>
          </p:cNvPr>
          <p:cNvGrpSpPr/>
          <p:nvPr/>
        </p:nvGrpSpPr>
        <p:grpSpPr>
          <a:xfrm>
            <a:off x="0" y="1138"/>
            <a:ext cx="7912713" cy="599230"/>
            <a:chOff x="11790" y="-4525"/>
            <a:chExt cx="8506492" cy="798973"/>
          </a:xfrm>
        </p:grpSpPr>
        <p:sp>
          <p:nvSpPr>
            <p:cNvPr id="65" name="Round Diagonal Corner Rectangle 4">
              <a:extLst>
                <a:ext uri="{FF2B5EF4-FFF2-40B4-BE49-F238E27FC236}">
                  <a16:creationId xmlns:a16="http://schemas.microsoft.com/office/drawing/2014/main" id="{E6235969-EBB1-4CAF-8F33-D7BF07A5E488}"/>
                </a:ext>
              </a:extLst>
            </p:cNvPr>
            <p:cNvSpPr/>
            <p:nvPr/>
          </p:nvSpPr>
          <p:spPr>
            <a:xfrm>
              <a:off x="11790" y="-4525"/>
              <a:ext cx="7051950" cy="798973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3C5F95"/>
                </a:gs>
                <a:gs pos="100000">
                  <a:srgbClr val="417CBE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390" tIns="34204" rIns="68390" bIns="34204" rtlCol="0" anchor="ctr"/>
            <a:lstStyle/>
            <a:p>
              <a:pPr algn="ctr" defTabSz="6839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100" dirty="0">
                <a:solidFill>
                  <a:prstClr val="white"/>
                </a:solidFill>
                <a:latin typeface="Calibri"/>
                <a:ea typeface="Gulim"/>
                <a:cs typeface="Cordia New" panose="020B0304020202020204" pitchFamily="34" charset="-34"/>
              </a:endParaRPr>
            </a:p>
          </p:txBody>
        </p:sp>
        <p:pic>
          <p:nvPicPr>
            <p:cNvPr id="66" name="Picture 130" descr="logo_rid_thai_C.png">
              <a:extLst>
                <a:ext uri="{FF2B5EF4-FFF2-40B4-BE49-F238E27FC236}">
                  <a16:creationId xmlns:a16="http://schemas.microsoft.com/office/drawing/2014/main" id="{68C49E4E-9495-447E-A743-40ED58A3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0" y="31491"/>
              <a:ext cx="605804" cy="7191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8ED85B-FFC9-4212-A0E1-2E8A2CD6C56E}"/>
                </a:ext>
              </a:extLst>
            </p:cNvPr>
            <p:cNvSpPr txBox="1"/>
            <p:nvPr/>
          </p:nvSpPr>
          <p:spPr>
            <a:xfrm>
              <a:off x="841449" y="137154"/>
              <a:ext cx="76768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2400" b="1" dirty="0">
                  <a:solidFill>
                    <a:srgbClr val="FFFFFF"/>
                  </a:solidFill>
                  <a:effectLst>
                    <a:glow rad="127000">
                      <a:srgbClr val="002060"/>
                    </a:glow>
                    <a:innerShdw blurRad="63500">
                      <a:prstClr val="black">
                        <a:alpha val="78000"/>
                      </a:prstClr>
                    </a:innerShdw>
                  </a:effectLst>
                  <a:latin typeface="Prompt Black" panose="00000A00000000000000" pitchFamily="2" charset="-34"/>
                  <a:ea typeface="Gulim"/>
                  <a:cs typeface="Prompt Black" panose="00000A00000000000000" pitchFamily="2" charset="-34"/>
                </a:rPr>
                <a:t>สำนักงานชลประทานที่ 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F9A80-0988-4EEA-98E9-BDC5596FB7F5}"/>
              </a:ext>
            </a:extLst>
          </p:cNvPr>
          <p:cNvGrpSpPr/>
          <p:nvPr/>
        </p:nvGrpSpPr>
        <p:grpSpPr>
          <a:xfrm>
            <a:off x="466858" y="652626"/>
            <a:ext cx="3043566" cy="400110"/>
            <a:chOff x="258642" y="834302"/>
            <a:chExt cx="4058088" cy="5334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EA32C4-7587-4D66-9BB3-535C2329B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42" y="834302"/>
              <a:ext cx="457200" cy="457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8D7353-E9A0-4F19-B756-19C398990331}"/>
                </a:ext>
              </a:extLst>
            </p:cNvPr>
            <p:cNvSpPr txBox="1"/>
            <p:nvPr/>
          </p:nvSpPr>
          <p:spPr>
            <a:xfrm>
              <a:off x="742950" y="834302"/>
              <a:ext cx="357378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2000" b="1" dirty="0">
                  <a:solidFill>
                    <a:srgbClr val="FFFF00"/>
                  </a:solidFill>
                  <a:effectLst>
                    <a:glow rad="127000">
                      <a:srgbClr val="000000"/>
                    </a:glow>
                    <a:outerShdw blurRad="50800" dist="50800" dir="5400000" algn="ctr" rotWithShape="0">
                      <a:srgbClr val="FFC000"/>
                    </a:outerShd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ข้อมูลปริมาณฝน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6D700F-1ECC-47EB-B834-5D062EA93C42}"/>
              </a:ext>
            </a:extLst>
          </p:cNvPr>
          <p:cNvGrpSpPr/>
          <p:nvPr/>
        </p:nvGrpSpPr>
        <p:grpSpPr>
          <a:xfrm>
            <a:off x="347834" y="3717033"/>
            <a:ext cx="2222754" cy="449185"/>
            <a:chOff x="4878962" y="698933"/>
            <a:chExt cx="2963672" cy="5444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874D15-297B-4DB6-A7CB-E9B68EFD3980}"/>
                </a:ext>
              </a:extLst>
            </p:cNvPr>
            <p:cNvSpPr txBox="1"/>
            <p:nvPr/>
          </p:nvSpPr>
          <p:spPr>
            <a:xfrm>
              <a:off x="5390239" y="758418"/>
              <a:ext cx="2452395" cy="48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2000" b="1" dirty="0">
                  <a:solidFill>
                    <a:srgbClr val="FFFF00"/>
                  </a:solidFill>
                  <a:effectLst>
                    <a:glow rad="127000">
                      <a:srgbClr val="000000"/>
                    </a:glow>
                    <a:outerShdw blurRad="50800" dist="50800" dir="5400000" algn="ctr" rotWithShape="0">
                      <a:srgbClr val="FFC000"/>
                    </a:outerShd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ปริมาณน้ำในอ่าง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C91B68-2E32-43CB-821E-F1B94209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962" y="698933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BA2199-5C92-40C4-B036-C45C9D4C1560}"/>
              </a:ext>
            </a:extLst>
          </p:cNvPr>
          <p:cNvGrpSpPr/>
          <p:nvPr/>
        </p:nvGrpSpPr>
        <p:grpSpPr>
          <a:xfrm>
            <a:off x="266841" y="2341474"/>
            <a:ext cx="2732993" cy="1303551"/>
            <a:chOff x="267690" y="2055316"/>
            <a:chExt cx="2732993" cy="13035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564EED-275E-43E6-8D1B-12B73F6B26F0}"/>
                </a:ext>
              </a:extLst>
            </p:cNvPr>
            <p:cNvGrpSpPr/>
            <p:nvPr/>
          </p:nvGrpSpPr>
          <p:grpSpPr>
            <a:xfrm>
              <a:off x="267690" y="2055316"/>
              <a:ext cx="2732993" cy="1301677"/>
              <a:chOff x="131627" y="2593380"/>
              <a:chExt cx="4262764" cy="17355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B1D0B6-CB52-4783-B883-B75CA37FF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909" y="2600755"/>
                <a:ext cx="457201" cy="45720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C5FC16-0819-4613-8CE5-11D503F2E54F}"/>
                  </a:ext>
                </a:extLst>
              </p:cNvPr>
              <p:cNvSpPr txBox="1"/>
              <p:nvPr/>
            </p:nvSpPr>
            <p:spPr>
              <a:xfrm>
                <a:off x="131627" y="3056806"/>
                <a:ext cx="4262764" cy="1272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rgbClr val="000066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»  ปริมาณน้ำผ่าน </a:t>
                </a:r>
                <a:r>
                  <a:rPr lang="en-US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C.2 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324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ลบ.ม./วิ</a:t>
                </a:r>
                <a:b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</a:b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»  ระดับน้ำเหนือเขื่อนเจ้าพระยา </a:t>
                </a:r>
                <a:r>
                  <a:rPr lang="th-TH" sz="14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+15.66 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ม.รทก.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»  ระบาย </a:t>
                </a:r>
                <a:r>
                  <a:rPr lang="th-TH" sz="14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90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ลบ.ม./วิ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»  รับเข้าระบบฝั่งตะวันตกรวม</a:t>
                </a:r>
                <a:r>
                  <a:rPr lang="en-US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95</a:t>
                </a:r>
                <a:r>
                  <a:rPr lang="en-US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dirty="0">
                    <a:solidFill>
                      <a:srgbClr val="0000FF"/>
                    </a:solidFill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ลบ.ม./วิ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FAC0913-4C5F-48D6-A523-41EC46CB22E4}"/>
                  </a:ext>
                </a:extLst>
              </p:cNvPr>
              <p:cNvSpPr txBox="1"/>
              <p:nvPr/>
            </p:nvSpPr>
            <p:spPr>
              <a:xfrm>
                <a:off x="738478" y="2593380"/>
                <a:ext cx="3573780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2000" b="1" dirty="0">
                    <a:solidFill>
                      <a:srgbClr val="FFFF00"/>
                    </a:solidFill>
                    <a:effectLst>
                      <a:glow rad="127000">
                        <a:srgbClr val="000000"/>
                      </a:glow>
                      <a:outerShdw blurRad="50800" dist="50800" dir="5400000" algn="ctr" rotWithShape="0">
                        <a:srgbClr val="FFC000"/>
                      </a:outerShd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สถานการณ์น้ำท่า</a:t>
                </a:r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1E47691-437D-484C-BF41-13E85277C8E2}"/>
                </a:ext>
              </a:extLst>
            </p:cNvPr>
            <p:cNvSpPr/>
            <p:nvPr/>
          </p:nvSpPr>
          <p:spPr>
            <a:xfrm>
              <a:off x="334196" y="2415356"/>
              <a:ext cx="2563373" cy="943511"/>
            </a:xfrm>
            <a:prstGeom prst="roundRect">
              <a:avLst/>
            </a:prstGeom>
            <a:noFill/>
            <a:ln w="15875"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700" dirty="0">
                <a:solidFill>
                  <a:srgbClr val="FFFFFF"/>
                </a:solidFill>
                <a:latin typeface="Gulim"/>
                <a:ea typeface="Gulim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4C4C4BE-C2FC-43D8-BE77-6446A03D9F16}"/>
              </a:ext>
            </a:extLst>
          </p:cNvPr>
          <p:cNvSpPr txBox="1"/>
          <p:nvPr/>
        </p:nvSpPr>
        <p:spPr>
          <a:xfrm>
            <a:off x="383596" y="933108"/>
            <a:ext cx="24716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b="1" dirty="0">
                <a:solidFill>
                  <a:srgbClr val="C00000"/>
                </a:solidFill>
                <a:effectLst>
                  <a:glow>
                    <a:srgbClr val="000000"/>
                  </a:glo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ปริมาณฝนสะสม</a:t>
            </a:r>
            <a:r>
              <a:rPr lang="th-TH" sz="1600" b="1" dirty="0">
                <a:solidFill>
                  <a:srgbClr val="FFFF00"/>
                </a:solidFill>
                <a:effectLst>
                  <a:glow>
                    <a:srgbClr val="000000"/>
                  </a:glo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B050"/>
                </a:solidFill>
                <a:effectLst>
                  <a:glow>
                    <a:srgbClr val="000000"/>
                  </a:glo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(สัปดาห์ที่ผ่านมา)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FFFF00"/>
                </a:solidFill>
                <a:effectLst>
                  <a:glow rad="127000">
                    <a:srgbClr val="000000">
                      <a:alpha val="93000"/>
                    </a:srgbClr>
                  </a:glo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»  จ.ชัยนาท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50.10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มม.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(1.00)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»  จ.อุทัยธานี 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     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43.17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มม.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(7.15)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»  จ.สุพรรณบุรี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       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7.29</a:t>
            </a:r>
            <a:r>
              <a:rPr lang="th-TH" sz="1400" b="1" dirty="0">
                <a:solidFill>
                  <a:srgbClr val="C0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มม.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(0.29)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»  จ.สิงห์บุรี  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       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3.03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มม.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(0.00)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 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»  จ.อ่างทอง  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   11.61 </a:t>
            </a:r>
            <a:r>
              <a:rPr lang="th-TH" sz="1400" b="1" dirty="0">
                <a:solidFill>
                  <a:srgbClr val="0000FF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มม.	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(0.00)</a:t>
            </a:r>
            <a:r>
              <a:rPr lang="th-TH" sz="1400" b="1" dirty="0">
                <a:solidFill>
                  <a:srgbClr val="000066"/>
                </a:solidFill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      </a:t>
            </a:r>
            <a:endParaRPr lang="th-TH" sz="1400" b="1" dirty="0">
              <a:solidFill>
                <a:srgbClr val="C00000"/>
              </a:solidFill>
              <a:latin typeface="TH SarabunPSK" panose="020B0500040200020003" pitchFamily="34" charset="-34"/>
              <a:ea typeface="Gulim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2871B2-29E9-42BA-AB84-0B581BD9BB03}"/>
              </a:ext>
            </a:extLst>
          </p:cNvPr>
          <p:cNvGrpSpPr/>
          <p:nvPr/>
        </p:nvGrpSpPr>
        <p:grpSpPr>
          <a:xfrm>
            <a:off x="3323096" y="5924263"/>
            <a:ext cx="4968554" cy="523220"/>
            <a:chOff x="176029" y="5755940"/>
            <a:chExt cx="4968554" cy="523220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1C5F0104-36C7-4209-BDC2-FB929F472D0A}"/>
                </a:ext>
              </a:extLst>
            </p:cNvPr>
            <p:cNvGrpSpPr/>
            <p:nvPr/>
          </p:nvGrpSpPr>
          <p:grpSpPr>
            <a:xfrm>
              <a:off x="176029" y="5922515"/>
              <a:ext cx="336186" cy="315793"/>
              <a:chOff x="8157640" y="1266129"/>
              <a:chExt cx="615933" cy="578570"/>
            </a:xfrm>
          </p:grpSpPr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id="{1BCFB626-289A-4E47-B88D-80AA129C1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7640" y="1266129"/>
                <a:ext cx="575584" cy="575583"/>
              </a:xfrm>
              <a:prstGeom prst="rect">
                <a:avLst/>
              </a:prstGeom>
            </p:spPr>
          </p:pic>
          <p:pic>
            <p:nvPicPr>
              <p:cNvPr id="240" name="Picture 239">
                <a:extLst>
                  <a:ext uri="{FF2B5EF4-FFF2-40B4-BE49-F238E27FC236}">
                    <a16:creationId xmlns:a16="http://schemas.microsoft.com/office/drawing/2014/main" id="{625A5B96-CE3F-4727-831A-F2AF066FF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7569" y="1577860"/>
                <a:ext cx="386004" cy="266839"/>
              </a:xfrm>
              <a:prstGeom prst="rect">
                <a:avLst/>
              </a:prstGeom>
            </p:spPr>
          </p:pic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ADC74395-C519-4610-8E63-3A7F3D6B82BB}"/>
                </a:ext>
              </a:extLst>
            </p:cNvPr>
            <p:cNvSpPr txBox="1"/>
            <p:nvPr/>
          </p:nvSpPr>
          <p:spPr>
            <a:xfrm>
              <a:off x="368269" y="5755940"/>
              <a:ext cx="4776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b="1" dirty="0">
                  <a:solidFill>
                    <a:srgbClr val="FFFF00"/>
                  </a:solidFill>
                  <a:effectLst>
                    <a:glow rad="127000">
                      <a:srgbClr val="000000"/>
                    </a:glow>
                    <a:outerShdw blurRad="50800" dist="50800" dir="5400000" algn="ctr" rotWithShape="0">
                      <a:srgbClr val="FFC000"/>
                    </a:outerShd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</a:t>
              </a:r>
              <a:r>
                <a:rPr lang="th-TH" sz="1800" b="1" dirty="0">
                  <a:solidFill>
                    <a:srgbClr val="FFFF00"/>
                  </a:solidFill>
                  <a:effectLst>
                    <a:glow rad="127000">
                      <a:srgbClr val="000000"/>
                    </a:glow>
                    <a:outerShdw blurRad="50800" dist="50800" dir="5400000" algn="ctr" rotWithShape="0">
                      <a:srgbClr val="FFC000"/>
                    </a:outerShd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การเตรียมความพร้อมเครื่องจักร - เครื่องมือ</a:t>
              </a:r>
              <a:endParaRPr lang="th-TH" b="1" dirty="0">
                <a:solidFill>
                  <a:srgbClr val="FFFF00"/>
                </a:solidFill>
                <a:effectLst>
                  <a:glow rad="127000">
                    <a:srgbClr val="000000"/>
                  </a:glow>
                  <a:outerShdw blurRad="50800" dist="50800" dir="5400000" algn="ctr" rotWithShape="0">
                    <a:srgbClr val="FFC000"/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endParaRPr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E25AF0E-5E88-4BCF-8EE2-E91D31FED550}"/>
              </a:ext>
            </a:extLst>
          </p:cNvPr>
          <p:cNvSpPr/>
          <p:nvPr/>
        </p:nvSpPr>
        <p:spPr>
          <a:xfrm>
            <a:off x="3860923" y="6377777"/>
            <a:ext cx="921861" cy="355544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glow rad="63500">
              <a:srgbClr val="FFC000">
                <a:alpha val="40000"/>
              </a:srgb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th-TH" sz="1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เครื่องสูบน้ำ </a:t>
            </a:r>
          </a:p>
          <a:p>
            <a:pPr algn="ctr" defTabSz="457200">
              <a:defRPr/>
            </a:pPr>
            <a:r>
              <a:rPr lang="th-TH" sz="1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52 เครื่อง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251D211B-3FBD-4B5B-B94A-739CA22BBBC0}"/>
              </a:ext>
            </a:extLst>
          </p:cNvPr>
          <p:cNvSpPr/>
          <p:nvPr/>
        </p:nvSpPr>
        <p:spPr>
          <a:xfrm>
            <a:off x="4827858" y="6377777"/>
            <a:ext cx="921600" cy="354195"/>
          </a:xfrm>
          <a:prstGeom prst="roundRect">
            <a:avLst/>
          </a:prstGeom>
          <a:noFill/>
          <a:ln w="12700" cap="flat" cmpd="sng" algn="ctr">
            <a:solidFill>
              <a:srgbClr val="33CC33"/>
            </a:solidFill>
            <a:prstDash val="solid"/>
            <a:miter lim="800000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รถบรรทุกน้ำ </a:t>
            </a:r>
          </a:p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12 คัน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016F3013-251A-4655-8514-B206883F33B0}"/>
              </a:ext>
            </a:extLst>
          </p:cNvPr>
          <p:cNvSpPr/>
          <p:nvPr/>
        </p:nvSpPr>
        <p:spPr>
          <a:xfrm>
            <a:off x="5813302" y="6377776"/>
            <a:ext cx="921600" cy="354196"/>
          </a:xfrm>
          <a:prstGeom prst="round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รถขุด/รถตัก </a:t>
            </a:r>
          </a:p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20 คัน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484DC02D-C926-4DB3-A2B1-A4A32C361630}"/>
              </a:ext>
            </a:extLst>
          </p:cNvPr>
          <p:cNvSpPr/>
          <p:nvPr/>
        </p:nvSpPr>
        <p:spPr>
          <a:xfrm>
            <a:off x="6787290" y="6377776"/>
            <a:ext cx="921600" cy="35355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อื่นๆ</a:t>
            </a:r>
            <a:b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</a:b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147 หน่วย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10466827" y="6020824"/>
            <a:ext cx="1786279" cy="718620"/>
            <a:chOff x="7491166" y="4622809"/>
            <a:chExt cx="1800200" cy="71862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63023BB7-3118-410B-9320-F29947CF7F4A}"/>
                </a:ext>
              </a:extLst>
            </p:cNvPr>
            <p:cNvSpPr/>
            <p:nvPr/>
          </p:nvSpPr>
          <p:spPr>
            <a:xfrm>
              <a:off x="7491166" y="4622809"/>
              <a:ext cx="1800200" cy="619269"/>
            </a:xfrm>
            <a:prstGeom prst="roundRect">
              <a:avLst/>
            </a:prstGeom>
            <a:noFill/>
            <a:ln w="25400">
              <a:noFill/>
              <a:prstDash val="dash"/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เกณฑ์สภาพน้ำใน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FFFF"/>
                  </a:solidFill>
                  <a:effectLst>
                    <a:glow rad="127000"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อ่างฯใหญ่/กลาง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0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81</a:t>
              </a:r>
              <a:r>
                <a:rPr lang="en-US" sz="900" dirty="0">
                  <a:solidFill>
                    <a:srgbClr val="FF0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% </a:t>
              </a:r>
              <a:r>
                <a:rPr lang="th-TH" sz="900" dirty="0">
                  <a:solidFill>
                    <a:srgbClr val="FF0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ขึ้นไป  เกณฑ์น้ำดีมาก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FF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900" dirty="0">
                  <a:solidFill>
                    <a:srgbClr val="0000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51-80</a:t>
              </a:r>
              <a:r>
                <a:rPr lang="en-US" sz="900" dirty="0">
                  <a:solidFill>
                    <a:srgbClr val="0000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%</a:t>
              </a:r>
              <a:r>
                <a:rPr lang="th-TH" sz="900" dirty="0">
                  <a:solidFill>
                    <a:srgbClr val="0000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เกณฑ์น้ำดี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FF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900" dirty="0">
                  <a:solidFill>
                    <a:srgbClr val="0099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31-50</a:t>
              </a:r>
              <a:r>
                <a:rPr lang="en-US" sz="900" dirty="0">
                  <a:solidFill>
                    <a:srgbClr val="0099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%</a:t>
              </a:r>
              <a:r>
                <a:rPr lang="th-TH" sz="900" dirty="0">
                  <a:solidFill>
                    <a:srgbClr val="0099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เกณฑ์น้ำพอใช้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900" dirty="0">
                  <a:solidFill>
                    <a:srgbClr val="FFFFFF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</a:t>
              </a:r>
              <a:r>
                <a:rPr lang="th-TH" sz="900" dirty="0">
                  <a:solidFill>
                    <a:srgbClr val="FFC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≤</a:t>
              </a:r>
              <a:r>
                <a:rPr lang="en-US" sz="900" dirty="0">
                  <a:solidFill>
                    <a:srgbClr val="FFC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30%</a:t>
              </a:r>
              <a:r>
                <a:rPr lang="th-TH" sz="900" dirty="0">
                  <a:solidFill>
                    <a:srgbClr val="FFC000"/>
                  </a:solidFill>
                  <a:effectLst>
                    <a:glow>
                      <a:srgbClr val="000000"/>
                    </a:glow>
                  </a:effectLst>
                  <a:latin typeface="Prompt" panose="00000500000000000000" pitchFamily="2" charset="-34"/>
                  <a:ea typeface="Gulim"/>
                  <a:cs typeface="Prompt" panose="00000500000000000000" pitchFamily="2" charset="-34"/>
                </a:rPr>
                <a:t>      เกณฑ์น้ำน้อย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719ECA78-FFA6-452C-8705-52BB3BFEB0EA}"/>
                </a:ext>
              </a:extLst>
            </p:cNvPr>
            <p:cNvSpPr/>
            <p:nvPr/>
          </p:nvSpPr>
          <p:spPr>
            <a:xfrm>
              <a:off x="7549749" y="4795713"/>
              <a:ext cx="224808" cy="11858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700">
                <a:solidFill>
                  <a:srgbClr val="FFFFFF"/>
                </a:solidFill>
                <a:latin typeface="Gulim"/>
                <a:ea typeface="Gulim"/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8C12B65-E51A-400E-B4ED-E2656A6500D5}"/>
                </a:ext>
              </a:extLst>
            </p:cNvPr>
            <p:cNvSpPr/>
            <p:nvPr/>
          </p:nvSpPr>
          <p:spPr>
            <a:xfrm>
              <a:off x="7549748" y="4940004"/>
              <a:ext cx="224808" cy="118586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700">
                <a:solidFill>
                  <a:srgbClr val="FFFFFF"/>
                </a:solidFill>
                <a:latin typeface="Gulim"/>
                <a:ea typeface="Gulim"/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9270B6E-9324-4AE8-9ACB-00E38EC71398}"/>
                </a:ext>
              </a:extLst>
            </p:cNvPr>
            <p:cNvSpPr/>
            <p:nvPr/>
          </p:nvSpPr>
          <p:spPr>
            <a:xfrm>
              <a:off x="7549747" y="5078697"/>
              <a:ext cx="224808" cy="118586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700">
                <a:solidFill>
                  <a:srgbClr val="009900"/>
                </a:solidFill>
                <a:latin typeface="Gulim"/>
                <a:ea typeface="Gulim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DC397EA-3CE1-4806-B4A9-8B1747A82553}"/>
                </a:ext>
              </a:extLst>
            </p:cNvPr>
            <p:cNvSpPr/>
            <p:nvPr/>
          </p:nvSpPr>
          <p:spPr>
            <a:xfrm>
              <a:off x="7549747" y="5222843"/>
              <a:ext cx="224808" cy="11858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700">
                <a:solidFill>
                  <a:srgbClr val="FFFFFF"/>
                </a:solidFill>
                <a:latin typeface="Gulim"/>
                <a:ea typeface="Gulim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1AD24B-ED14-4B6B-B9EB-772D4832FDD5}"/>
              </a:ext>
            </a:extLst>
          </p:cNvPr>
          <p:cNvGrpSpPr/>
          <p:nvPr/>
        </p:nvGrpSpPr>
        <p:grpSpPr>
          <a:xfrm>
            <a:off x="3260730" y="2926853"/>
            <a:ext cx="3763161" cy="1495961"/>
            <a:chOff x="2935609" y="4149080"/>
            <a:chExt cx="3763161" cy="14959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DCD12C-399C-4815-A3F3-B20F79F2301A}"/>
                </a:ext>
              </a:extLst>
            </p:cNvPr>
            <p:cNvGrpSpPr/>
            <p:nvPr/>
          </p:nvGrpSpPr>
          <p:grpSpPr>
            <a:xfrm>
              <a:off x="2967776" y="4149080"/>
              <a:ext cx="3110666" cy="400110"/>
              <a:chOff x="3147121" y="4920675"/>
              <a:chExt cx="3834013" cy="400110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7500B23-A7C5-41B5-846B-5D67677809AE}"/>
                  </a:ext>
                </a:extLst>
              </p:cNvPr>
              <p:cNvSpPr txBox="1"/>
              <p:nvPr/>
            </p:nvSpPr>
            <p:spPr>
              <a:xfrm>
                <a:off x="3817581" y="4920675"/>
                <a:ext cx="31635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th-TH" sz="2000" b="1" dirty="0">
                    <a:solidFill>
                      <a:srgbClr val="FFFF00"/>
                    </a:solidFill>
                    <a:effectLst>
                      <a:glow rad="127000">
                        <a:prstClr val="black"/>
                      </a:glow>
                      <a:outerShdw blurRad="50800" dist="50800" dir="5400000" algn="ctr" rotWithShape="0">
                        <a:srgbClr val="FFC000"/>
                      </a:outerShd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การให้ความช่วยเหลือ </a:t>
                </a: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FBF9CBBB-1DE1-42A5-BBAE-74978732C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121" y="4920675"/>
                <a:ext cx="396578" cy="362200"/>
              </a:xfrm>
              <a:prstGeom prst="rect">
                <a:avLst/>
              </a:prstGeom>
            </p:spPr>
          </p:pic>
        </p:grp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8D58610-02D9-4332-A321-2E6BEC085D46}"/>
                </a:ext>
              </a:extLst>
            </p:cNvPr>
            <p:cNvSpPr/>
            <p:nvPr/>
          </p:nvSpPr>
          <p:spPr>
            <a:xfrm>
              <a:off x="2935609" y="4518893"/>
              <a:ext cx="3763161" cy="1126148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00B0F0">
                  <a:alpha val="40000"/>
                </a:srgbClr>
              </a:glow>
            </a:effectLst>
          </p:spPr>
          <p:txBody>
            <a:bodyPr rtlCol="0" anchor="ctr"/>
            <a:lstStyle/>
            <a:p>
              <a:pPr defTabSz="4572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&gt;&gt;</a:t>
              </a: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</a:t>
              </a:r>
              <a:r>
                <a:rPr lang="th-TH" sz="1400" b="1" kern="0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สชป</a:t>
              </a: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.12 ปัจจุบันช่วยเหลือเครื่องสูบน้ำ จำนวน 12  เครื่อง  5 แห่ง</a:t>
              </a:r>
            </a:p>
            <a:p>
              <a:pPr defTabSz="457200">
                <a:defRPr/>
              </a:pP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                            สำรองเครื่องสูบน้ำ จำนวน  -  เครื่อง  - แห่ง </a:t>
              </a:r>
            </a:p>
            <a:p>
              <a:pPr defTabSz="4572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&gt;&gt;</a:t>
              </a: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</a:t>
              </a:r>
              <a:r>
                <a:rPr lang="th-TH" sz="1400" b="1" kern="0" dirty="0" err="1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สคก</a:t>
              </a: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. ปัจจุบันช่วยเหลือเครื่องสูบน้ำ จำนวน  - เครื่อง - แห่ง</a:t>
              </a:r>
            </a:p>
            <a:p>
              <a:pPr defTabSz="457200">
                <a:defRPr/>
              </a:pP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                         สำรองเครื่องสูบน้ำ จำนวน 1 เครื่อง 1 แห่ง</a:t>
              </a:r>
            </a:p>
            <a:p>
              <a:pPr defTabSz="457200">
                <a:defRPr/>
              </a:pP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rPr>
                <a:t>                            เครื่องผลักดันน้ำ จำนวน  - เครื่อง - แห่ง</a:t>
              </a:r>
              <a:endParaRPr lang="th-TH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endParaRPr>
            </a:p>
          </p:txBody>
        </p:sp>
      </p:grpSp>
      <p:pic>
        <p:nvPicPr>
          <p:cNvPr id="102" name="Picture 101" descr="A picture containing icon&#10;&#10;Description automatically generated">
            <a:extLst>
              <a:ext uri="{FF2B5EF4-FFF2-40B4-BE49-F238E27FC236}">
                <a16:creationId xmlns:a16="http://schemas.microsoft.com/office/drawing/2014/main" id="{52F354BA-103D-47EE-BE17-6365E9E80C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281" y="13061"/>
            <a:ext cx="619269" cy="61926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0974CCEA-E570-4330-AB54-96E094DF40B0}"/>
              </a:ext>
            </a:extLst>
          </p:cNvPr>
          <p:cNvSpPr txBox="1"/>
          <p:nvPr/>
        </p:nvSpPr>
        <p:spPr>
          <a:xfrm>
            <a:off x="8494256" y="87016"/>
            <a:ext cx="307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B2C1DB">
                    <a:lumMod val="40000"/>
                    <a:lumOff val="60000"/>
                  </a:srgbClr>
                </a:solidFill>
                <a:effectLst>
                  <a:glow rad="127000">
                    <a:srgbClr val="000000">
                      <a:lumMod val="65000"/>
                      <a:lumOff val="35000"/>
                    </a:srgbClr>
                  </a:glow>
                </a:effectLst>
                <a:latin typeface="Prompt" panose="00000500000000000000" pitchFamily="2" charset="-34"/>
                <a:ea typeface="Gulim"/>
                <a:cs typeface="Prompt" panose="00000500000000000000" pitchFamily="2" charset="-34"/>
              </a:rPr>
              <a:t>รายงานสถานการณ์น้ำ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B2C1DB">
                    <a:lumMod val="40000"/>
                    <a:lumOff val="60000"/>
                  </a:srgbClr>
                </a:solidFill>
                <a:effectLst>
                  <a:glow rad="127000">
                    <a:srgbClr val="000000">
                      <a:lumMod val="65000"/>
                      <a:lumOff val="35000"/>
                    </a:srgbClr>
                  </a:glow>
                </a:effectLst>
                <a:latin typeface="Prompt" panose="00000500000000000000" pitchFamily="2" charset="-34"/>
                <a:ea typeface="Gulim"/>
                <a:cs typeface="Prompt" panose="00000500000000000000" pitchFamily="2" charset="-34"/>
              </a:rPr>
              <a:t>ประจำวันจันทร์ที่ 1 เมษายน 2567</a:t>
            </a: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317426" y="4628724"/>
            <a:ext cx="2664000" cy="720000"/>
          </a:xfrm>
          <a:prstGeom prst="rect">
            <a:avLst/>
          </a:prstGeom>
          <a:noFill/>
          <a:ln w="12700">
            <a:solidFill>
              <a:srgbClr val="0000FF"/>
            </a:solidFill>
            <a:prstDash val="sysDash"/>
          </a:ln>
        </p:spPr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defRPr/>
            </a:pPr>
            <a:endParaRPr lang="th-TH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สี่เหลี่ยมผืนผ้า 100"/>
          <p:cNvSpPr/>
          <p:nvPr/>
        </p:nvSpPr>
        <p:spPr bwMode="auto">
          <a:xfrm>
            <a:off x="317426" y="5372838"/>
            <a:ext cx="2660400" cy="1368073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defRPr/>
            </a:pPr>
            <a:endParaRPr lang="th-TH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D28B1-C4FA-44A5-BEA9-C014A991901C}"/>
              </a:ext>
            </a:extLst>
          </p:cNvPr>
          <p:cNvSpPr/>
          <p:nvPr/>
        </p:nvSpPr>
        <p:spPr bwMode="auto">
          <a:xfrm>
            <a:off x="5312849" y="2238847"/>
            <a:ext cx="564520" cy="13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defRPr/>
            </a:pPr>
            <a:endParaRPr lang="th-TH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CB090C-D4E4-45B7-A7A8-CFDED358D649}"/>
              </a:ext>
            </a:extLst>
          </p:cNvPr>
          <p:cNvSpPr/>
          <p:nvPr/>
        </p:nvSpPr>
        <p:spPr bwMode="auto">
          <a:xfrm>
            <a:off x="5310398" y="2238847"/>
            <a:ext cx="881682" cy="3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defRPr/>
            </a:pPr>
            <a:endParaRPr lang="th-TH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730B924-BEA9-4485-802C-C1E308C0FCCB}"/>
              </a:ext>
            </a:extLst>
          </p:cNvPr>
          <p:cNvSpPr/>
          <p:nvPr/>
        </p:nvSpPr>
        <p:spPr>
          <a:xfrm>
            <a:off x="7775208" y="6377776"/>
            <a:ext cx="945078" cy="353558"/>
          </a:xfrm>
          <a:prstGeom prst="roundRect">
            <a:avLst/>
          </a:prstGeom>
          <a:noFill/>
          <a:ln w="12700" cap="flat" cmpd="sng" algn="ctr">
            <a:solidFill>
              <a:srgbClr val="FF33CC"/>
            </a:solidFill>
            <a:prstDash val="solid"/>
            <a:miter lim="800000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รวม</a:t>
            </a:r>
            <a:b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</a:br>
            <a:r>
              <a:rPr lang="th-TH" sz="1200" b="1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231 </a:t>
            </a:r>
            <a:r>
              <a:rPr lang="th-TH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/>
                <a:cs typeface="TH SarabunPSK" panose="020B0500040200020003" pitchFamily="34" charset="-34"/>
              </a:rPr>
              <a:t>หน่วย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C065BB10-E254-4BEC-8D4B-DAF0C0D1C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57296"/>
              </p:ext>
            </p:extLst>
          </p:nvPr>
        </p:nvGraphicFramePr>
        <p:xfrm>
          <a:off x="3321304" y="5071308"/>
          <a:ext cx="4591410" cy="57402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3034">
                  <a:extLst>
                    <a:ext uri="{9D8B030D-6E8A-4147-A177-3AD203B41FA5}">
                      <a16:colId xmlns:a16="http://schemas.microsoft.com/office/drawing/2014/main" val="2696028723"/>
                    </a:ext>
                  </a:extLst>
                </a:gridCol>
                <a:gridCol w="706706">
                  <a:extLst>
                    <a:ext uri="{9D8B030D-6E8A-4147-A177-3AD203B41FA5}">
                      <a16:colId xmlns:a16="http://schemas.microsoft.com/office/drawing/2014/main" val="3538919034"/>
                    </a:ext>
                  </a:extLst>
                </a:gridCol>
                <a:gridCol w="425902">
                  <a:extLst>
                    <a:ext uri="{9D8B030D-6E8A-4147-A177-3AD203B41FA5}">
                      <a16:colId xmlns:a16="http://schemas.microsoft.com/office/drawing/2014/main" val="2667593197"/>
                    </a:ext>
                  </a:extLst>
                </a:gridCol>
                <a:gridCol w="706706">
                  <a:extLst>
                    <a:ext uri="{9D8B030D-6E8A-4147-A177-3AD203B41FA5}">
                      <a16:colId xmlns:a16="http://schemas.microsoft.com/office/drawing/2014/main" val="95444732"/>
                    </a:ext>
                  </a:extLst>
                </a:gridCol>
                <a:gridCol w="448769">
                  <a:extLst>
                    <a:ext uri="{9D8B030D-6E8A-4147-A177-3AD203B41FA5}">
                      <a16:colId xmlns:a16="http://schemas.microsoft.com/office/drawing/2014/main" val="946889714"/>
                    </a:ext>
                  </a:extLst>
                </a:gridCol>
                <a:gridCol w="706706">
                  <a:extLst>
                    <a:ext uri="{9D8B030D-6E8A-4147-A177-3AD203B41FA5}">
                      <a16:colId xmlns:a16="http://schemas.microsoft.com/office/drawing/2014/main" val="192257427"/>
                    </a:ext>
                  </a:extLst>
                </a:gridCol>
                <a:gridCol w="1193587">
                  <a:extLst>
                    <a:ext uri="{9D8B030D-6E8A-4147-A177-3AD203B41FA5}">
                      <a16:colId xmlns:a16="http://schemas.microsoft.com/office/drawing/2014/main" val="3121390668"/>
                    </a:ext>
                  </a:extLst>
                </a:gridCol>
              </a:tblGrid>
              <a:tr h="1875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ศพก.       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JMC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กลุ่มผู้ใช้น้ำ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ข่าวประชาสัมพันธ์อื่นๆ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83983"/>
                  </a:ext>
                </a:extLst>
              </a:tr>
              <a:tr h="1875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 (คน)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 (คน)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 (คน)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(ครั้ง)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1347"/>
                  </a:ext>
                </a:extLst>
              </a:tr>
              <a:tr h="19302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707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492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1,641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463791"/>
                  </a:ext>
                </a:extLst>
              </a:tr>
            </a:tbl>
          </a:graphicData>
        </a:graphic>
      </p:graphicFrame>
      <p:grpSp>
        <p:nvGrpSpPr>
          <p:cNvPr id="88" name="กลุ่ม 8">
            <a:extLst>
              <a:ext uri="{FF2B5EF4-FFF2-40B4-BE49-F238E27FC236}">
                <a16:creationId xmlns:a16="http://schemas.microsoft.com/office/drawing/2014/main" id="{031F6A81-9DB1-4713-A53F-479C41F83591}"/>
              </a:ext>
            </a:extLst>
          </p:cNvPr>
          <p:cNvGrpSpPr/>
          <p:nvPr/>
        </p:nvGrpSpPr>
        <p:grpSpPr>
          <a:xfrm>
            <a:off x="3324418" y="4561035"/>
            <a:ext cx="4385702" cy="439728"/>
            <a:chOff x="3013309" y="3015182"/>
            <a:chExt cx="4385702" cy="43972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F945A89-1C63-465D-9F6C-73DA8307754B}"/>
                </a:ext>
              </a:extLst>
            </p:cNvPr>
            <p:cNvSpPr txBox="1"/>
            <p:nvPr/>
          </p:nvSpPr>
          <p:spPr>
            <a:xfrm>
              <a:off x="3473180" y="3078908"/>
              <a:ext cx="3925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rgbClr val="FFFF00"/>
                  </a:solidFill>
                  <a:effectLst>
                    <a:glow rad="127000">
                      <a:prstClr val="black"/>
                    </a:glow>
                    <a:outerShdw blurRad="50800" dist="50800" dir="5400000" algn="ctr" rotWithShape="0">
                      <a:srgbClr val="FFC000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การประชาสัมพันธ์สร้างการรับรู้ในช่วงฤดูแล้งปี 2566/67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FAA507E-7E05-41E6-B3FE-C2415AF6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309" y="3015182"/>
              <a:ext cx="439240" cy="439728"/>
            </a:xfrm>
            <a:prstGeom prst="rect">
              <a:avLst/>
            </a:prstGeom>
          </p:spPr>
        </p:pic>
      </p:grpSp>
      <p:sp>
        <p:nvSpPr>
          <p:cNvPr id="94" name="กล่องข้อความ 10">
            <a:extLst>
              <a:ext uri="{FF2B5EF4-FFF2-40B4-BE49-F238E27FC236}">
                <a16:creationId xmlns:a16="http://schemas.microsoft.com/office/drawing/2014/main" id="{8D68151E-1014-4772-BE29-6C0956D7A11B}"/>
              </a:ext>
            </a:extLst>
          </p:cNvPr>
          <p:cNvSpPr txBox="1"/>
          <p:nvPr/>
        </p:nvSpPr>
        <p:spPr>
          <a:xfrm>
            <a:off x="5018486" y="5611075"/>
            <a:ext cx="277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รวมการประชาสัมพันธ์สะสม 1,672 ครั้ง  เกษตรกร 7,264 คน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7C518-CDB9-4C4D-B54B-D0B53192976E}"/>
              </a:ext>
            </a:extLst>
          </p:cNvPr>
          <p:cNvGrpSpPr/>
          <p:nvPr/>
        </p:nvGrpSpPr>
        <p:grpSpPr>
          <a:xfrm>
            <a:off x="3130845" y="658975"/>
            <a:ext cx="4950927" cy="1992706"/>
            <a:chOff x="3130845" y="587855"/>
            <a:chExt cx="4950927" cy="199270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D882E6E-F1A8-48F4-BEC3-74A908F6933E}"/>
                </a:ext>
              </a:extLst>
            </p:cNvPr>
            <p:cNvGrpSpPr/>
            <p:nvPr/>
          </p:nvGrpSpPr>
          <p:grpSpPr>
            <a:xfrm>
              <a:off x="3130845" y="644945"/>
              <a:ext cx="4950927" cy="1935616"/>
              <a:chOff x="3027196" y="2020778"/>
              <a:chExt cx="4180365" cy="1935616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D829C6-A98C-406A-8C62-E5C157160E49}"/>
                  </a:ext>
                </a:extLst>
              </p:cNvPr>
              <p:cNvSpPr txBox="1"/>
              <p:nvPr/>
            </p:nvSpPr>
            <p:spPr>
              <a:xfrm>
                <a:off x="3027196" y="2355956"/>
                <a:ext cx="367585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th-TH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การเพาะปลูกพืชนาปรัง </a:t>
                </a:r>
                <a:r>
                  <a:rPr lang="th-TH" sz="1400" b="1" dirty="0">
                    <a:solidFill>
                      <a:srgbClr val="FF000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(แผน</a:t>
                </a:r>
                <a:r>
                  <a:rPr lang="en-US" sz="1400" b="1" dirty="0">
                    <a:solidFill>
                      <a:srgbClr val="FF000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=</a:t>
                </a:r>
                <a:r>
                  <a:rPr lang="th-TH" sz="1400" b="1" dirty="0">
                    <a:solidFill>
                      <a:srgbClr val="FF000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768,528) 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ผล</a:t>
                </a:r>
                <a:r>
                  <a:rPr lang="en-US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=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1,544,666 ไร่ (</a:t>
                </a:r>
                <a:r>
                  <a:rPr lang="en-US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201%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)</a:t>
                </a:r>
              </a:p>
              <a:p>
                <a:pPr defTabSz="457200">
                  <a:defRPr/>
                </a:pPr>
                <a:r>
                  <a:rPr lang="th-TH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เพิ่มจากสัปดาห์ที่ผ่านมา</a:t>
                </a:r>
                <a:r>
                  <a:rPr lang="en-US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- ไร่  (</a:t>
                </a:r>
                <a:r>
                  <a:rPr lang="en-US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- %)</a:t>
                </a:r>
              </a:p>
              <a:p>
                <a:pPr defTabSz="457200">
                  <a:defRPr/>
                </a:pPr>
                <a:r>
                  <a:rPr lang="th-TH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เก็บเกี่ยว</a:t>
                </a:r>
                <a:r>
                  <a:rPr lang="en-US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723,285 </a:t>
                </a:r>
                <a:r>
                  <a:rPr lang="th-TH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ไร่ (</a:t>
                </a:r>
                <a:r>
                  <a:rPr lang="en-US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47%</a:t>
                </a:r>
                <a:r>
                  <a:rPr lang="th-TH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) เพิ่มจากสัปดาห์ที่ผ่านมา</a:t>
                </a:r>
                <a:r>
                  <a:rPr lang="en-US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dirty="0">
                    <a:solidFill>
                      <a:srgbClr val="FF33CC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205,372 ไร่ (13.30%)</a:t>
                </a:r>
              </a:p>
              <a:p>
                <a:pPr defTabSz="457200">
                  <a:defRPr/>
                </a:pPr>
                <a:r>
                  <a:rPr lang="th-TH" sz="1400" b="1" dirty="0">
                    <a:solidFill>
                      <a:srgbClr val="996633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คงเหลือ 821,381 ไร่ (</a:t>
                </a:r>
                <a:r>
                  <a:rPr lang="en-US" sz="1400" b="1" dirty="0">
                    <a:solidFill>
                      <a:srgbClr val="996633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53%</a:t>
                </a:r>
                <a:r>
                  <a:rPr lang="th-TH" sz="1400" b="1" dirty="0">
                    <a:solidFill>
                      <a:srgbClr val="996633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) </a:t>
                </a:r>
              </a:p>
              <a:p>
                <a:pPr defTabSz="457200">
                  <a:defRPr/>
                </a:pPr>
                <a:r>
                  <a:rPr lang="th-TH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การเพาะปลูกพืชนาปรังรอบ 2 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ผล</a:t>
                </a:r>
                <a:r>
                  <a:rPr lang="en-US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=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15,391 ไร่ </a:t>
                </a:r>
              </a:p>
              <a:p>
                <a:pPr defTabSz="457200">
                  <a:defRPr/>
                </a:pPr>
                <a:r>
                  <a:rPr lang="th-TH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เพิ่มจากสัปดาห์ที่ผ่านมา</a:t>
                </a:r>
                <a:r>
                  <a:rPr lang="en-US" sz="1400" b="1" dirty="0">
                    <a:solidFill>
                      <a:srgbClr val="00B050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</a:t>
                </a:r>
                <a:r>
                  <a:rPr lang="th-TH" sz="1400" b="1" dirty="0">
                    <a:solidFill>
                      <a:srgbClr val="0000FF"/>
                    </a:solidFill>
                    <a:effectLst>
                      <a:glow rad="25400">
                        <a:srgbClr val="FFFFFF"/>
                      </a:glo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 7,508 ไร่  </a:t>
                </a:r>
                <a:endParaRPr lang="en-US" sz="1400" b="1" dirty="0">
                  <a:solidFill>
                    <a:srgbClr val="0000FF"/>
                  </a:solidFill>
                  <a:effectLst>
                    <a:glow rad="25400">
                      <a:srgbClr val="FFFFFF"/>
                    </a:glo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endParaRPr>
              </a:p>
              <a:p>
                <a:pPr defTabSz="457200">
                  <a:defRPr/>
                </a:pPr>
                <a:endParaRPr lang="en-US" sz="1400" b="1" dirty="0">
                  <a:solidFill>
                    <a:srgbClr val="0000FF"/>
                  </a:solidFill>
                  <a:effectLst>
                    <a:glow rad="25400">
                      <a:srgbClr val="FFFFFF"/>
                    </a:glow>
                  </a:effectLst>
                  <a:latin typeface="TH SarabunPSK" panose="020B0500040200020003" pitchFamily="34" charset="-34"/>
                  <a:ea typeface="Gulim"/>
                  <a:cs typeface="TH SarabunPSK" panose="020B0500040200020003" pitchFamily="34" charset="-34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63EF98D-10B9-4B72-9FDD-D7690459429A}"/>
                  </a:ext>
                </a:extLst>
              </p:cNvPr>
              <p:cNvSpPr txBox="1"/>
              <p:nvPr/>
            </p:nvSpPr>
            <p:spPr>
              <a:xfrm>
                <a:off x="3581545" y="2020778"/>
                <a:ext cx="3626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thaiDist" defTabSz="457200">
                  <a:defRPr/>
                </a:pPr>
                <a:r>
                  <a:rPr lang="th-TH" sz="2000" b="1" dirty="0">
                    <a:solidFill>
                      <a:srgbClr val="FFFF00"/>
                    </a:solidFill>
                    <a:effectLst>
                      <a:glow rad="127000">
                        <a:prstClr val="black"/>
                      </a:glow>
                      <a:outerShdw blurRad="50800" dist="50800" dir="5400000" algn="ctr" rotWithShape="0">
                        <a:srgbClr val="FFC000"/>
                      </a:outerShdw>
                    </a:effectLst>
                    <a:latin typeface="TH SarabunPSK" panose="020B0500040200020003" pitchFamily="34" charset="-34"/>
                    <a:ea typeface="Gulim"/>
                    <a:cs typeface="TH SarabunPSK" panose="020B0500040200020003" pitchFamily="34" charset="-34"/>
                  </a:rPr>
                  <a:t>การเพาะปลูกพืชฤดูแล้ง 2566/67</a:t>
                </a:r>
              </a:p>
            </p:txBody>
          </p:sp>
        </p:grp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78CE8B6-C260-4BDB-A83D-9E86431E7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318" y="587855"/>
              <a:ext cx="46588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348386"/>
      </p:ext>
    </p:extLst>
  </p:cSld>
  <p:clrMapOvr>
    <a:masterClrMapping/>
  </p:clrMapOvr>
</p:sld>
</file>

<file path=ppt/theme/theme1.xml><?xml version="1.0" encoding="utf-8"?>
<a:theme xmlns:a="http://schemas.openxmlformats.org/drawingml/2006/main" name="39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ctr">
          <a:lnSpc>
            <a:spcPct val="150000"/>
          </a:lnSpc>
          <a:spcAft>
            <a:spcPts val="0"/>
          </a:spcAft>
          <a:defRPr sz="5000" b="1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0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ctr">
          <a:lnSpc>
            <a:spcPct val="150000"/>
          </a:lnSpc>
          <a:spcAft>
            <a:spcPts val="0"/>
          </a:spcAft>
          <a:defRPr sz="5000" b="1" dirty="0" smtClean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528</Words>
  <Application>Microsoft Office PowerPoint</Application>
  <PresentationFormat>Widescreen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Gulim</vt:lpstr>
      <vt:lpstr>Arial</vt:lpstr>
      <vt:lpstr>Calibri</vt:lpstr>
      <vt:lpstr>HY헤드라인M</vt:lpstr>
      <vt:lpstr>Impact</vt:lpstr>
      <vt:lpstr>Prompt</vt:lpstr>
      <vt:lpstr>Prompt Black</vt:lpstr>
      <vt:lpstr>Tahoma</vt:lpstr>
      <vt:lpstr>TH SarabunPSK</vt:lpstr>
      <vt:lpstr>39_디자인 사용자 지정</vt:lpstr>
      <vt:lpstr>1_Cover and End Slide Master</vt:lpstr>
      <vt:lpstr>2_Cover and End Slide Master</vt:lpstr>
      <vt:lpstr>40_디자인 사용자 지정</vt:lpstr>
      <vt:lpstr>10_Cover and End Slide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139</cp:revision>
  <cp:lastPrinted>2024-03-31T12:05:10Z</cp:lastPrinted>
  <dcterms:created xsi:type="dcterms:W3CDTF">2023-10-09T04:05:48Z</dcterms:created>
  <dcterms:modified xsi:type="dcterms:W3CDTF">2024-04-01T02:38:23Z</dcterms:modified>
</cp:coreProperties>
</file>