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82" r:id="rId2"/>
    <p:sldId id="280" r:id="rId3"/>
    <p:sldId id="257" r:id="rId4"/>
    <p:sldId id="270" r:id="rId5"/>
    <p:sldId id="268" r:id="rId6"/>
    <p:sldId id="258" r:id="rId7"/>
    <p:sldId id="278" r:id="rId8"/>
    <p:sldId id="279" r:id="rId9"/>
    <p:sldId id="277" r:id="rId10"/>
    <p:sldId id="281" r:id="rId11"/>
  </p:sldIdLst>
  <p:sldSz cx="12192000" cy="6858000"/>
  <p:notesSz cx="6884988" cy="10018713"/>
  <p:embeddedFontLst>
    <p:embeddedFont>
      <p:font typeface="Angsana New" panose="02020603050405020304" pitchFamily="18" charset="-34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entury Schoolbook" panose="02040604050505020304" pitchFamily="18" charset="0"/>
      <p:regular r:id="rId22"/>
      <p:bold r:id="rId23"/>
      <p:italic r:id="rId24"/>
      <p:boldItalic r:id="rId25"/>
    </p:embeddedFont>
    <p:embeddedFont>
      <p:font typeface="LilyUPC" panose="020B0604020202020204" pitchFamily="34" charset="-34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TH SarabunPSK" panose="020B0500040200020003" pitchFamily="34" charset="-34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4AD"/>
    <a:srgbClr val="0000FF"/>
    <a:srgbClr val="FEC96B"/>
    <a:srgbClr val="66FF66"/>
    <a:srgbClr val="FF9966"/>
    <a:srgbClr val="FFFF00"/>
    <a:srgbClr val="FF9900"/>
    <a:srgbClr val="FF6600"/>
    <a:srgbClr val="FFFF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3447" autoAdjust="0"/>
  </p:normalViewPr>
  <p:slideViewPr>
    <p:cSldViewPr>
      <p:cViewPr varScale="1">
        <p:scale>
          <a:sx n="111" d="100"/>
          <a:sy n="111" d="100"/>
        </p:scale>
        <p:origin x="76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heme" Target="theme/theme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7" y="35"/>
            <a:ext cx="2983492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9954" y="35"/>
            <a:ext cx="2983492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7" y="9516074"/>
            <a:ext cx="2983492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9954" y="9516074"/>
            <a:ext cx="2983492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7" y="35"/>
            <a:ext cx="2983492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9954" y="35"/>
            <a:ext cx="2983492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50950"/>
            <a:ext cx="6015038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2" tIns="45620" rIns="91252" bIns="456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499" y="4821507"/>
            <a:ext cx="5507990" cy="3944868"/>
          </a:xfrm>
          <a:prstGeom prst="rect">
            <a:avLst/>
          </a:prstGeom>
        </p:spPr>
        <p:txBody>
          <a:bodyPr vert="horz" lIns="91252" tIns="45620" rIns="91252" bIns="456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7" y="9516074"/>
            <a:ext cx="2983492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9954" y="9516074"/>
            <a:ext cx="2983492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4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00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6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6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5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4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8238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3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0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16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008000"/>
            </a:gs>
            <a:gs pos="0">
              <a:srgbClr val="003300"/>
            </a:gs>
            <a:gs pos="73500">
              <a:srgbClr val="0066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5159896" y="234900"/>
            <a:ext cx="1872208" cy="1939457"/>
            <a:chOff x="4861278" y="296652"/>
            <a:chExt cx="1768618" cy="1768618"/>
          </a:xfrm>
        </p:grpSpPr>
        <p:sp>
          <p:nvSpPr>
            <p:cNvPr id="4" name="วงรี 3"/>
            <p:cNvSpPr/>
            <p:nvPr/>
          </p:nvSpPr>
          <p:spPr>
            <a:xfrm>
              <a:off x="4887654" y="332656"/>
              <a:ext cx="1712402" cy="169661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278" y="296652"/>
              <a:ext cx="1768618" cy="1768618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-24680" y="1625284"/>
            <a:ext cx="12192000" cy="26642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สถานการณ์น้ำในเขตกรุงเทพมหานคร </a:t>
            </a:r>
            <a:b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</a:t>
            </a:r>
            <a: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เมษายน 2567</a:t>
            </a:r>
            <a:endParaRPr lang="en-US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147A27A-8EC0-4B8A-8052-166694BF9E8E}"/>
              </a:ext>
            </a:extLst>
          </p:cNvPr>
          <p:cNvSpPr txBox="1"/>
          <p:nvPr/>
        </p:nvSpPr>
        <p:spPr>
          <a:xfrm>
            <a:off x="10920536" y="234900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B5752-69FA-84D3-C067-0F52583497D6}"/>
              </a:ext>
            </a:extLst>
          </p:cNvPr>
          <p:cNvSpPr txBox="1">
            <a:spLocks/>
          </p:cNvSpPr>
          <p:nvPr/>
        </p:nvSpPr>
        <p:spPr>
          <a:xfrm>
            <a:off x="5423248" y="4869160"/>
            <a:ext cx="6768752" cy="1947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นายวิชชุ  </a:t>
            </a:r>
            <a:r>
              <a:rPr lang="th-TH" sz="40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ศุขเ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ทวา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นายช่างโยธาอาวุโส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 กรุงเทพมหานคร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176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7BE10315-F7D5-4A01-9377-4B36147B2B8E}"/>
              </a:ext>
            </a:extLst>
          </p:cNvPr>
          <p:cNvGrpSpPr/>
          <p:nvPr/>
        </p:nvGrpSpPr>
        <p:grpSpPr>
          <a:xfrm>
            <a:off x="801760" y="801889"/>
            <a:ext cx="10585176" cy="5254220"/>
            <a:chOff x="315499" y="282928"/>
            <a:chExt cx="11561002" cy="6026392"/>
          </a:xfrm>
        </p:grpSpPr>
        <p:pic>
          <p:nvPicPr>
            <p:cNvPr id="5" name="รูปภาพ 4" descr="รูปภาพประกอบด้วย ข้อความ, แตกต่าง, ร้านค้า, ต่างๆ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AF5C6055-15E3-4CAB-8557-308FFA53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6" t="79549" r="11247"/>
            <a:stretch/>
          </p:blipFill>
          <p:spPr>
            <a:xfrm>
              <a:off x="1343472" y="5085184"/>
              <a:ext cx="9217024" cy="1224136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รูปภาพ 5" descr="รูปภาพประกอบด้วย ข้อความ, แตกต่าง, ร้านค้า, ต่างๆ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A27F258-06B1-4800-A680-AA9B65D53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9" y="282928"/>
              <a:ext cx="11561002" cy="5985603"/>
            </a:xfrm>
            <a:prstGeom prst="rect">
              <a:avLst/>
            </a:prstGeom>
            <a:ln>
              <a:noFill/>
            </a:ln>
            <a:effectLst>
              <a:softEdge rad="431800"/>
            </a:effec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A82C764-E5F0-4417-993B-C7174F3A1AEA}"/>
              </a:ext>
            </a:extLst>
          </p:cNvPr>
          <p:cNvSpPr txBox="1">
            <a:spLocks/>
          </p:cNvSpPr>
          <p:nvPr/>
        </p:nvSpPr>
        <p:spPr>
          <a:xfrm>
            <a:off x="2876272" y="2743985"/>
            <a:ext cx="6432848" cy="1334463"/>
          </a:xfrm>
          <a:prstGeom prst="rect">
            <a:avLst/>
          </a:prstGeom>
          <a:effectLst>
            <a:glow>
              <a:schemeClr val="bg1">
                <a:lumMod val="95000"/>
                <a:lumOff val="5000"/>
                <a:alpha val="46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8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lumMod val="85000"/>
                      <a:lumOff val="15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จบการนำเสนอ</a:t>
            </a:r>
            <a:endParaRPr lang="en-US" sz="8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glow rad="101600">
                  <a:schemeClr val="bg1">
                    <a:lumMod val="85000"/>
                    <a:lumOff val="15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F3E9AF9-4A24-4161-B6A1-54C97BC76D53}"/>
              </a:ext>
            </a:extLst>
          </p:cNvPr>
          <p:cNvSpPr txBox="1">
            <a:spLocks/>
          </p:cNvSpPr>
          <p:nvPr/>
        </p:nvSpPr>
        <p:spPr>
          <a:xfrm>
            <a:off x="5593079" y="6165304"/>
            <a:ext cx="5807968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กรุงเทพมหานคร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9E0B8E4-E595-4E29-8BB9-2F434E04A905}"/>
              </a:ext>
            </a:extLst>
          </p:cNvPr>
          <p:cNvSpPr txBox="1">
            <a:spLocks/>
          </p:cNvSpPr>
          <p:nvPr/>
        </p:nvSpPr>
        <p:spPr>
          <a:xfrm>
            <a:off x="5569343" y="6129741"/>
            <a:ext cx="5807968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กรุงเทพมหานคร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FB98705-E114-A299-9482-FAB22ED4F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70" y="188640"/>
            <a:ext cx="1802059" cy="182329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408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B6A1297-B993-4DDC-8BF4-4C3B1A0A9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778"/>
            <a:ext cx="12216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071"/>
            <a:ext cx="12167320" cy="1378249"/>
          </a:xfrm>
        </p:spPr>
        <p:txBody>
          <a:bodyPr/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สถานการณ์ฝนในพื้นที่กรุงเทพมหานคร 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–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เมษายน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3" t="44750" r="4868" b="5901"/>
          <a:stretch/>
        </p:blipFill>
        <p:spPr>
          <a:xfrm>
            <a:off x="322691" y="1866033"/>
            <a:ext cx="685627" cy="3291159"/>
          </a:xfrm>
          <a:prstGeom prst="rect">
            <a:avLst/>
          </a:prstGeom>
          <a:ln w="317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7" t="78350" r="8837" b="8001"/>
          <a:stretch/>
        </p:blipFill>
        <p:spPr>
          <a:xfrm>
            <a:off x="68521" y="5479636"/>
            <a:ext cx="1562983" cy="685668"/>
          </a:xfrm>
          <a:prstGeom prst="rect">
            <a:avLst/>
          </a:prstGeom>
        </p:spPr>
      </p:pic>
      <p:sp>
        <p:nvSpPr>
          <p:cNvPr id="20" name="TextBox 39">
            <a:extLst>
              <a:ext uri="{FF2B5EF4-FFF2-40B4-BE49-F238E27FC236}">
                <a16:creationId xmlns:a16="http://schemas.microsoft.com/office/drawing/2014/main" id="{B37BE140-8FEA-4AA0-92FA-5E0EC06735E3}"/>
              </a:ext>
            </a:extLst>
          </p:cNvPr>
          <p:cNvSpPr txBox="1"/>
          <p:nvPr/>
        </p:nvSpPr>
        <p:spPr>
          <a:xfrm>
            <a:off x="7235213" y="3831431"/>
            <a:ext cx="217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เมษายน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4D255E79-C14C-407D-8826-20C6A9A8D4CA}"/>
              </a:ext>
            </a:extLst>
          </p:cNvPr>
          <p:cNvSpPr txBox="1"/>
          <p:nvPr/>
        </p:nvSpPr>
        <p:spPr>
          <a:xfrm>
            <a:off x="10920536" y="229789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2</a:t>
            </a:r>
          </a:p>
        </p:txBody>
      </p:sp>
      <p:pic>
        <p:nvPicPr>
          <p:cNvPr id="40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2EF08F7-0320-4C4D-A05D-11AB0D8760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68528B21-9BAB-7682-B373-30089785B1DA}"/>
              </a:ext>
            </a:extLst>
          </p:cNvPr>
          <p:cNvSpPr txBox="1"/>
          <p:nvPr/>
        </p:nvSpPr>
        <p:spPr>
          <a:xfrm>
            <a:off x="4570917" y="3816561"/>
            <a:ext cx="217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เมษายน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AE90F76B-46CD-E114-5948-CEB64A7F1FFC}"/>
              </a:ext>
            </a:extLst>
          </p:cNvPr>
          <p:cNvSpPr txBox="1"/>
          <p:nvPr/>
        </p:nvSpPr>
        <p:spPr>
          <a:xfrm>
            <a:off x="1897512" y="1365645"/>
            <a:ext cx="215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เมษายน 2567                                                             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7D361E19-2673-7111-F4CE-CFBE36F5EBCA}"/>
              </a:ext>
            </a:extLst>
          </p:cNvPr>
          <p:cNvSpPr txBox="1"/>
          <p:nvPr/>
        </p:nvSpPr>
        <p:spPr>
          <a:xfrm>
            <a:off x="4505502" y="1349558"/>
            <a:ext cx="216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 เมษายน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4955CCC2-9047-5259-2F56-1F4060531289}"/>
              </a:ext>
            </a:extLst>
          </p:cNvPr>
          <p:cNvSpPr txBox="1"/>
          <p:nvPr/>
        </p:nvSpPr>
        <p:spPr>
          <a:xfrm>
            <a:off x="7208451" y="1365645"/>
            <a:ext cx="214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เมษายน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3DC46DB7-7E47-229A-1B88-DBC8DA99312A}"/>
              </a:ext>
            </a:extLst>
          </p:cNvPr>
          <p:cNvSpPr txBox="1"/>
          <p:nvPr/>
        </p:nvSpPr>
        <p:spPr>
          <a:xfrm>
            <a:off x="1703512" y="3824372"/>
            <a:ext cx="209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เมษายน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BA8FCAF-D461-E924-00A2-99392B57F279}"/>
              </a:ext>
            </a:extLst>
          </p:cNvPr>
          <p:cNvSpPr txBox="1"/>
          <p:nvPr/>
        </p:nvSpPr>
        <p:spPr>
          <a:xfrm>
            <a:off x="7685617" y="5785518"/>
            <a:ext cx="121219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174DC4A7-AF17-3914-D607-C50BBF5CCD62}"/>
              </a:ext>
            </a:extLst>
          </p:cNvPr>
          <p:cNvSpPr txBox="1"/>
          <p:nvPr/>
        </p:nvSpPr>
        <p:spPr>
          <a:xfrm>
            <a:off x="2141532" y="5690378"/>
            <a:ext cx="151216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BE8543-1A4B-EDF2-87DA-72823C4C3E3C}"/>
              </a:ext>
            </a:extLst>
          </p:cNvPr>
          <p:cNvSpPr txBox="1"/>
          <p:nvPr/>
        </p:nvSpPr>
        <p:spPr>
          <a:xfrm>
            <a:off x="7561004" y="3121223"/>
            <a:ext cx="152157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pic>
        <p:nvPicPr>
          <p:cNvPr id="13" name="รูปภาพ 6" descr="รูปภาพประกอบด้วย ข้อความ, แผนที่, แผนภาพ, สมุดแผนที่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CFD13C3-DB51-8CEE-A73C-40C78D4385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/>
          <a:stretch/>
        </p:blipFill>
        <p:spPr bwMode="auto">
          <a:xfrm>
            <a:off x="1952163" y="1829992"/>
            <a:ext cx="1943539" cy="1220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CE110DE4-6BCF-6B0A-4437-63C68F5BC93B}"/>
              </a:ext>
            </a:extLst>
          </p:cNvPr>
          <p:cNvSpPr txBox="1"/>
          <p:nvPr/>
        </p:nvSpPr>
        <p:spPr>
          <a:xfrm>
            <a:off x="2291521" y="3148607"/>
            <a:ext cx="121219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C3167D8D-20B5-E620-92E7-E29AB2200F1B}"/>
              </a:ext>
            </a:extLst>
          </p:cNvPr>
          <p:cNvSpPr txBox="1"/>
          <p:nvPr/>
        </p:nvSpPr>
        <p:spPr>
          <a:xfrm>
            <a:off x="4983133" y="3140968"/>
            <a:ext cx="121219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24699D3-FAD5-4E00-E2E3-6D5D9E3DCFBB}"/>
              </a:ext>
            </a:extLst>
          </p:cNvPr>
          <p:cNvSpPr txBox="1"/>
          <p:nvPr/>
        </p:nvSpPr>
        <p:spPr>
          <a:xfrm>
            <a:off x="4901152" y="5713511"/>
            <a:ext cx="151216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4AD7B1-261F-26ED-FFC6-9DC306924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513" y="4345802"/>
            <a:ext cx="1981171" cy="1219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9955D-D6EB-57A7-4E06-5B357FBB1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5840" y="1806835"/>
            <a:ext cx="1944793" cy="1219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775501-59CF-190B-9F42-6FE75EA131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0136" y="1782974"/>
            <a:ext cx="1944793" cy="12193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26C13A-CE6C-4F7C-A3FB-E92849101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752" y="4312204"/>
            <a:ext cx="1944793" cy="1219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D95F5E-5535-CC4C-ECD8-FE7AC14DE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5840" y="4312204"/>
            <a:ext cx="1944793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A2C4CEC-93E4-4E1E-AE3E-973A35745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" y="0"/>
            <a:ext cx="12175375" cy="6858000"/>
          </a:xfrm>
          <a:prstGeom prst="rect">
            <a:avLst/>
          </a:prstGeom>
          <a:ln cmpd="thickThin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33996"/>
            <a:ext cx="6984776" cy="723596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สถานการณ์ฝน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24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ชั่วโมงที่ผ่านมา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20991" y="5614209"/>
            <a:ext cx="7915369" cy="6001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พื้นที่กรุงเทพมหานครไม่มีฝนตก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6FF9F2C-AE64-46FE-BFC5-2D028E88A653}"/>
              </a:ext>
            </a:extLst>
          </p:cNvPr>
          <p:cNvSpPr txBox="1"/>
          <p:nvPr/>
        </p:nvSpPr>
        <p:spPr>
          <a:xfrm>
            <a:off x="10985128" y="266064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3</a:t>
            </a:r>
          </a:p>
        </p:txBody>
      </p:sp>
      <p:pic>
        <p:nvPicPr>
          <p:cNvPr id="5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BE59C85-331F-C368-850A-143E77E5B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23FCCCA9-D7E9-98EB-3F77-96EDD2B794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/>
          <a:stretch/>
        </p:blipFill>
        <p:spPr>
          <a:xfrm>
            <a:off x="1778275" y="955396"/>
            <a:ext cx="7200800" cy="446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328" y="158180"/>
            <a:ext cx="12192000" cy="92648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กราฟเปรียบเทียบปริมาณฝนรายเดือนสะสม 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สำนักการระบายน้ำ กรุงเทพมหานคร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856" y="5729433"/>
            <a:ext cx="8496943" cy="954107"/>
          </a:xfrm>
          <a:prstGeom prst="rect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ฝนประจำเดือน เมษายน 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ที่สำนักการระบายน้ำ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ถึงปัจจุบัน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7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มิลลิเมตร</a:t>
            </a:r>
          </a:p>
          <a:p>
            <a:r>
              <a:rPr lang="th-TH" sz="2800" b="1" u="sng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น้อยกว่า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 คิดเป็น </a:t>
            </a:r>
            <a:r>
              <a:rPr lang="th-TH" sz="28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89.9</a:t>
            </a:r>
            <a:r>
              <a:rPr lang="en-US" sz="28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%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ค่าเฉลี่ยฝน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30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ของ สนน.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  74.6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  <a:endParaRPr lang="en-US" sz="2800" b="1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0BD1162-ADCE-4F5B-9B54-6C9216B70F76}"/>
              </a:ext>
            </a:extLst>
          </p:cNvPr>
          <p:cNvSpPr txBox="1"/>
          <p:nvPr/>
        </p:nvSpPr>
        <p:spPr>
          <a:xfrm>
            <a:off x="10920536" y="270700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/>
              <a:t>หน้าที่ 4</a:t>
            </a:r>
          </a:p>
        </p:txBody>
      </p:sp>
      <p:pic>
        <p:nvPicPr>
          <p:cNvPr id="3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F64A26A-2606-1F4E-F223-6F484D0B9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C5026-0445-0D70-8A27-990C3F832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1584" y="1189706"/>
            <a:ext cx="7632848" cy="43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360" y="157045"/>
            <a:ext cx="11856640" cy="92648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กราฟเปรียบเทียบปริมาณฝนสะสม 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สำนักการระบายน้ำ กรุงเทพมหานคร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2502" y="5756284"/>
            <a:ext cx="8385946" cy="954107"/>
          </a:xfrm>
          <a:prstGeom prst="rect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ฝนสะสม ที่สำนักการระบายน้ำ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(1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– 21 เม.ย.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7 )           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100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  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</a:p>
          <a:p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น้อยกว่า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 คิดเป็น 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41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9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ค่าเฉลี่ยฝนสะสม 30 ปี สนน.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173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  <a:endParaRPr lang="en-US" sz="2800" b="1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B550948-8FE6-46E6-8047-DFCA1FA70E57}"/>
              </a:ext>
            </a:extLst>
          </p:cNvPr>
          <p:cNvSpPr txBox="1"/>
          <p:nvPr/>
        </p:nvSpPr>
        <p:spPr>
          <a:xfrm>
            <a:off x="10888105" y="346032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/>
              <a:t>หน้าที่ 5</a:t>
            </a:r>
          </a:p>
        </p:txBody>
      </p:sp>
      <p:pic>
        <p:nvPicPr>
          <p:cNvPr id="2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1B878F3-658C-6FC3-E60A-5787D09A8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24428B-F5F5-16FC-C35D-4580340F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7405" y="1261225"/>
            <a:ext cx="7916265" cy="43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ภาพรวม B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095061"/>
            <a:ext cx="12097344" cy="56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46658" y="3443944"/>
            <a:ext cx="1440000" cy="67710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คลองสามเสน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ตอนพหลโยธิน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0.17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+0.20)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978429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สถานการณ์น้ำคลองสายหลักในพื้นที่กรุงเทพมหานคร 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เมษายน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  เวลา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07.00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100373" y="3976028"/>
            <a:ext cx="1440000" cy="67710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คลองแสนแสบ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ตอนคลองตัน </a:t>
            </a:r>
            <a:br>
              <a:rPr lang="en-US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- 0.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24 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+0.20)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963909" y="4448075"/>
            <a:ext cx="1440000" cy="707886"/>
          </a:xfrm>
          <a:prstGeom prst="rect">
            <a:avLst/>
          </a:prstGeom>
          <a:solidFill>
            <a:srgbClr val="66FF66">
              <a:alpha val="79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จุดวัด.คลองทวีวัฒนาตัดคลองภาษีเจริญ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 ม.รทก. 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015880" y="1988840"/>
            <a:ext cx="1440000" cy="553998"/>
          </a:xfrm>
          <a:prstGeom prst="rect">
            <a:avLst/>
          </a:prstGeom>
          <a:solidFill>
            <a:srgbClr val="66FF66">
              <a:alpha val="79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.คลองสองสายใต้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.2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+1.80)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321398" y="2077141"/>
            <a:ext cx="1440000" cy="707886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1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.คลองแสนแสบ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ตอนมีนบุรี</a:t>
            </a:r>
            <a:br>
              <a:rPr lang="en-US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-0.</a:t>
            </a:r>
            <a:r>
              <a:rPr lang="th-TH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56</a:t>
            </a:r>
            <a:r>
              <a:rPr lang="en-US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ระดับวิกฤติ+0.90)                              </a:t>
            </a:r>
            <a:endParaRPr lang="en-US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963307" y="3270167"/>
            <a:ext cx="1440000" cy="677108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ปตร.คลองประเวศฯ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ตอนลาดกระบัง</a:t>
            </a:r>
            <a:r>
              <a:rPr lang="en-US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.58 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+0.60)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131652" y="2912582"/>
            <a:ext cx="1440000" cy="707886"/>
          </a:xfrm>
          <a:prstGeom prst="rect">
            <a:avLst/>
          </a:prstGeom>
          <a:solidFill>
            <a:srgbClr val="66FF66">
              <a:alpha val="80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คลองลาดพร้าว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ปตร.ลาดพร้าว 56</a:t>
            </a:r>
            <a:endParaRPr lang="en-US" altLang="en-US" sz="9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-0.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+0.40)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46687" y="3350756"/>
            <a:ext cx="1440000" cy="55399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.คลองทวีวัฒนา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0.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31 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+1.00)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F47697F-EB78-4AEA-9089-5919004C5F4C}"/>
              </a:ext>
            </a:extLst>
          </p:cNvPr>
          <p:cNvSpPr txBox="1"/>
          <p:nvPr/>
        </p:nvSpPr>
        <p:spPr>
          <a:xfrm>
            <a:off x="10992544" y="260648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6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F9ADBBF-42DC-8CCE-F978-09E3A9DC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2204864"/>
            <a:ext cx="1440000" cy="723275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คลองเปรมประชากร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 ส.คลองตาอูฐ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+0.09 ม.รทก.</a:t>
            </a:r>
            <a:br>
              <a:rPr lang="en-US" altLang="en-US" sz="11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+0.70)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     </a:t>
            </a:r>
            <a:endParaRPr lang="en-US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5E4461D-19C3-0981-7A3C-5A3A28D05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00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DA87E16-D33D-4AF0-B68B-F4452C5C9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" y="0"/>
            <a:ext cx="12175375" cy="685800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0F585E2-2348-4A27-9B92-4E4632198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6" y="-18293"/>
            <a:ext cx="12192000" cy="6858000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EB6DDBF6-1D5F-4612-BDF3-0F7C404D7DC9}"/>
              </a:ext>
            </a:extLst>
          </p:cNvPr>
          <p:cNvGrpSpPr/>
          <p:nvPr/>
        </p:nvGrpSpPr>
        <p:grpSpPr>
          <a:xfrm>
            <a:off x="434913" y="3123742"/>
            <a:ext cx="3263055" cy="1206141"/>
            <a:chOff x="434913" y="3123742"/>
            <a:chExt cx="3263055" cy="1206141"/>
          </a:xfrm>
        </p:grpSpPr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FE273168-CA27-43C8-9840-9CA8CB3440C1}"/>
                </a:ext>
              </a:extLst>
            </p:cNvPr>
            <p:cNvSpPr/>
            <p:nvPr/>
          </p:nvSpPr>
          <p:spPr>
            <a:xfrm>
              <a:off x="434914" y="3123742"/>
              <a:ext cx="3263054" cy="1200526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1B29756A-FD52-44EA-BD16-ADDB3AEEA73C}"/>
                </a:ext>
              </a:extLst>
            </p:cNvPr>
            <p:cNvSpPr txBox="1"/>
            <p:nvPr/>
          </p:nvSpPr>
          <p:spPr>
            <a:xfrm>
              <a:off x="434913" y="3129554"/>
              <a:ext cx="32630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ช่วงปากคลองตลาด +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06.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+3.00 ม.รทก.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8C6BD16-73F8-4042-8C7C-76C05539F8B0}"/>
              </a:ext>
            </a:extLst>
          </p:cNvPr>
          <p:cNvGrpSpPr/>
          <p:nvPr/>
        </p:nvGrpSpPr>
        <p:grpSpPr>
          <a:xfrm>
            <a:off x="8696962" y="1386305"/>
            <a:ext cx="3263054" cy="1200526"/>
            <a:chOff x="8696962" y="1386305"/>
            <a:chExt cx="3263054" cy="1200526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id="{94CF83F4-1721-4A85-BC66-6AF2F5A49056}"/>
                </a:ext>
              </a:extLst>
            </p:cNvPr>
            <p:cNvSpPr/>
            <p:nvPr/>
          </p:nvSpPr>
          <p:spPr>
            <a:xfrm>
              <a:off x="8696962" y="1386305"/>
              <a:ext cx="3263054" cy="1200526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E293D2EF-96DD-4A0D-B237-F6055D9683D5}"/>
                </a:ext>
              </a:extLst>
            </p:cNvPr>
            <p:cNvSpPr txBox="1"/>
            <p:nvPr/>
          </p:nvSpPr>
          <p:spPr>
            <a:xfrm>
              <a:off x="8696962" y="1386502"/>
              <a:ext cx="32630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ช่วงคลองบางเขนใหม่ +0.92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 06.00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+3.50 ม.รทก.</a:t>
              </a:r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EE0BD177-BB22-4248-BCA4-80C93275111A}"/>
              </a:ext>
            </a:extLst>
          </p:cNvPr>
          <p:cNvGrpSpPr/>
          <p:nvPr/>
        </p:nvGrpSpPr>
        <p:grpSpPr>
          <a:xfrm>
            <a:off x="8226858" y="3643169"/>
            <a:ext cx="3263054" cy="1210490"/>
            <a:chOff x="8226858" y="3643169"/>
            <a:chExt cx="3263054" cy="1210490"/>
          </a:xfrm>
        </p:grpSpPr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8CB52BC6-4DEC-4EC6-9BEF-ADBAC5B5D28F}"/>
                </a:ext>
              </a:extLst>
            </p:cNvPr>
            <p:cNvSpPr/>
            <p:nvPr/>
          </p:nvSpPr>
          <p:spPr>
            <a:xfrm>
              <a:off x="8226858" y="3643169"/>
              <a:ext cx="3263054" cy="1200329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E2D3900F-1BFE-4C54-94BD-970F543D2897}"/>
                </a:ext>
              </a:extLst>
            </p:cNvPr>
            <p:cNvSpPr txBox="1"/>
            <p:nvPr/>
          </p:nvSpPr>
          <p:spPr>
            <a:xfrm>
              <a:off x="8226858" y="3653330"/>
              <a:ext cx="32630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ช่วงคลองบางนา +1.25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 05.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+2.80 ม.รทก.</a:t>
              </a:r>
            </a:p>
          </p:txBody>
        </p:sp>
      </p:grp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0337223D-D7E8-40BC-A68D-246DAB06D9E8}"/>
              </a:ext>
            </a:extLst>
          </p:cNvPr>
          <p:cNvSpPr/>
          <p:nvPr/>
        </p:nvSpPr>
        <p:spPr>
          <a:xfrm>
            <a:off x="2816165" y="915540"/>
            <a:ext cx="3768138" cy="646331"/>
          </a:xfrm>
          <a:prstGeom prst="roundRect">
            <a:avLst/>
          </a:prstGeom>
          <a:solidFill>
            <a:srgbClr val="FF6600"/>
          </a:solidFill>
          <a:ln w="3810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373EB21-CBCB-4773-9046-B5053ED5976F}"/>
              </a:ext>
            </a:extLst>
          </p:cNvPr>
          <p:cNvSpPr txBox="1"/>
          <p:nvPr/>
        </p:nvSpPr>
        <p:spPr>
          <a:xfrm>
            <a:off x="2816165" y="915540"/>
            <a:ext cx="376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วันที่ 21 เมษายน </a:t>
            </a:r>
            <a:r>
              <a:rPr lang="th-TH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2567</a:t>
            </a:r>
            <a:endParaRPr lang="th-TH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07C148C-550B-4918-88B4-DF125AC681E9}"/>
              </a:ext>
            </a:extLst>
          </p:cNvPr>
          <p:cNvSpPr txBox="1"/>
          <p:nvPr/>
        </p:nvSpPr>
        <p:spPr>
          <a:xfrm>
            <a:off x="10969481" y="211913"/>
            <a:ext cx="968535" cy="523220"/>
          </a:xfrm>
          <a:prstGeom prst="rect">
            <a:avLst/>
          </a:prstGeom>
          <a:solidFill>
            <a:srgbClr val="54C5D0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7</a:t>
            </a:r>
          </a:p>
        </p:txBody>
      </p:sp>
    </p:spTree>
    <p:extLst>
      <p:ext uri="{BB962C8B-B14F-4D97-AF65-F5344CB8AC3E}">
        <p14:creationId xmlns:p14="http://schemas.microsoft.com/office/powerpoint/2010/main" val="26334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D283E4FF-355A-E6BB-C108-DFBBAD5D2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803"/>
            <a:ext cx="12192000" cy="7011606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168BD07-C19B-4E08-81BD-C6BC508C01AE}"/>
              </a:ext>
            </a:extLst>
          </p:cNvPr>
          <p:cNvSpPr txBox="1"/>
          <p:nvPr/>
        </p:nvSpPr>
        <p:spPr>
          <a:xfrm>
            <a:off x="10080682" y="1282276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0.7 กรัม/ลิตร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2404C8B-962B-4033-BD80-DBCBF6B74A4D}"/>
              </a:ext>
            </a:extLst>
          </p:cNvPr>
          <p:cNvSpPr txBox="1"/>
          <p:nvPr/>
        </p:nvSpPr>
        <p:spPr>
          <a:xfrm>
            <a:off x="8935542" y="2127122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0.7 กรัม/ลิตร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92CC192-C23E-4816-9F2A-08FC11CD8430}"/>
              </a:ext>
            </a:extLst>
          </p:cNvPr>
          <p:cNvSpPr txBox="1"/>
          <p:nvPr/>
        </p:nvSpPr>
        <p:spPr>
          <a:xfrm>
            <a:off x="2792140" y="288772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 กรัม/ลิตร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B1151A2-A2D2-4C41-9074-C8CF7285F8CF}"/>
              </a:ext>
            </a:extLst>
          </p:cNvPr>
          <p:cNvSpPr txBox="1"/>
          <p:nvPr/>
        </p:nvSpPr>
        <p:spPr>
          <a:xfrm>
            <a:off x="3304057" y="4449295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.3 กรัม/ลิตร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12CE978C-3AD0-4689-B0B5-487B3C5FC62D}"/>
              </a:ext>
            </a:extLst>
          </p:cNvPr>
          <p:cNvSpPr txBox="1"/>
          <p:nvPr/>
        </p:nvSpPr>
        <p:spPr>
          <a:xfrm>
            <a:off x="1724720" y="5381699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3.8 กรัม/ลิตร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31E9C90F-C256-4583-8CDF-6124D4C7905F}"/>
              </a:ext>
            </a:extLst>
          </p:cNvPr>
          <p:cNvSpPr/>
          <p:nvPr/>
        </p:nvSpPr>
        <p:spPr>
          <a:xfrm>
            <a:off x="2783632" y="917625"/>
            <a:ext cx="3768138" cy="646331"/>
          </a:xfrm>
          <a:prstGeom prst="roundRect">
            <a:avLst/>
          </a:prstGeom>
          <a:solidFill>
            <a:srgbClr val="FF6600"/>
          </a:solidFill>
          <a:ln w="3810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EC681ED1-6FF3-4C00-AEC9-0D9089ABB3B5}"/>
              </a:ext>
            </a:extLst>
          </p:cNvPr>
          <p:cNvSpPr txBox="1"/>
          <p:nvPr/>
        </p:nvSpPr>
        <p:spPr>
          <a:xfrm>
            <a:off x="10969481" y="211913"/>
            <a:ext cx="968535" cy="523220"/>
          </a:xfrm>
          <a:prstGeom prst="rect">
            <a:avLst/>
          </a:prstGeom>
          <a:solidFill>
            <a:srgbClr val="54C5D0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8</a:t>
            </a:r>
          </a:p>
        </p:txBody>
      </p:sp>
      <p:sp>
        <p:nvSpPr>
          <p:cNvPr id="6" name="กล่องข้อความ 2">
            <a:extLst>
              <a:ext uri="{FF2B5EF4-FFF2-40B4-BE49-F238E27FC236}">
                <a16:creationId xmlns:a16="http://schemas.microsoft.com/office/drawing/2014/main" id="{914ADD2A-215D-CFDF-B382-76D517631CB7}"/>
              </a:ext>
            </a:extLst>
          </p:cNvPr>
          <p:cNvSpPr txBox="1"/>
          <p:nvPr/>
        </p:nvSpPr>
        <p:spPr>
          <a:xfrm>
            <a:off x="2816165" y="915540"/>
            <a:ext cx="376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วันที่ 21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 </a:t>
            </a:r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เมษายน </a:t>
            </a:r>
            <a:r>
              <a:rPr lang="th-TH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2567</a:t>
            </a:r>
            <a:endParaRPr lang="th-TH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37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7C08740-5E1D-FF2A-7DFC-F37E1323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814" y="5106674"/>
            <a:ext cx="8980186" cy="1809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6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ปริมาณการสูบน้ำออกสู่แม่น้ำเจ้าพระยา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15 - 20 เมษายน 2567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6C6DD3D-9BE2-4AD3-938A-1132E9E45953}"/>
              </a:ext>
            </a:extLst>
          </p:cNvPr>
          <p:cNvSpPr txBox="1"/>
          <p:nvPr/>
        </p:nvSpPr>
        <p:spPr>
          <a:xfrm>
            <a:off x="10920536" y="217383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9</a:t>
            </a:r>
          </a:p>
        </p:txBody>
      </p:sp>
      <p:pic>
        <p:nvPicPr>
          <p:cNvPr id="17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277CAD8-139C-C4B9-5AB6-283CF0568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8C159-5CB0-4858-C450-7B871D028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206" y="1484784"/>
            <a:ext cx="8571587" cy="41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22788</TotalTime>
  <Words>514</Words>
  <Application>Microsoft Office PowerPoint</Application>
  <PresentationFormat>Widescreen</PresentationFormat>
  <Paragraphs>83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Tahoma</vt:lpstr>
      <vt:lpstr>Century Schoolbook</vt:lpstr>
      <vt:lpstr>Century Gothic</vt:lpstr>
      <vt:lpstr>TH SarabunPSK</vt:lpstr>
      <vt:lpstr>Wingdings 3</vt:lpstr>
      <vt:lpstr>LilyUPC</vt:lpstr>
      <vt:lpstr>Angsana New</vt:lpstr>
      <vt:lpstr>Ion</vt:lpstr>
      <vt:lpstr>PowerPoint Presentation</vt:lpstr>
      <vt:lpstr>สถานการณ์ฝนในพื้นที่กรุงเทพมหานคร  ระหว่างวันที่ 15 – 20 เมษายน 2567</vt:lpstr>
      <vt:lpstr>สถานการณ์ฝน 24 ชั่วโมงที่ผ่านมา </vt:lpstr>
      <vt:lpstr>กราฟเปรียบเทียบปริมาณฝนรายเดือนสะสม  สำนักการระบายน้ำ กรุงเทพมหานคร</vt:lpstr>
      <vt:lpstr>กราฟเปรียบเทียบปริมาณฝนสะสม  สำนักการระบายน้ำ กรุงเทพมหานคร</vt:lpstr>
      <vt:lpstr>สถานการณ์น้ำคลองสายหลักในพื้นที่กรุงเทพมหานคร  วันที่ 22 เมษายน 2567   เวลา 07.00 น.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สถานการณ์น้ำในพื้นที่กรุงเทพมหานคร วันที่ 18 มิถุนายน 2561</dc:title>
  <dc:creator>ปวริศ มีบางไทร</dc:creator>
  <cp:lastModifiedBy>bma02257</cp:lastModifiedBy>
  <cp:revision>2150</cp:revision>
  <cp:lastPrinted>2024-04-22T01:01:28Z</cp:lastPrinted>
  <dcterms:created xsi:type="dcterms:W3CDTF">2018-06-17T16:03:14Z</dcterms:created>
  <dcterms:modified xsi:type="dcterms:W3CDTF">2024-04-22T01:28:14Z</dcterms:modified>
</cp:coreProperties>
</file>