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6"/>
  </p:notesMasterIdLst>
  <p:sldIdLst>
    <p:sldId id="256" r:id="rId2"/>
    <p:sldId id="1750" r:id="rId3"/>
    <p:sldId id="1739" r:id="rId4"/>
    <p:sldId id="1823" r:id="rId5"/>
    <p:sldId id="1740" r:id="rId6"/>
    <p:sldId id="1757" r:id="rId7"/>
    <p:sldId id="1758" r:id="rId8"/>
    <p:sldId id="1768" r:id="rId9"/>
    <p:sldId id="1769" r:id="rId10"/>
    <p:sldId id="1770" r:id="rId11"/>
    <p:sldId id="1831" r:id="rId12"/>
    <p:sldId id="1772" r:id="rId13"/>
    <p:sldId id="1833" r:id="rId14"/>
    <p:sldId id="1595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59BDDF2-BFF9-451E-BB5C-0689DA366EFD}">
          <p14:sldIdLst>
            <p14:sldId id="256"/>
            <p14:sldId id="1750"/>
            <p14:sldId id="1739"/>
            <p14:sldId id="1823"/>
            <p14:sldId id="1740"/>
            <p14:sldId id="1757"/>
            <p14:sldId id="1758"/>
            <p14:sldId id="1768"/>
            <p14:sldId id="1769"/>
            <p14:sldId id="1770"/>
            <p14:sldId id="1831"/>
            <p14:sldId id="1772"/>
            <p14:sldId id="1833"/>
            <p14:sldId id="15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61"/>
    <a:srgbClr val="9ACDE5"/>
    <a:srgbClr val="F3FBFE"/>
    <a:srgbClr val="FFCC00"/>
    <a:srgbClr val="4F81BD"/>
    <a:srgbClr val="000099"/>
    <a:srgbClr val="7540A8"/>
    <a:srgbClr val="4F7DF9"/>
    <a:srgbClr val="5A95E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6" autoAdjust="0"/>
    <p:restoredTop sz="93186" autoAdjust="0"/>
  </p:normalViewPr>
  <p:slideViewPr>
    <p:cSldViewPr>
      <p:cViewPr varScale="1">
        <p:scale>
          <a:sx n="46" d="100"/>
          <a:sy n="46" d="100"/>
        </p:scale>
        <p:origin x="82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Relationship Id="rId4" Type="http://schemas.openxmlformats.org/officeDocument/2006/relationships/image" Target="../media/image26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E9146-1C58-4F82-AF30-3CD05773675C}" type="datetimeFigureOut">
              <a:rPr lang="th-TH" smtClean="0"/>
              <a:t>22/04/67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38445-BB2A-4CBA-BA48-CF5D52D53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5304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38445-BB2A-4CBA-BA48-CF5D52D53223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4230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B788B-F6B5-42CA-B318-73A3DE5D7C9E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582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38445-BB2A-4CBA-BA48-CF5D52D53223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0252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B788B-F6B5-42CA-B318-73A3DE5D7C9E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1886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38445-BB2A-4CBA-BA48-CF5D52D53223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4850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148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 slide_1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1" t="6078" r="112"/>
          <a:stretch/>
        </p:blipFill>
        <p:spPr>
          <a:xfrm rot="20528334">
            <a:off x="9967941" y="-366538"/>
            <a:ext cx="591981" cy="110583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"/>
            <a:ext cx="11418983" cy="10303526"/>
          </a:xfrm>
          <a:custGeom>
            <a:avLst/>
            <a:gdLst>
              <a:gd name="connsiteX0" fmla="*/ 0 w 6147412"/>
              <a:gd name="connsiteY0" fmla="*/ 0 h 6858000"/>
              <a:gd name="connsiteX1" fmla="*/ 6147412 w 6147412"/>
              <a:gd name="connsiteY1" fmla="*/ 0 h 6858000"/>
              <a:gd name="connsiteX2" fmla="*/ 6147412 w 6147412"/>
              <a:gd name="connsiteY2" fmla="*/ 6858000 h 6858000"/>
              <a:gd name="connsiteX3" fmla="*/ 0 w 6147412"/>
              <a:gd name="connsiteY3" fmla="*/ 6858000 h 6858000"/>
              <a:gd name="connsiteX4" fmla="*/ 0 w 6147412"/>
              <a:gd name="connsiteY4" fmla="*/ 0 h 6858000"/>
              <a:gd name="connsiteX0" fmla="*/ 0 w 6147412"/>
              <a:gd name="connsiteY0" fmla="*/ 0 h 6858000"/>
              <a:gd name="connsiteX1" fmla="*/ 5387248 w 6147412"/>
              <a:gd name="connsiteY1" fmla="*/ 0 h 6858000"/>
              <a:gd name="connsiteX2" fmla="*/ 6147412 w 6147412"/>
              <a:gd name="connsiteY2" fmla="*/ 6858000 h 6858000"/>
              <a:gd name="connsiteX3" fmla="*/ 0 w 6147412"/>
              <a:gd name="connsiteY3" fmla="*/ 6858000 h 6858000"/>
              <a:gd name="connsiteX4" fmla="*/ 0 w 6147412"/>
              <a:gd name="connsiteY4" fmla="*/ 0 h 6858000"/>
              <a:gd name="connsiteX0" fmla="*/ 0 w 7612655"/>
              <a:gd name="connsiteY0" fmla="*/ 0 h 6869017"/>
              <a:gd name="connsiteX1" fmla="*/ 5387248 w 7612655"/>
              <a:gd name="connsiteY1" fmla="*/ 0 h 6869017"/>
              <a:gd name="connsiteX2" fmla="*/ 7612655 w 7612655"/>
              <a:gd name="connsiteY2" fmla="*/ 6869017 h 6869017"/>
              <a:gd name="connsiteX3" fmla="*/ 0 w 7612655"/>
              <a:gd name="connsiteY3" fmla="*/ 6858000 h 6869017"/>
              <a:gd name="connsiteX4" fmla="*/ 0 w 7612655"/>
              <a:gd name="connsiteY4" fmla="*/ 0 h 6869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655" h="6869017">
                <a:moveTo>
                  <a:pt x="0" y="0"/>
                </a:moveTo>
                <a:lnTo>
                  <a:pt x="5387248" y="0"/>
                </a:lnTo>
                <a:lnTo>
                  <a:pt x="7612655" y="686901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A00798-9FD5-463B-B13F-1BA85799D270}" type="datetimeFigureOut">
              <a:rPr lang="th-TH" smtClean="0"/>
              <a:pPr/>
              <a:t>22/04/67</a:t>
            </a:fld>
            <a:endParaRPr lang="th-TH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899" y="9534526"/>
            <a:ext cx="9475883" cy="547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6029541" y="9534526"/>
            <a:ext cx="1001159" cy="547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1C104B-1CB0-4659-B032-598CBC5930C8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7526" y="-432427"/>
            <a:ext cx="1783235" cy="1783235"/>
          </a:xfrm>
          <a:prstGeom prst="rect">
            <a:avLst/>
          </a:prstGeom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679837" y="787180"/>
            <a:ext cx="16924352" cy="8623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948E66AF-C0AB-4512-9846-101E7FF30C74}"/>
              </a:ext>
            </a:extLst>
          </p:cNvPr>
          <p:cNvSpPr>
            <a:spLocks noGrp="1" noChangeAspect="1"/>
          </p:cNvSpPr>
          <p:nvPr>
            <p:ph sz="half" idx="1"/>
          </p:nvPr>
        </p:nvSpPr>
        <p:spPr>
          <a:xfrm>
            <a:off x="679838" y="882429"/>
            <a:ext cx="16924350" cy="8460795"/>
          </a:xfrm>
          <a:ln>
            <a:noFill/>
          </a:ln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28892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Text%20water!R3C1" TargetMode="Externa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626;&#3606;&#3634;&#3609;&#3585;&#3634;&#3619;&#3603;&#3660;&#3609;&#3657;&#3635;\SWOC\PPT_Phan.pptx!271" TargetMode="Externa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0.emf"/><Relationship Id="rId5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&#3626;&#3619;&#3640;&#3611;&#3588;&#3634;&#3604;&#3585;&#3634;&#3619;&#3603;&#3660;1!R65C6:R68C11" TargetMode="External"/><Relationship Id="rId4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626;&#3606;&#3634;&#3609;&#3585;&#3634;&#3619;&#3603;&#3660;&#3609;&#3657;&#3635;\SWOC\PPT_Phan.pptx!288" TargetMode="Externa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3.emf"/><Relationship Id="rId5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&#3626;&#3619;&#3640;&#3611;&#3588;&#3634;&#3604;&#3585;&#3634;&#3619;&#3603;&#3660;1!R75C6:R78C11" TargetMode="External"/><Relationship Id="rId4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626;&#3606;&#3634;&#3609;&#3585;&#3634;&#3619;&#3603;&#3660;&#3609;&#3657;&#3635;\SWOC\PPT_Phan.pptx!276" TargetMode="Externa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6.emf"/><Relationship Id="rId5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&#3626;&#3619;&#3640;&#3611;&#3588;&#3634;&#3604;&#3585;&#3634;&#3619;&#3603;&#3660;3!R90C6:R93C11" TargetMode="External"/><Relationship Id="rId4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inf-rel!R1C7:R2C18" TargetMode="External"/><Relationship Id="rId3" Type="http://schemas.openxmlformats.org/officeDocument/2006/relationships/notesSlide" Target="../notesSlides/notesSlide1.xml"/><Relationship Id="rId7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Text%20water!R3C5:R3C6" TargetMode="External"/><Relationship Id="rId12" Type="http://schemas.openxmlformats.org/officeDocument/2006/relationships/image" Target="../media/image9.emf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11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inf-rel!%5b&#3626;&#3606;&#3634;&#3609;&#3585;&#3634;&#3619;&#3603;&#3660;&#3648;&#3586;&#3639;&#3656;&#3629;&#3609;_SWOC_V2.xlsx%5dinf-rel%20Chart%201-2" TargetMode="External"/><Relationship Id="rId5" Type="http://schemas.openxmlformats.org/officeDocument/2006/relationships/image" Target="../media/image13.png"/><Relationship Id="rId15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inf-rel!%5b&#3626;&#3606;&#3634;&#3609;&#3585;&#3634;&#3619;&#3603;&#3660;&#3648;&#3586;&#3639;&#3656;&#3629;&#3609;_SWOC_V2.xlsx%5dinf-rel%20Chart%201-1" TargetMode="External"/><Relationship Id="rId10" Type="http://schemas.openxmlformats.org/officeDocument/2006/relationships/image" Target="../media/image8.emf"/><Relationship Id="rId4" Type="http://schemas.openxmlformats.org/officeDocument/2006/relationships/image" Target="../media/image12.emf"/><Relationship Id="rId9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Text%20water!R5C1:R8C5" TargetMode="External"/><Relationship Id="rId1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inf%20&#3626;&#3632;&#3626;&#3617;!R21C1:R27C12" TargetMode="Externa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5" Type="http://schemas.openxmlformats.org/officeDocument/2006/relationships/image" Target="../media/image16.emf"/><Relationship Id="rId4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inf%20&#3626;&#3632;&#3626;&#3617;!R29C1:R40C12" TargetMode="External"/><Relationship Id="rId9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notesSlide" Target="../notesSlides/notesSlide3.xml"/><Relationship Id="rId7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text2!R2C2:R7C10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png"/><Relationship Id="rId11" Type="http://schemas.openxmlformats.org/officeDocument/2006/relationships/image" Target="../media/image19.emf"/><Relationship Id="rId5" Type="http://schemas.openxmlformats.org/officeDocument/2006/relationships/hyperlink" Target="https://water.egat.co.th/infographic/n_infographic_dry.php" TargetMode="External"/><Relationship Id="rId10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&#3649;&#3612;&#3609;-&#3612;&#3621;&#3619;&#3632;&#3610;&#3634;&#3618;!R31C2:R31C3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5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12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&#3649;&#3612;&#3609;-&#3612;&#3621;&#3619;&#3632;&#3610;&#3634;&#3618;!%5b&#3626;&#3606;&#3634;&#3609;&#3585;&#3634;&#3619;&#3603;&#3660;&#3648;&#3586;&#3639;&#3656;&#3629;&#3609;_SWOC_V2.xlsx%5d&#3649;&#3612;&#3609;-&#3612;&#3621;&#3619;&#3632;&#3610;&#3634;&#3618;%20Chart%203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png"/><Relationship Id="rId11" Type="http://schemas.openxmlformats.org/officeDocument/2006/relationships/image" Target="../media/image24.emf"/><Relationship Id="rId5" Type="http://schemas.openxmlformats.org/officeDocument/2006/relationships/image" Target="../media/image23.emf"/><Relationship Id="rId15" Type="http://schemas.openxmlformats.org/officeDocument/2006/relationships/image" Target="../media/image26.emf"/><Relationship Id="rId10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text2!R9C1:R14C13" TargetMode="External"/><Relationship Id="rId4" Type="http://schemas.openxmlformats.org/officeDocument/2006/relationships/package" Target="../embeddings/Microsoft_PowerPoint_Slide.sldx"/><Relationship Id="rId9" Type="http://schemas.openxmlformats.org/officeDocument/2006/relationships/image" Target="../media/image28.png"/><Relationship Id="rId14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&#3649;&#3612;&#3609;-&#3612;&#3621;&#3619;&#3632;&#3610;&#3634;&#3618;!R37C2:R37C4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oleObject" Target="file:///D:\&#3626;&#3606;&#3634;&#3609;&#3585;&#3634;&#3619;&#3603;&#3660;&#3609;&#3657;&#3635;\SWOC\PPT_Phan.pptx!267" TargetMode="External"/><Relationship Id="rId7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&#3626;&#3619;&#3640;&#3611;&#3588;&#3634;&#3604;&#3585;&#3634;&#3619;&#3603;&#3660;1!R35C6:R38C11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&#3626;&#3619;&#3640;&#3611;&#3588;&#3634;&#3604;&#3585;&#3634;&#3619;&#3603;&#3660;1!R40C6:R43C11" TargetMode="Externa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png"/><Relationship Id="rId11" Type="http://schemas.openxmlformats.org/officeDocument/2006/relationships/image" Target="../media/image33.emf"/><Relationship Id="rId5" Type="http://schemas.openxmlformats.org/officeDocument/2006/relationships/image" Target="../media/image31.emf"/><Relationship Id="rId10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&#3626;&#3619;&#3640;&#3611;&#3588;&#3634;&#3604;&#3585;&#3634;&#3619;&#3603;&#3660;1!R47C13" TargetMode="External"/><Relationship Id="rId4" Type="http://schemas.openxmlformats.org/officeDocument/2006/relationships/oleObject" Target="file:///D:\&#3626;&#3606;&#3634;&#3609;&#3585;&#3634;&#3619;&#3603;&#3660;&#3609;&#3657;&#3635;\SWOC\PPT_Phan.pptx!268" TargetMode="External"/><Relationship Id="rId9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626;&#3606;&#3634;&#3609;&#3585;&#3634;&#3619;&#3603;&#3660;&#3609;&#3657;&#3635;\SWOC\PPT_Phan.pptx!269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emf"/><Relationship Id="rId5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&#3626;&#3619;&#3640;&#3611;&#3588;&#3634;&#3604;&#3585;&#3634;&#3619;&#3603;&#3660;2!R50C6:R53C11" TargetMode="External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oleObject" Target="file:///D:\&#3626;&#3606;&#3634;&#3609;&#3585;&#3634;&#3619;&#3603;&#3660;&#3609;&#3657;&#3635;\SWOC\PPT_Phan.pptx!270" TargetMode="External"/><Relationship Id="rId7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&#3626;&#3619;&#3640;&#3611;&#3588;&#3634;&#3604;&#3585;&#3634;&#3619;&#3603;&#3660;2!R62C13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7.emf"/><Relationship Id="rId5" Type="http://schemas.openxmlformats.org/officeDocument/2006/relationships/oleObject" Target="file:///D:\&#3626;&#3606;&#3634;&#3609;&#3585;&#3634;&#3619;&#3603;&#3660;&#3609;&#3657;&#3635;\SWOC\&#3626;&#3606;&#3634;&#3609;&#3585;&#3634;&#3619;&#3603;&#3660;&#3648;&#3586;&#3639;&#3656;&#3629;&#3609;_SWOC_V2.xlsx!&#3626;&#3619;&#3640;&#3611;&#3588;&#3634;&#3604;&#3585;&#3634;&#3619;&#3603;&#3660;2!R55C6:R58C11" TargetMode="External"/><Relationship Id="rId4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848584" y="8496300"/>
            <a:ext cx="11334464" cy="723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th-TH" sz="4800" dirty="0">
                <a:solidFill>
                  <a:srgbClr val="FFFF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การไฟฟ้าฝ่ายผลิตแห่งประเทศไทย</a:t>
            </a:r>
            <a:endParaRPr lang="en-US" sz="4800" dirty="0">
              <a:solidFill>
                <a:srgbClr val="FFFF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436251-5D3C-4D00-9C68-7AE2700A6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72005"/>
            <a:ext cx="2893015" cy="1282935"/>
          </a:xfrm>
          <a:prstGeom prst="rect">
            <a:avLst/>
          </a:prstGeom>
        </p:spPr>
      </p:pic>
      <p:sp>
        <p:nvSpPr>
          <p:cNvPr id="10" name="TextBox 12"/>
          <p:cNvSpPr txBox="1"/>
          <p:nvPr/>
        </p:nvSpPr>
        <p:spPr>
          <a:xfrm>
            <a:off x="2667000" y="3314700"/>
            <a:ext cx="1082039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7200" b="1" dirty="0">
                <a:solidFill>
                  <a:srgbClr val="FFFFFF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สถานการณ์น้ำและการประเมินสถานการณ์อ่างเก็บน้ำ กฟผ.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9685" y="0"/>
            <a:ext cx="4188315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897CDC-F989-4842-9034-5E9CDD363E7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48200" y="6896100"/>
            <a:ext cx="5465956" cy="1336783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0065E3E-77EA-456F-A21C-334685C2D1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633732"/>
              </p:ext>
            </p:extLst>
          </p:nvPr>
        </p:nvGraphicFramePr>
        <p:xfrm>
          <a:off x="3274015" y="7064781"/>
          <a:ext cx="7189407" cy="1431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" name="Worksheet" r:id="rId6" imgW="2152524" imgH="428764" progId="Excel.Sheet.12">
                  <p:link updateAutomatic="1"/>
                </p:oleObj>
              </mc:Choice>
              <mc:Fallback>
                <p:oleObj name="Worksheet" r:id="rId6" imgW="2152524" imgH="42876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74015" y="7064781"/>
                        <a:ext cx="7189407" cy="1431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6207A32-D473-4331-ACE2-3D24ECEDBF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862384"/>
              </p:ext>
            </p:extLst>
          </p:nvPr>
        </p:nvGraphicFramePr>
        <p:xfrm>
          <a:off x="-13010" y="-38100"/>
          <a:ext cx="18295434" cy="10291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25" name="Slide" r:id="rId3" imgW="6095871" imgH="3429264" progId="PowerPoint.Slide.8">
                  <p:link updateAutomatic="1"/>
                </p:oleObj>
              </mc:Choice>
              <mc:Fallback>
                <p:oleObj name="Slide" r:id="rId3" imgW="6095871" imgH="3429264" progId="PowerPoint.Slide.8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3010" y="-38100"/>
                        <a:ext cx="18295434" cy="10291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440310A-67DD-42A2-B464-25161F6651B0}"/>
              </a:ext>
            </a:extLst>
          </p:cNvPr>
          <p:cNvSpPr/>
          <p:nvPr/>
        </p:nvSpPr>
        <p:spPr>
          <a:xfrm>
            <a:off x="2209800" y="6774894"/>
            <a:ext cx="7162800" cy="2880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791AE23-AD4A-49B4-AE41-2CFAC51D1D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7365549"/>
              </p:ext>
            </p:extLst>
          </p:nvPr>
        </p:nvGraphicFramePr>
        <p:xfrm>
          <a:off x="773242" y="7151944"/>
          <a:ext cx="8218358" cy="1554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26" name="Worksheet" r:id="rId5" imgW="6143452" imgH="1161975" progId="Excel.Sheet.12">
                  <p:link updateAutomatic="1"/>
                </p:oleObj>
              </mc:Choice>
              <mc:Fallback>
                <p:oleObj name="Worksheet" r:id="rId5" imgW="6143452" imgH="116197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3242" y="7151944"/>
                        <a:ext cx="8218358" cy="1554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40EFA9B-7ADF-47D0-B302-E56B027A5A77}"/>
              </a:ext>
            </a:extLst>
          </p:cNvPr>
          <p:cNvSpPr txBox="1"/>
          <p:nvPr/>
        </p:nvSpPr>
        <p:spPr>
          <a:xfrm>
            <a:off x="457200" y="9732205"/>
            <a:ext cx="4596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*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มากขึ้น</a:t>
            </a:r>
            <a:r>
              <a:rPr lang="en-US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/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น้อยลง เทียบกับปริมาณน้ำปัจจุบัน</a:t>
            </a:r>
            <a:endParaRPr lang="en-US" sz="20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267DC8-8847-4A4F-AC70-83806FC2B4F7}"/>
              </a:ext>
            </a:extLst>
          </p:cNvPr>
          <p:cNvSpPr/>
          <p:nvPr/>
        </p:nvSpPr>
        <p:spPr>
          <a:xfrm>
            <a:off x="11119624" y="5177883"/>
            <a:ext cx="7162800" cy="436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51486-BB71-4051-869F-FE55736C22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007" y="6698102"/>
            <a:ext cx="8967993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3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DF78EA8-05BB-4EC3-919F-CEE25BD51A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82777"/>
              </p:ext>
            </p:extLst>
          </p:nvPr>
        </p:nvGraphicFramePr>
        <p:xfrm>
          <a:off x="-76200" y="-12080"/>
          <a:ext cx="18364200" cy="1032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92" name="Slide" r:id="rId3" imgW="6095871" imgH="3429264" progId="PowerPoint.Slide.8">
                  <p:link updateAutomatic="1"/>
                </p:oleObj>
              </mc:Choice>
              <mc:Fallback>
                <p:oleObj name="Slide" r:id="rId3" imgW="6095871" imgH="3429264" progId="PowerPoint.Slide.8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76200" y="-12080"/>
                        <a:ext cx="18364200" cy="10329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478B171-1AD3-4052-A325-921457161F1B}"/>
              </a:ext>
            </a:extLst>
          </p:cNvPr>
          <p:cNvSpPr/>
          <p:nvPr/>
        </p:nvSpPr>
        <p:spPr>
          <a:xfrm>
            <a:off x="10896600" y="5676900"/>
            <a:ext cx="69342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16B055-2604-42DD-94C8-293207E49E56}"/>
              </a:ext>
            </a:extLst>
          </p:cNvPr>
          <p:cNvSpPr/>
          <p:nvPr/>
        </p:nvSpPr>
        <p:spPr>
          <a:xfrm>
            <a:off x="990600" y="6743700"/>
            <a:ext cx="9982200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F4B1196-168A-4027-8D71-D21AAAD08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905996"/>
              </p:ext>
            </p:extLst>
          </p:nvPr>
        </p:nvGraphicFramePr>
        <p:xfrm>
          <a:off x="1156126" y="7029450"/>
          <a:ext cx="8560789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93" name="Worksheet" r:id="rId5" imgW="6143452" imgH="1161975" progId="Excel.Sheet.12">
                  <p:link updateAutomatic="1"/>
                </p:oleObj>
              </mc:Choice>
              <mc:Fallback>
                <p:oleObj name="Worksheet" r:id="rId5" imgW="6143452" imgH="116197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56126" y="7029450"/>
                        <a:ext cx="8560789" cy="161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46A7ECD-5B4E-4232-9E78-8A838D3DF2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6942" y="6667500"/>
            <a:ext cx="8151058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32AE04F-E43B-4BFF-B5A8-3F253C44A7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636948"/>
              </p:ext>
            </p:extLst>
          </p:nvPr>
        </p:nvGraphicFramePr>
        <p:xfrm>
          <a:off x="7434" y="-8364"/>
          <a:ext cx="18302868" cy="102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5" name="Slide" r:id="rId3" imgW="6095871" imgH="3429264" progId="PowerPoint.Slide.8">
                  <p:link updateAutomatic="1"/>
                </p:oleObj>
              </mc:Choice>
              <mc:Fallback>
                <p:oleObj name="Slide" r:id="rId3" imgW="6095871" imgH="3429264" progId="PowerPoint.Slide.8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34" y="-8364"/>
                        <a:ext cx="18302868" cy="10295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640A1E2-365A-46C5-95B9-3D1E3EB41997}"/>
              </a:ext>
            </a:extLst>
          </p:cNvPr>
          <p:cNvSpPr/>
          <p:nvPr/>
        </p:nvSpPr>
        <p:spPr>
          <a:xfrm>
            <a:off x="2209800" y="6743700"/>
            <a:ext cx="7086600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E8C36F-623A-4AC6-982D-97A697DC669D}"/>
              </a:ext>
            </a:extLst>
          </p:cNvPr>
          <p:cNvSpPr/>
          <p:nvPr/>
        </p:nvSpPr>
        <p:spPr>
          <a:xfrm>
            <a:off x="2286000" y="6758781"/>
            <a:ext cx="6934200" cy="2880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B5D6C43-B45A-42CB-9E08-820CF098AF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082962"/>
              </p:ext>
            </p:extLst>
          </p:nvPr>
        </p:nvGraphicFramePr>
        <p:xfrm>
          <a:off x="1676400" y="7200900"/>
          <a:ext cx="8218488" cy="155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6" name="Worksheet" r:id="rId5" imgW="6143452" imgH="1161975" progId="Excel.Sheet.12">
                  <p:link updateAutomatic="1"/>
                </p:oleObj>
              </mc:Choice>
              <mc:Fallback>
                <p:oleObj name="Worksheet" r:id="rId5" imgW="6143452" imgH="116197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76400" y="7200900"/>
                        <a:ext cx="8218488" cy="1554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B4544E1-F33E-4216-BA0D-D0D67907991A}"/>
              </a:ext>
            </a:extLst>
          </p:cNvPr>
          <p:cNvSpPr txBox="1"/>
          <p:nvPr/>
        </p:nvSpPr>
        <p:spPr>
          <a:xfrm>
            <a:off x="484239" y="9719867"/>
            <a:ext cx="4596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*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มากขึ้น</a:t>
            </a:r>
            <a:r>
              <a:rPr lang="en-US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/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น้อยลง เทียบกับปริมาณน้ำปัจจุบัน</a:t>
            </a:r>
            <a:endParaRPr lang="en-US" sz="20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5DEE0E-BD8B-49A8-B106-4264484A0206}"/>
              </a:ext>
            </a:extLst>
          </p:cNvPr>
          <p:cNvSpPr/>
          <p:nvPr/>
        </p:nvSpPr>
        <p:spPr>
          <a:xfrm>
            <a:off x="11277600" y="5143500"/>
            <a:ext cx="6019800" cy="4241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31E982-6C8D-4C8C-8956-67E2D921A4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0288" y="5600700"/>
            <a:ext cx="8077712" cy="404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0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8AEA47-2DEE-4731-AE4D-8816FD6D635C}"/>
              </a:ext>
            </a:extLst>
          </p:cNvPr>
          <p:cNvSpPr/>
          <p:nvPr/>
        </p:nvSpPr>
        <p:spPr>
          <a:xfrm>
            <a:off x="0" y="-2"/>
            <a:ext cx="18288000" cy="137160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A4F95-2960-4479-9DB4-9256D58E6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4" y="168395"/>
            <a:ext cx="2315510" cy="1034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4DA2AD-EE52-4D40-A122-3BAE9C67A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610" y="-141947"/>
            <a:ext cx="1563332" cy="1563693"/>
          </a:xfrm>
          <a:prstGeom prst="rect">
            <a:avLst/>
          </a:prstGeom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48B3BF19-2131-4A19-AEB7-48729B8C7EB0}"/>
              </a:ext>
            </a:extLst>
          </p:cNvPr>
          <p:cNvSpPr txBox="1"/>
          <p:nvPr/>
        </p:nvSpPr>
        <p:spPr>
          <a:xfrm>
            <a:off x="2702754" y="369603"/>
            <a:ext cx="13958742" cy="683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th-TH" sz="4400" b="1" dirty="0" smtClean="0">
                <a:solidFill>
                  <a:schemeClr val="bg1"/>
                </a:solidFill>
                <a:cs typeface="ฟ้อนต์ Light"/>
              </a:rPr>
              <a:t>คาดการณ์ปริมาณน้ำใช้งานได้ ณ สิ้นสุดฤดูแล้งปี </a:t>
            </a:r>
            <a:r>
              <a:rPr lang="en-US" sz="4400" b="1" dirty="0" smtClean="0">
                <a:solidFill>
                  <a:schemeClr val="bg1"/>
                </a:solidFill>
                <a:cs typeface="ฟ้อนต์ Light"/>
              </a:rPr>
              <a:t>2566/67</a:t>
            </a:r>
            <a:endParaRPr lang="en-US" sz="4800" b="1" dirty="0">
              <a:solidFill>
                <a:schemeClr val="bg1"/>
              </a:solidFill>
              <a:cs typeface="ฟ้อนต์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31" y="1421746"/>
            <a:ext cx="17024583" cy="829375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0096500" y="3181624"/>
            <a:ext cx="3229233" cy="1497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เขื่อนภูมิพล </a:t>
            </a:r>
            <a:r>
              <a:rPr lang="en-US" dirty="0">
                <a:latin typeface="supermarket" panose="02000000000000000000" pitchFamily="2" charset="0"/>
                <a:cs typeface="supermarket" panose="02000000000000000000" pitchFamily="2" charset="0"/>
              </a:rPr>
              <a:t>+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 เขื่อนสิริกิติ์  </a:t>
            </a:r>
            <a:r>
              <a:rPr lang="en-US" dirty="0">
                <a:latin typeface="supermarket" panose="02000000000000000000" pitchFamily="2" charset="0"/>
                <a:cs typeface="supermarket" panose="02000000000000000000" pitchFamily="2" charset="0"/>
              </a:rPr>
              <a:t>  </a:t>
            </a:r>
            <a:endParaRPr lang="en-US" dirty="0" smtClean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r>
              <a:rPr lang="en-US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4,168 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ล้าน ลบ</a:t>
            </a:r>
            <a:r>
              <a:rPr lang="en-US" dirty="0">
                <a:latin typeface="supermarket" panose="02000000000000000000" pitchFamily="2" charset="0"/>
                <a:cs typeface="supermarket" panose="02000000000000000000" pitchFamily="2" charset="0"/>
              </a:rPr>
              <a:t>.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ม   </a:t>
            </a:r>
            <a:endParaRPr lang="th-TH" dirty="0" smtClean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r>
              <a:rPr lang="th-TH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น้อย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กว่าปีที่แล้ว </a:t>
            </a:r>
            <a:r>
              <a:rPr lang="en-US" dirty="0">
                <a:latin typeface="supermarket" panose="02000000000000000000" pitchFamily="2" charset="0"/>
                <a:cs typeface="supermarket" panose="02000000000000000000" pitchFamily="2" charset="0"/>
              </a:rPr>
              <a:t>-</a:t>
            </a:r>
            <a:r>
              <a:rPr lang="en-US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1,900 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ล้าน ลบ</a:t>
            </a:r>
            <a:r>
              <a:rPr lang="en-US" dirty="0">
                <a:latin typeface="supermarket" panose="02000000000000000000" pitchFamily="2" charset="0"/>
                <a:cs typeface="supermarket" panose="02000000000000000000" pitchFamily="2" charset="0"/>
              </a:rPr>
              <a:t>.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ม</a:t>
            </a:r>
            <a:r>
              <a:rPr lang="en-US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.</a:t>
            </a:r>
            <a:r>
              <a:rPr lang="th-TH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</a:p>
          <a:p>
            <a:r>
              <a:rPr lang="th-TH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(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ปีที่แล้ว </a:t>
            </a:r>
            <a:r>
              <a:rPr lang="en-US" dirty="0">
                <a:latin typeface="supermarket" panose="02000000000000000000" pitchFamily="2" charset="0"/>
                <a:cs typeface="supermarket" panose="02000000000000000000" pitchFamily="2" charset="0"/>
              </a:rPr>
              <a:t>6,069 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ล้าน ลบ</a:t>
            </a:r>
            <a:r>
              <a:rPr lang="en-US" dirty="0">
                <a:latin typeface="supermarket" panose="02000000000000000000" pitchFamily="2" charset="0"/>
                <a:cs typeface="supermarket" panose="02000000000000000000" pitchFamily="2" charset="0"/>
              </a:rPr>
              <a:t>.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ม</a:t>
            </a:r>
            <a:r>
              <a:rPr lang="en-US" dirty="0">
                <a:latin typeface="supermarket" panose="02000000000000000000" pitchFamily="2" charset="0"/>
                <a:cs typeface="supermarket" panose="02000000000000000000" pitchFamily="2" charset="0"/>
              </a:rPr>
              <a:t>.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)</a:t>
            </a:r>
            <a:r>
              <a:rPr lang="en-US" dirty="0"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3462452" y="3181624"/>
            <a:ext cx="3021696" cy="149780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เขื่อนศรีฯ </a:t>
            </a:r>
            <a:r>
              <a:rPr lang="en-US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+</a:t>
            </a:r>
            <a:r>
              <a:rPr lang="th-TH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 เขื่อนวชิราลงกรณ  </a:t>
            </a:r>
            <a:r>
              <a:rPr lang="en-US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  </a:t>
            </a:r>
            <a:r>
              <a:rPr lang="en-US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4,121 </a:t>
            </a:r>
            <a:r>
              <a:rPr lang="th-TH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ล้าน 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ลบ</a:t>
            </a:r>
            <a:r>
              <a:rPr lang="en-US" dirty="0">
                <a:latin typeface="supermarket" panose="02000000000000000000" pitchFamily="2" charset="0"/>
                <a:cs typeface="supermarket" panose="02000000000000000000" pitchFamily="2" charset="0"/>
              </a:rPr>
              <a:t>.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ม   </a:t>
            </a:r>
            <a:endParaRPr lang="th-TH" dirty="0" smtClean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r>
              <a:rPr lang="th-TH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มากกว่า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ปีที่แล้ว </a:t>
            </a:r>
            <a:r>
              <a:rPr lang="en-US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+865 </a:t>
            </a:r>
            <a:r>
              <a:rPr lang="th-TH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ล้าน 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ลบ</a:t>
            </a:r>
            <a:r>
              <a:rPr lang="en-US" dirty="0">
                <a:latin typeface="supermarket" panose="02000000000000000000" pitchFamily="2" charset="0"/>
                <a:cs typeface="supermarket" panose="02000000000000000000" pitchFamily="2" charset="0"/>
              </a:rPr>
              <a:t>.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ม</a:t>
            </a:r>
            <a:r>
              <a:rPr lang="en-US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.</a:t>
            </a:r>
            <a:r>
              <a:rPr lang="th-TH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 (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ปีที่แล้ว </a:t>
            </a:r>
            <a:r>
              <a:rPr lang="en-US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3,256 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ล้าน ลบ</a:t>
            </a:r>
            <a:r>
              <a:rPr lang="en-US" dirty="0">
                <a:latin typeface="supermarket" panose="02000000000000000000" pitchFamily="2" charset="0"/>
                <a:cs typeface="supermarket" panose="02000000000000000000" pitchFamily="2" charset="0"/>
              </a:rPr>
              <a:t>.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ม</a:t>
            </a:r>
            <a:r>
              <a:rPr lang="en-US" dirty="0">
                <a:latin typeface="supermarket" panose="02000000000000000000" pitchFamily="2" charset="0"/>
                <a:cs typeface="supermarket" panose="02000000000000000000" pitchFamily="2" charset="0"/>
              </a:rPr>
              <a:t>.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)</a:t>
            </a:r>
            <a:r>
              <a:rPr lang="en-US" dirty="0"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67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C70AB6-9AD6-4949-A2CB-8D19FDA4B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8384983" cy="10287000"/>
          </a:xfrm>
          <a:prstGeom prst="rect">
            <a:avLst/>
          </a:prstGeom>
        </p:spPr>
      </p:pic>
      <p:sp>
        <p:nvSpPr>
          <p:cNvPr id="5" name="Freeform 11">
            <a:extLst>
              <a:ext uri="{FF2B5EF4-FFF2-40B4-BE49-F238E27FC236}">
                <a16:creationId xmlns:a16="http://schemas.microsoft.com/office/drawing/2014/main" id="{A1288B75-2AD3-496A-82EE-0C520008D117}"/>
              </a:ext>
            </a:extLst>
          </p:cNvPr>
          <p:cNvSpPr>
            <a:spLocks/>
          </p:cNvSpPr>
          <p:nvPr/>
        </p:nvSpPr>
        <p:spPr bwMode="auto">
          <a:xfrm flipH="1">
            <a:off x="-9" y="0"/>
            <a:ext cx="18384980" cy="10287000"/>
          </a:xfrm>
          <a:prstGeom prst="rect">
            <a:avLst/>
          </a:prstGeom>
          <a:gradFill flip="none" rotWithShape="1">
            <a:gsLst>
              <a:gs pos="8000">
                <a:srgbClr val="0F1D3A"/>
              </a:gs>
              <a:gs pos="31000">
                <a:srgbClr val="182F5E"/>
              </a:gs>
              <a:gs pos="100000">
                <a:srgbClr val="25488F">
                  <a:alpha val="0"/>
                </a:srgbClr>
              </a:gs>
            </a:gsLst>
            <a:lin ang="7200000" scaled="0"/>
            <a:tileRect/>
          </a:gra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th-TH" sz="2700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273B69B3-AB05-4324-9E6D-A2DF18EA7AD3}"/>
              </a:ext>
            </a:extLst>
          </p:cNvPr>
          <p:cNvSpPr txBox="1"/>
          <p:nvPr/>
        </p:nvSpPr>
        <p:spPr>
          <a:xfrm>
            <a:off x="6855444" y="5108358"/>
            <a:ext cx="72390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0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ขอบพระคุณ</a:t>
            </a:r>
            <a:endParaRPr lang="th-TH" sz="9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26" name="Picture 2" descr="การไฟฟ้าฝ่ายผลิตแห่งประเทศไทย - วิกิพีเดี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749" y="2382714"/>
            <a:ext cx="2412195" cy="272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54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EEDC27-DAD9-4443-87C4-B3FC98DCB22B}"/>
              </a:ext>
            </a:extLst>
          </p:cNvPr>
          <p:cNvSpPr/>
          <p:nvPr/>
        </p:nvSpPr>
        <p:spPr>
          <a:xfrm>
            <a:off x="0" y="9927514"/>
            <a:ext cx="18288000" cy="3594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DE565F-8B97-4D65-8C67-3BD7C84D9FC6}"/>
              </a:ext>
            </a:extLst>
          </p:cNvPr>
          <p:cNvSpPr txBox="1"/>
          <p:nvPr/>
        </p:nvSpPr>
        <p:spPr>
          <a:xfrm>
            <a:off x="14228594" y="9918764"/>
            <a:ext cx="395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ศูนย์บริหารจัดการน้ำอัจฉริยะ กฟผ. </a:t>
            </a:r>
            <a:r>
              <a:rPr lang="en-US" dirty="0">
                <a:solidFill>
                  <a:schemeClr val="bg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(EGAT-WIC)</a:t>
            </a:r>
          </a:p>
        </p:txBody>
      </p:sp>
      <p:pic>
        <p:nvPicPr>
          <p:cNvPr id="8" name="รูปภาพ 139">
            <a:extLst>
              <a:ext uri="{FF2B5EF4-FFF2-40B4-BE49-F238E27FC236}">
                <a16:creationId xmlns:a16="http://schemas.microsoft.com/office/drawing/2014/main" id="{98758EA9-C478-44FD-A69F-43E138461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332" y="2766546"/>
            <a:ext cx="1393501" cy="9736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6FC3FE-D97A-46DA-9AC7-BC37D919C4A3}"/>
              </a:ext>
            </a:extLst>
          </p:cNvPr>
          <p:cNvSpPr/>
          <p:nvPr/>
        </p:nvSpPr>
        <p:spPr>
          <a:xfrm>
            <a:off x="-228600" y="1572806"/>
            <a:ext cx="3810000" cy="939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3D07FD-E687-4AD4-9F28-FA12060E1E60}"/>
              </a:ext>
            </a:extLst>
          </p:cNvPr>
          <p:cNvSpPr txBox="1"/>
          <p:nvPr/>
        </p:nvSpPr>
        <p:spPr>
          <a:xfrm>
            <a:off x="2057400" y="3314700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3600" b="1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8F4709-3E93-43A8-8673-9EE1C5BB630A}"/>
              </a:ext>
            </a:extLst>
          </p:cNvPr>
          <p:cNvSpPr/>
          <p:nvPr/>
        </p:nvSpPr>
        <p:spPr>
          <a:xfrm>
            <a:off x="0" y="-2"/>
            <a:ext cx="18288000" cy="137160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BCB53E-138E-41C5-A179-7404EF99A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4" y="168395"/>
            <a:ext cx="2315510" cy="1034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3857FE-5E9C-4600-8821-8F9C2E1013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610" y="-141947"/>
            <a:ext cx="1563332" cy="15636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BD8C12-AFD3-4F80-ABCE-915085003620}"/>
              </a:ext>
            </a:extLst>
          </p:cNvPr>
          <p:cNvSpPr txBox="1"/>
          <p:nvPr/>
        </p:nvSpPr>
        <p:spPr>
          <a:xfrm>
            <a:off x="5904613" y="12625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รายงานสถานการณ์น้ำเขื่อน กฟผ. 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8C051DC-5351-47D3-BF84-C0F614060C7A}"/>
              </a:ext>
            </a:extLst>
          </p:cNvPr>
          <p:cNvSpPr/>
          <p:nvPr/>
        </p:nvSpPr>
        <p:spPr>
          <a:xfrm>
            <a:off x="-1066736" y="3922931"/>
            <a:ext cx="838136" cy="687388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PIC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C68050-4971-47C8-A9DB-DF483216A8B8}"/>
              </a:ext>
            </a:extLst>
          </p:cNvPr>
          <p:cNvSpPr txBox="1"/>
          <p:nvPr/>
        </p:nvSpPr>
        <p:spPr>
          <a:xfrm>
            <a:off x="27355800" y="7113691"/>
            <a:ext cx="1709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14,652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B51CC17-3C9F-4721-8F32-F6983DBCB5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414423"/>
              </p:ext>
            </p:extLst>
          </p:nvPr>
        </p:nvGraphicFramePr>
        <p:xfrm>
          <a:off x="6612154" y="455879"/>
          <a:ext cx="5395863" cy="1134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21" name="Worksheet" r:id="rId7" imgW="2038414" imgH="428764" progId="Excel.Sheet.12">
                  <p:link updateAutomatic="1"/>
                </p:oleObj>
              </mc:Choice>
              <mc:Fallback>
                <p:oleObj name="Worksheet" r:id="rId7" imgW="2038414" imgH="42876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12154" y="455879"/>
                        <a:ext cx="5395863" cy="1134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063B356F-1725-4AB9-8F17-45F373FC7C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729080"/>
              </p:ext>
            </p:extLst>
          </p:nvPr>
        </p:nvGraphicFramePr>
        <p:xfrm>
          <a:off x="10064708" y="1765497"/>
          <a:ext cx="8204041" cy="2147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22" name="Worksheet" r:id="rId9" imgW="5857965" imgH="1533655" progId="Excel.Sheet.12">
                  <p:link updateAutomatic="1"/>
                </p:oleObj>
              </mc:Choice>
              <mc:Fallback>
                <p:oleObj name="Worksheet" r:id="rId9" imgW="5857965" imgH="153365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064708" y="1765497"/>
                        <a:ext cx="8204041" cy="2147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1B1CA360-FC20-4426-B838-B57E3C2011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222021"/>
              </p:ext>
            </p:extLst>
          </p:nvPr>
        </p:nvGraphicFramePr>
        <p:xfrm>
          <a:off x="11359698" y="3629502"/>
          <a:ext cx="5328102" cy="316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23" name="Worksheet" r:id="rId11" imgW="3257840" imgH="1933665" progId="Excel.Sheet.12">
                  <p:link updateAutomatic="1"/>
                </p:oleObj>
              </mc:Choice>
              <mc:Fallback>
                <p:oleObj name="Worksheet" r:id="rId11" imgW="3257840" imgH="193366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359698" y="3629502"/>
                        <a:ext cx="5328102" cy="316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14">
            <a:extLst>
              <a:ext uri="{FF2B5EF4-FFF2-40B4-BE49-F238E27FC236}">
                <a16:creationId xmlns:a16="http://schemas.microsoft.com/office/drawing/2014/main" id="{A3D67CCD-2D2B-4376-A162-039C62A7CEF9}"/>
              </a:ext>
            </a:extLst>
          </p:cNvPr>
          <p:cNvSpPr txBox="1"/>
          <p:nvPr/>
        </p:nvSpPr>
        <p:spPr>
          <a:xfrm>
            <a:off x="8521105" y="1540006"/>
            <a:ext cx="2400588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th-TH" sz="2400" dirty="0">
                <a:solidFill>
                  <a:srgbClr val="002060"/>
                </a:solidFill>
                <a:cs typeface="ฟ้อนต์ Light Bold"/>
              </a:rPr>
              <a:t>ปริมาณน้ำในอ่างฯ </a:t>
            </a:r>
          </a:p>
          <a:p>
            <a:pPr algn="ctr">
              <a:lnSpc>
                <a:spcPts val="2879"/>
              </a:lnSpc>
            </a:pPr>
            <a:r>
              <a:rPr lang="th-TH" sz="2400" dirty="0">
                <a:solidFill>
                  <a:srgbClr val="002060"/>
                </a:solidFill>
                <a:cs typeface="ฟ้อนต์ Light Bold"/>
              </a:rPr>
              <a:t>ทุกแห่ง</a:t>
            </a:r>
            <a:endParaRPr lang="en-US" sz="2400" dirty="0">
              <a:solidFill>
                <a:srgbClr val="002060"/>
              </a:solidFill>
              <a:cs typeface="ฟ้อนต์ Light Bol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95F4FB-0819-4583-9F22-48AC680B4AAE}"/>
              </a:ext>
            </a:extLst>
          </p:cNvPr>
          <p:cNvSpPr txBox="1"/>
          <p:nvPr/>
        </p:nvSpPr>
        <p:spPr>
          <a:xfrm>
            <a:off x="8055783" y="4886622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น้ำไหลเข้าอ่างฯ วานนี้ </a:t>
            </a:r>
            <a:endParaRPr lang="en-US" sz="2800" b="1" dirty="0">
              <a:solidFill>
                <a:srgbClr val="00206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BCD4FAE-3D98-4A8F-8364-552160D644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322938"/>
              </p:ext>
            </p:extLst>
          </p:nvPr>
        </p:nvGraphicFramePr>
        <p:xfrm>
          <a:off x="11906102" y="8498006"/>
          <a:ext cx="5444222" cy="1416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24" name="Worksheet" r:id="rId13" imgW="3514695" imgH="914611" progId="Excel.Sheet.12">
                  <p:link updateAutomatic="1"/>
                </p:oleObj>
              </mc:Choice>
              <mc:Fallback>
                <p:oleObj name="Worksheet" r:id="rId13" imgW="3514695" imgH="91461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906102" y="8498006"/>
                        <a:ext cx="5444222" cy="1416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147481B2-12B4-4C74-AF61-10A15543115E}"/>
              </a:ext>
            </a:extLst>
          </p:cNvPr>
          <p:cNvSpPr/>
          <p:nvPr/>
        </p:nvSpPr>
        <p:spPr>
          <a:xfrm>
            <a:off x="12008017" y="5905500"/>
            <a:ext cx="4374983" cy="781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67796C6-D8A4-4347-A98A-0BA6CC5E96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506341"/>
              </p:ext>
            </p:extLst>
          </p:nvPr>
        </p:nvGraphicFramePr>
        <p:xfrm>
          <a:off x="11565563" y="5314389"/>
          <a:ext cx="5326062" cy="439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25" name="Worksheet" r:id="rId15" imgW="3314685" imgH="2733686" progId="Excel.Sheet.12">
                  <p:link updateAutomatic="1"/>
                </p:oleObj>
              </mc:Choice>
              <mc:Fallback>
                <p:oleObj name="Worksheet" r:id="rId15" imgW="3314685" imgH="273368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565563" y="5314389"/>
                        <a:ext cx="5326062" cy="439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6D4BC71A-FAF9-4A7F-B1F2-59489620F41B}"/>
              </a:ext>
            </a:extLst>
          </p:cNvPr>
          <p:cNvSpPr txBox="1"/>
          <p:nvPr/>
        </p:nvSpPr>
        <p:spPr>
          <a:xfrm>
            <a:off x="8167659" y="8434745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น้ำระบาย วานนี้ </a:t>
            </a:r>
            <a:endParaRPr lang="en-US" sz="2800" b="1" dirty="0">
              <a:solidFill>
                <a:srgbClr val="00206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pic>
        <p:nvPicPr>
          <p:cNvPr id="14885" name="Picture 549" descr="C:\Users\EGAT\AppData\Local\Temp\SNAGHTML8b3cd842.PNG">
            <a:extLst>
              <a:ext uri="{FF2B5EF4-FFF2-40B4-BE49-F238E27FC236}">
                <a16:creationId xmlns:a16="http://schemas.microsoft.com/office/drawing/2014/main" id="{8CF189E0-A064-4B80-BE37-69223A0D7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30" y="1404695"/>
            <a:ext cx="7876602" cy="886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39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3DAE96B-74D4-4DA1-BB57-A175BDECE3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699598"/>
              </p:ext>
            </p:extLst>
          </p:nvPr>
        </p:nvGraphicFramePr>
        <p:xfrm>
          <a:off x="515023" y="1197405"/>
          <a:ext cx="17081601" cy="4833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8" name="Worksheet" r:id="rId4" imgW="9325079" imgH="2638546" progId="Excel.Sheet.12">
                  <p:link updateAutomatic="1"/>
                </p:oleObj>
              </mc:Choice>
              <mc:Fallback>
                <p:oleObj name="Worksheet" r:id="rId4" imgW="9325079" imgH="263854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5023" y="1197405"/>
                        <a:ext cx="17081601" cy="4833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0" y="9927514"/>
            <a:ext cx="18288000" cy="3594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TextBox 14"/>
          <p:cNvSpPr txBox="1"/>
          <p:nvPr/>
        </p:nvSpPr>
        <p:spPr>
          <a:xfrm>
            <a:off x="14228594" y="9918764"/>
            <a:ext cx="395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ศูนย์บริหารจัดการน้ำอัจฉริยะ กฟผ. </a:t>
            </a:r>
            <a:r>
              <a:rPr lang="en-US" dirty="0">
                <a:solidFill>
                  <a:schemeClr val="bg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(EGAT-WIC)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2"/>
            <a:ext cx="18288000" cy="137160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4" y="168395"/>
            <a:ext cx="2315510" cy="1034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610" y="-141947"/>
            <a:ext cx="1563332" cy="1563693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702754" y="369603"/>
            <a:ext cx="1395874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th-TH" sz="4800" b="1" dirty="0">
                <a:solidFill>
                  <a:schemeClr val="bg1"/>
                </a:solidFill>
                <a:cs typeface="ฟ้อนต์ Light"/>
              </a:rPr>
              <a:t>ปริมาณน้ำไหลเข้าเขื่อนสะสม ปี </a:t>
            </a:r>
            <a:r>
              <a:rPr lang="en-US" sz="4800" b="1" dirty="0">
                <a:solidFill>
                  <a:schemeClr val="bg1"/>
                </a:solidFill>
                <a:cs typeface="ฟ้อนต์ Light"/>
              </a:rPr>
              <a:t>2566</a:t>
            </a:r>
            <a:endParaRPr lang="en-US" sz="5400" b="1" dirty="0">
              <a:solidFill>
                <a:schemeClr val="bg1"/>
              </a:solidFill>
              <a:cs typeface="ฟ้อนต์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8C386-FCC3-41EA-8953-546A1F8E5910}"/>
              </a:ext>
            </a:extLst>
          </p:cNvPr>
          <p:cNvSpPr/>
          <p:nvPr/>
        </p:nvSpPr>
        <p:spPr>
          <a:xfrm>
            <a:off x="918635" y="5578366"/>
            <a:ext cx="16854342" cy="56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BD4E327-374D-4BB3-9452-AAF47C0DA2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383137"/>
              </p:ext>
            </p:extLst>
          </p:nvPr>
        </p:nvGraphicFramePr>
        <p:xfrm>
          <a:off x="76200" y="5829300"/>
          <a:ext cx="17696777" cy="3561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9" name="Worksheet" r:id="rId8" imgW="9325079" imgH="1876581" progId="Excel.Sheet.12">
                  <p:link updateAutomatic="1"/>
                </p:oleObj>
              </mc:Choice>
              <mc:Fallback>
                <p:oleObj name="Worksheet" r:id="rId8" imgW="9325079" imgH="187658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200" y="5829300"/>
                        <a:ext cx="17696777" cy="3561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818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FDADC3-2C86-425F-BC39-93FB3D06E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2" y="0"/>
            <a:ext cx="16099757" cy="10268754"/>
          </a:xfrm>
          <a:prstGeom prst="rect">
            <a:avLst/>
          </a:prstGeom>
        </p:spPr>
      </p:pic>
      <p:sp>
        <p:nvSpPr>
          <p:cNvPr id="4" name="TextBox 3">
            <a:hlinkClick r:id="rId5"/>
            <a:extLst>
              <a:ext uri="{FF2B5EF4-FFF2-40B4-BE49-F238E27FC236}">
                <a16:creationId xmlns:a16="http://schemas.microsoft.com/office/drawing/2014/main" id="{D821C681-50B2-4D3C-ABC3-6425348368F1}"/>
              </a:ext>
            </a:extLst>
          </p:cNvPr>
          <p:cNvSpPr txBox="1"/>
          <p:nvPr/>
        </p:nvSpPr>
        <p:spPr>
          <a:xfrm>
            <a:off x="18516599" y="6743700"/>
            <a:ext cx="44196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latin typeface="supermarket" panose="02000000000000000000" pitchFamily="2" charset="0"/>
                <a:cs typeface="supermarket" panose="02000000000000000000" pitchFamily="2" charset="0"/>
              </a:rPr>
              <a:t>update : </a:t>
            </a:r>
            <a:r>
              <a:rPr lang="en-US" sz="3200" dirty="0" err="1">
                <a:latin typeface="supermarket" panose="02000000000000000000" pitchFamily="2" charset="0"/>
                <a:cs typeface="supermarket" panose="02000000000000000000" pitchFamily="2" charset="0"/>
              </a:rPr>
              <a:t>ctrl+click</a:t>
            </a:r>
            <a:r>
              <a:rPr lang="en-US" sz="3200" dirty="0">
                <a:latin typeface="supermarket" panose="02000000000000000000" pitchFamily="2" charset="0"/>
                <a:cs typeface="supermarket" panose="02000000000000000000" pitchFamily="2" charset="0"/>
              </a:rPr>
              <a:t>  copy </a:t>
            </a:r>
            <a:r>
              <a:rPr lang="th-TH" sz="3200" dirty="0">
                <a:latin typeface="supermarket" panose="02000000000000000000" pitchFamily="2" charset="0"/>
                <a:cs typeface="supermarket" panose="02000000000000000000" pitchFamily="2" charset="0"/>
              </a:rPr>
              <a:t>รูปมาเป็น </a:t>
            </a:r>
            <a:r>
              <a:rPr lang="en-US" sz="3200" dirty="0">
                <a:latin typeface="supermarket" panose="02000000000000000000" pitchFamily="2" charset="0"/>
                <a:cs typeface="supermarket" panose="02000000000000000000" pitchFamily="2" charset="0"/>
              </a:rPr>
              <a:t>fill </a:t>
            </a:r>
            <a:r>
              <a:rPr lang="th-TH" sz="3200" dirty="0">
                <a:latin typeface="supermarket" panose="02000000000000000000" pitchFamily="2" charset="0"/>
                <a:cs typeface="supermarket" panose="02000000000000000000" pitchFamily="2" charset="0"/>
              </a:rPr>
              <a:t>สี่เหลี่ยม</a:t>
            </a:r>
            <a:endParaRPr lang="en-US" sz="32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5" name="TextBox 4">
            <a:hlinkClick r:id="rId5"/>
            <a:extLst>
              <a:ext uri="{FF2B5EF4-FFF2-40B4-BE49-F238E27FC236}">
                <a16:creationId xmlns:a16="http://schemas.microsoft.com/office/drawing/2014/main" id="{849FA521-2E5E-4FF9-9377-7C42FC639A70}"/>
              </a:ext>
            </a:extLst>
          </p:cNvPr>
          <p:cNvSpPr txBox="1"/>
          <p:nvPr/>
        </p:nvSpPr>
        <p:spPr>
          <a:xfrm>
            <a:off x="18288000" y="77343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https</a:t>
            </a:r>
            <a:r>
              <a:rPr lang="en-US" sz="3600" dirty="0">
                <a:latin typeface="AngsanaUPC" panose="02020603050405020304" pitchFamily="18" charset="-34"/>
                <a:cs typeface="AngsanaUPC" panose="02020603050405020304" pitchFamily="18" charset="-34"/>
                <a:hlinkClick r:id="rId5"/>
              </a:rPr>
              <a:t>://</a:t>
            </a:r>
            <a:r>
              <a:rPr lang="en-US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water.egat.co.th/infographic/n_infographic_dry.php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B9AAD6-5A0F-4762-9313-0C077821A2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4740" y="0"/>
            <a:ext cx="2353260" cy="1944793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1E30ED2-DC93-49F1-9E31-99422FD09390}"/>
              </a:ext>
            </a:extLst>
          </p:cNvPr>
          <p:cNvSpPr/>
          <p:nvPr/>
        </p:nvSpPr>
        <p:spPr>
          <a:xfrm>
            <a:off x="9144000" y="1638300"/>
            <a:ext cx="8935844" cy="5600700"/>
          </a:xfrm>
          <a:custGeom>
            <a:avLst/>
            <a:gdLst>
              <a:gd name="connsiteX0" fmla="*/ 0 w 9545444"/>
              <a:gd name="connsiteY0" fmla="*/ 0 h 8006575"/>
              <a:gd name="connsiteX1" fmla="*/ 0 w 9545444"/>
              <a:gd name="connsiteY1" fmla="*/ 5307980 h 8006575"/>
              <a:gd name="connsiteX2" fmla="*/ 3412273 w 9545444"/>
              <a:gd name="connsiteY2" fmla="*/ 5307980 h 8006575"/>
              <a:gd name="connsiteX3" fmla="*/ 3412273 w 9545444"/>
              <a:gd name="connsiteY3" fmla="*/ 8006575 h 8006575"/>
              <a:gd name="connsiteX4" fmla="*/ 9545444 w 9545444"/>
              <a:gd name="connsiteY4" fmla="*/ 8006575 h 8006575"/>
              <a:gd name="connsiteX5" fmla="*/ 9545444 w 9545444"/>
              <a:gd name="connsiteY5" fmla="*/ 178419 h 8006575"/>
              <a:gd name="connsiteX6" fmla="*/ 22302 w 9545444"/>
              <a:gd name="connsiteY6" fmla="*/ 178419 h 800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45444" h="8006575">
                <a:moveTo>
                  <a:pt x="0" y="0"/>
                </a:moveTo>
                <a:lnTo>
                  <a:pt x="0" y="5307980"/>
                </a:lnTo>
                <a:lnTo>
                  <a:pt x="3412273" y="5307980"/>
                </a:lnTo>
                <a:lnTo>
                  <a:pt x="3412273" y="8006575"/>
                </a:lnTo>
                <a:lnTo>
                  <a:pt x="9545444" y="8006575"/>
                </a:lnTo>
                <a:lnTo>
                  <a:pt x="9545444" y="178419"/>
                </a:lnTo>
                <a:lnTo>
                  <a:pt x="22302" y="178419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A2965B1-B387-4B06-AB51-526C6E1E1E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344006"/>
              </p:ext>
            </p:extLst>
          </p:nvPr>
        </p:nvGraphicFramePr>
        <p:xfrm>
          <a:off x="9601200" y="4720488"/>
          <a:ext cx="8686800" cy="251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9" name="Worksheet" r:id="rId7" imgW="10020270" imgH="2904938" progId="Excel.Sheet.12">
                  <p:link updateAutomatic="1"/>
                </p:oleObj>
              </mc:Choice>
              <mc:Fallback>
                <p:oleObj name="Worksheet" r:id="rId7" imgW="10020270" imgH="2904938" progId="Excel.Sheet.12">
                  <p:link updateAutomatic="1"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A2965B1-B387-4B06-AB51-526C6E1E1E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601200" y="4720488"/>
                        <a:ext cx="8686800" cy="251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A55F978-85F9-42CA-935C-AE8C28D949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195" b="35578"/>
          <a:stretch/>
        </p:blipFill>
        <p:spPr>
          <a:xfrm>
            <a:off x="10210800" y="1122218"/>
            <a:ext cx="7249783" cy="37138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790640A-3299-4B0C-B419-0CBFC57D2CF2}"/>
              </a:ext>
            </a:extLst>
          </p:cNvPr>
          <p:cNvSpPr/>
          <p:nvPr/>
        </p:nvSpPr>
        <p:spPr>
          <a:xfrm>
            <a:off x="12192000" y="7239000"/>
            <a:ext cx="4324798" cy="251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F8F2D5A-B474-40B2-B72B-02064BD8FB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637287"/>
              </p:ext>
            </p:extLst>
          </p:nvPr>
        </p:nvGraphicFramePr>
        <p:xfrm>
          <a:off x="13066722" y="7452601"/>
          <a:ext cx="5023828" cy="736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0" name="Worksheet" r:id="rId10" imgW="1638394" imgH="200005" progId="Excel.Sheet.12">
                  <p:link updateAutomatic="1"/>
                </p:oleObj>
              </mc:Choice>
              <mc:Fallback>
                <p:oleObj name="Worksheet" r:id="rId10" imgW="1638394" imgH="200005" progId="Excel.Sheet.12">
                  <p:link updateAutomatic="1"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F8F2D5A-B474-40B2-B72B-02064BD8FB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066722" y="7452601"/>
                        <a:ext cx="5023828" cy="736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691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8C5DA7B-C4A7-450C-90F5-7E94400D86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044319"/>
              </p:ext>
            </p:extLst>
          </p:nvPr>
        </p:nvGraphicFramePr>
        <p:xfrm>
          <a:off x="6449037" y="4860701"/>
          <a:ext cx="9115564" cy="5127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2" name="Slide" r:id="rId4" imgW="9144074" imgH="5143682" progId="PowerPoint.Slide.12">
                  <p:embed/>
                </p:oleObj>
              </mc:Choice>
              <mc:Fallback>
                <p:oleObj name="Slide" r:id="rId4" imgW="9144074" imgH="5143682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49037" y="4860701"/>
                        <a:ext cx="9115564" cy="5127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0" y="9927514"/>
            <a:ext cx="18288000" cy="3594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TextBox 14"/>
          <p:cNvSpPr txBox="1"/>
          <p:nvPr/>
        </p:nvSpPr>
        <p:spPr>
          <a:xfrm>
            <a:off x="14228594" y="9918764"/>
            <a:ext cx="395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ศูนย์บริหารจัดการน้ำอัจฉริยะ กฟผ. </a:t>
            </a:r>
            <a:r>
              <a:rPr lang="en-US" dirty="0">
                <a:solidFill>
                  <a:schemeClr val="bg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(EGAT-WIC)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2"/>
            <a:ext cx="18288000" cy="137160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4" y="168395"/>
            <a:ext cx="2315510" cy="1034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610" y="-141947"/>
            <a:ext cx="1563332" cy="1563693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702754" y="369603"/>
            <a:ext cx="1395874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th-TH" sz="4800" b="1" dirty="0">
                <a:solidFill>
                  <a:schemeClr val="bg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แผน</a:t>
            </a:r>
            <a:r>
              <a:rPr lang="en-US" sz="4800" b="1" dirty="0">
                <a:solidFill>
                  <a:schemeClr val="bg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/</a:t>
            </a:r>
            <a:r>
              <a:rPr lang="th-TH" sz="4800" b="1" dirty="0">
                <a:solidFill>
                  <a:schemeClr val="bg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ผลการระบายน้ำช่วงฤดูแล้ง ปี </a:t>
            </a:r>
            <a:r>
              <a:rPr lang="en-US" sz="4800" b="1" dirty="0">
                <a:solidFill>
                  <a:schemeClr val="bg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2567</a:t>
            </a:r>
            <a:endParaRPr lang="en-US" sz="5400" b="1" dirty="0">
              <a:solidFill>
                <a:schemeClr val="bg1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0F19EE6-1EAA-4DC3-B777-EB3C26255FF7}"/>
              </a:ext>
            </a:extLst>
          </p:cNvPr>
          <p:cNvSpPr/>
          <p:nvPr/>
        </p:nvSpPr>
        <p:spPr>
          <a:xfrm>
            <a:off x="6148472" y="4796620"/>
            <a:ext cx="9115564" cy="5117769"/>
          </a:xfrm>
          <a:custGeom>
            <a:avLst/>
            <a:gdLst>
              <a:gd name="connsiteX0" fmla="*/ 1796610 w 9115564"/>
              <a:gd name="connsiteY0" fmla="*/ 864007 h 5117769"/>
              <a:gd name="connsiteX1" fmla="*/ 1796610 w 9115564"/>
              <a:gd name="connsiteY1" fmla="*/ 4253761 h 5117769"/>
              <a:gd name="connsiteX2" fmla="*/ 7318956 w 9115564"/>
              <a:gd name="connsiteY2" fmla="*/ 4253761 h 5117769"/>
              <a:gd name="connsiteX3" fmla="*/ 7318956 w 9115564"/>
              <a:gd name="connsiteY3" fmla="*/ 864007 h 5117769"/>
              <a:gd name="connsiteX4" fmla="*/ 0 w 9115564"/>
              <a:gd name="connsiteY4" fmla="*/ 0 h 5117769"/>
              <a:gd name="connsiteX5" fmla="*/ 9115564 w 9115564"/>
              <a:gd name="connsiteY5" fmla="*/ 0 h 5117769"/>
              <a:gd name="connsiteX6" fmla="*/ 9115564 w 9115564"/>
              <a:gd name="connsiteY6" fmla="*/ 5117769 h 5117769"/>
              <a:gd name="connsiteX7" fmla="*/ 0 w 9115564"/>
              <a:gd name="connsiteY7" fmla="*/ 5117769 h 5117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5564" h="5117769">
                <a:moveTo>
                  <a:pt x="1796610" y="864007"/>
                </a:moveTo>
                <a:lnTo>
                  <a:pt x="1796610" y="4253761"/>
                </a:lnTo>
                <a:lnTo>
                  <a:pt x="7318956" y="4253761"/>
                </a:lnTo>
                <a:lnTo>
                  <a:pt x="7318956" y="864007"/>
                </a:lnTo>
                <a:close/>
                <a:moveTo>
                  <a:pt x="0" y="0"/>
                </a:moveTo>
                <a:lnTo>
                  <a:pt x="9115564" y="0"/>
                </a:lnTo>
                <a:lnTo>
                  <a:pt x="9115564" y="5117769"/>
                </a:lnTo>
                <a:lnTo>
                  <a:pt x="0" y="51177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598DFB-8CFD-4593-97B3-CC80F0D575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490" y="7288750"/>
            <a:ext cx="7819112" cy="1969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AF3C06-1823-4F92-BC15-2E2859AEF4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33" r="2595"/>
          <a:stretch/>
        </p:blipFill>
        <p:spPr>
          <a:xfrm>
            <a:off x="166489" y="5143499"/>
            <a:ext cx="7819111" cy="2004675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2208047-2D33-42EC-9F5B-15FD5EC647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612381"/>
              </p:ext>
            </p:extLst>
          </p:nvPr>
        </p:nvGraphicFramePr>
        <p:xfrm>
          <a:off x="0" y="1371598"/>
          <a:ext cx="18166560" cy="3358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3" name="Worksheet" r:id="rId10" imgW="15716122" imgH="2904938" progId="Excel.Sheet.12">
                  <p:link updateAutomatic="1"/>
                </p:oleObj>
              </mc:Choice>
              <mc:Fallback>
                <p:oleObj name="Worksheet" r:id="rId10" imgW="15716122" imgH="290493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0" y="1371598"/>
                        <a:ext cx="18166560" cy="3358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1F0D466-B4ED-49A9-975F-0617BF71AF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897430"/>
              </p:ext>
            </p:extLst>
          </p:nvPr>
        </p:nvGraphicFramePr>
        <p:xfrm>
          <a:off x="13515422" y="5160145"/>
          <a:ext cx="5380210" cy="3228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4" name="Worksheet" r:id="rId12" imgW="3095727" imgH="1857553" progId="Excel.Sheet.12">
                  <p:link updateAutomatic="1"/>
                </p:oleObj>
              </mc:Choice>
              <mc:Fallback>
                <p:oleObj name="Worksheet" r:id="rId12" imgW="3095727" imgH="185755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515422" y="5160145"/>
                        <a:ext cx="5380210" cy="3228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872D0D4-FEE1-4C41-BF1C-B40951EB91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63601"/>
              </p:ext>
            </p:extLst>
          </p:nvPr>
        </p:nvGraphicFramePr>
        <p:xfrm>
          <a:off x="13819032" y="8468058"/>
          <a:ext cx="5823679" cy="513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5" name="Worksheet" r:id="rId14" imgW="2267056" imgH="200005" progId="Excel.Sheet.12">
                  <p:link updateAutomatic="1"/>
                </p:oleObj>
              </mc:Choice>
              <mc:Fallback>
                <p:oleObj name="Worksheet" r:id="rId14" imgW="2267056" imgH="20000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3819032" y="8468058"/>
                        <a:ext cx="5823679" cy="513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110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BE7027F-1116-4B5D-ABAD-19F7189E7D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022974"/>
              </p:ext>
            </p:extLst>
          </p:nvPr>
        </p:nvGraphicFramePr>
        <p:xfrm>
          <a:off x="1246188" y="1448744"/>
          <a:ext cx="15817088" cy="889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03" name="Slide" r:id="rId3" imgW="6095871" imgH="3429264" progId="PowerPoint.Slide.8">
                  <p:link updateAutomatic="1"/>
                </p:oleObj>
              </mc:Choice>
              <mc:Fallback>
                <p:oleObj name="Slide" r:id="rId3" imgW="6095871" imgH="3429264" progId="PowerPoint.Slide.8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6188" y="1448744"/>
                        <a:ext cx="15817088" cy="8897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89485A3-CEE0-44F0-9A4D-21550023D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8AEA47-2DEE-4731-AE4D-8816FD6D635C}"/>
              </a:ext>
            </a:extLst>
          </p:cNvPr>
          <p:cNvSpPr/>
          <p:nvPr/>
        </p:nvSpPr>
        <p:spPr>
          <a:xfrm>
            <a:off x="0" y="-2"/>
            <a:ext cx="18288000" cy="137160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3A4F95-2960-4479-9DB4-9256D58E6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4" y="168395"/>
            <a:ext cx="2315510" cy="1034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DA2AD-EE52-4D40-A122-3BAE9C67AD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610" y="-141947"/>
            <a:ext cx="1563332" cy="1563693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48B3BF19-2131-4A19-AEB7-48729B8C7EB0}"/>
              </a:ext>
            </a:extLst>
          </p:cNvPr>
          <p:cNvSpPr txBox="1"/>
          <p:nvPr/>
        </p:nvSpPr>
        <p:spPr>
          <a:xfrm>
            <a:off x="2702754" y="369603"/>
            <a:ext cx="1395874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th-TH" sz="4800" b="1" dirty="0">
                <a:solidFill>
                  <a:schemeClr val="bg1"/>
                </a:solidFill>
                <a:cs typeface="ฟ้อนต์ Light"/>
              </a:rPr>
              <a:t>สถานการณ์น้ำ และการคาดการณ์น้ำเขื่อนภูมิพล</a:t>
            </a:r>
            <a:endParaRPr lang="en-US" sz="5400" b="1" dirty="0">
              <a:solidFill>
                <a:schemeClr val="bg1"/>
              </a:solidFill>
              <a:cs typeface="ฟ้อนต์ Ligh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107E6D-D9C1-4EA9-B590-8622231C5DEC}"/>
              </a:ext>
            </a:extLst>
          </p:cNvPr>
          <p:cNvSpPr/>
          <p:nvPr/>
        </p:nvSpPr>
        <p:spPr>
          <a:xfrm>
            <a:off x="3124200" y="7277099"/>
            <a:ext cx="6553200" cy="2438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2AC9EB-152C-412D-9442-BB9501BBD8EB}"/>
              </a:ext>
            </a:extLst>
          </p:cNvPr>
          <p:cNvSpPr txBox="1"/>
          <p:nvPr/>
        </p:nvSpPr>
        <p:spPr>
          <a:xfrm>
            <a:off x="4166036" y="7374973"/>
            <a:ext cx="4409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00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คาดการณ์น้ำใช้งานเขื่อนภูมิพล </a:t>
            </a:r>
            <a:r>
              <a:rPr lang="en-US" sz="2800" b="1" dirty="0">
                <a:solidFill>
                  <a:srgbClr val="0000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(mcm)</a:t>
            </a:r>
            <a:r>
              <a:rPr lang="th-TH" sz="2800" b="1" dirty="0">
                <a:solidFill>
                  <a:srgbClr val="0000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US" sz="2800" b="1" dirty="0">
              <a:solidFill>
                <a:srgbClr val="00009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9CD1B86-1199-4415-AFCD-87E92F3F95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5142661"/>
              </p:ext>
            </p:extLst>
          </p:nvPr>
        </p:nvGraphicFramePr>
        <p:xfrm>
          <a:off x="2261673" y="7915340"/>
          <a:ext cx="8218357" cy="1554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04" name="Worksheet" r:id="rId7" imgW="6143452" imgH="1161975" progId="Excel.Sheet.12">
                  <p:link updateAutomatic="1"/>
                </p:oleObj>
              </mc:Choice>
              <mc:Fallback>
                <p:oleObj name="Worksheet" r:id="rId7" imgW="6143452" imgH="116197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61673" y="7915340"/>
                        <a:ext cx="8218357" cy="1554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C3BFC79-9625-4E1D-9950-1E9CD9490758}"/>
              </a:ext>
            </a:extLst>
          </p:cNvPr>
          <p:cNvSpPr txBox="1"/>
          <p:nvPr/>
        </p:nvSpPr>
        <p:spPr>
          <a:xfrm>
            <a:off x="2057400" y="9833908"/>
            <a:ext cx="4596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*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มากขึ้น</a:t>
            </a:r>
            <a:r>
              <a:rPr lang="en-US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/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น้อยลง เทียบกับปริมาณน้ำปัจจุบัน</a:t>
            </a:r>
            <a:endParaRPr lang="en-US" sz="20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7152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2DC24DB-0A8A-4FF9-BB80-31D948ED68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992453"/>
              </p:ext>
            </p:extLst>
          </p:nvPr>
        </p:nvGraphicFramePr>
        <p:xfrm>
          <a:off x="1544999" y="1389888"/>
          <a:ext cx="15817088" cy="889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9" name="Slide" r:id="rId4" imgW="6095871" imgH="3429264" progId="PowerPoint.Slide.8">
                  <p:link updateAutomatic="1"/>
                </p:oleObj>
              </mc:Choice>
              <mc:Fallback>
                <p:oleObj name="Slide" r:id="rId4" imgW="6095871" imgH="3429264" progId="PowerPoint.Slide.8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4999" y="1389888"/>
                        <a:ext cx="15817088" cy="8897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A332A8E-7B20-47A6-8E4E-FD954A127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D3D53F-38F1-4E00-A1A8-97AAA4123BA4}"/>
              </a:ext>
            </a:extLst>
          </p:cNvPr>
          <p:cNvSpPr/>
          <p:nvPr/>
        </p:nvSpPr>
        <p:spPr>
          <a:xfrm>
            <a:off x="0" y="-2"/>
            <a:ext cx="18288000" cy="137160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F8C27E-E039-4733-8C51-5480DFEC9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4" y="168395"/>
            <a:ext cx="2315510" cy="1034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96925B-7D12-41B3-B812-75D59EA041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610" y="-141947"/>
            <a:ext cx="1563332" cy="1563693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62EBBBE9-D4C7-41EC-A7FA-C7C1F5BF9BDD}"/>
              </a:ext>
            </a:extLst>
          </p:cNvPr>
          <p:cNvSpPr txBox="1"/>
          <p:nvPr/>
        </p:nvSpPr>
        <p:spPr>
          <a:xfrm>
            <a:off x="2702754" y="369603"/>
            <a:ext cx="13958742" cy="746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th-TH" sz="4800" b="1" dirty="0">
                <a:solidFill>
                  <a:schemeClr val="bg1"/>
                </a:solidFill>
                <a:cs typeface="ฟ้อนต์ Light"/>
              </a:rPr>
              <a:t>สถานการณ์น้ำ และการคาดการณ์น้ำเขื่อน</a:t>
            </a:r>
            <a:r>
              <a:rPr lang="th-TH" sz="5400" b="1" dirty="0">
                <a:solidFill>
                  <a:schemeClr val="bg1"/>
                </a:solidFill>
                <a:cs typeface="ฟ้อนต์ Light"/>
              </a:rPr>
              <a:t>สิริกิติ์</a:t>
            </a:r>
            <a:endParaRPr lang="en-US" sz="5400" b="1" dirty="0">
              <a:solidFill>
                <a:schemeClr val="bg1"/>
              </a:solidFill>
              <a:cs typeface="ฟ้อนต์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9E48BA-2D94-499A-AEDA-AFC693B3F1FF}"/>
              </a:ext>
            </a:extLst>
          </p:cNvPr>
          <p:cNvSpPr/>
          <p:nvPr/>
        </p:nvSpPr>
        <p:spPr>
          <a:xfrm>
            <a:off x="3505200" y="7048500"/>
            <a:ext cx="6172199" cy="2699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DD84FA-BFD2-4880-AF44-9369B6A8466E}"/>
              </a:ext>
            </a:extLst>
          </p:cNvPr>
          <p:cNvSpPr txBox="1"/>
          <p:nvPr/>
        </p:nvSpPr>
        <p:spPr>
          <a:xfrm>
            <a:off x="5044926" y="7270451"/>
            <a:ext cx="463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00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คาดการณ์น้ำใช้งานเขื่อนสิริกิติ์ </a:t>
            </a:r>
            <a:r>
              <a:rPr lang="en-US" sz="2800" b="1" dirty="0">
                <a:solidFill>
                  <a:srgbClr val="0000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(mcm)</a:t>
            </a:r>
            <a:r>
              <a:rPr lang="th-TH" sz="2800" b="1" dirty="0">
                <a:solidFill>
                  <a:srgbClr val="0000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US" sz="2800" b="1" dirty="0">
              <a:solidFill>
                <a:srgbClr val="00009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261D641-838A-4E5C-AB68-AB4FDB44E0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706642"/>
              </p:ext>
            </p:extLst>
          </p:nvPr>
        </p:nvGraphicFramePr>
        <p:xfrm>
          <a:off x="2482121" y="7702938"/>
          <a:ext cx="8218358" cy="1554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70" name="Worksheet" r:id="rId8" imgW="6143452" imgH="1161975" progId="Excel.Sheet.12">
                  <p:link updateAutomatic="1"/>
                </p:oleObj>
              </mc:Choice>
              <mc:Fallback>
                <p:oleObj name="Worksheet" r:id="rId8" imgW="6143452" imgH="116197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82121" y="7702938"/>
                        <a:ext cx="8218358" cy="1554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422C947-94AE-4605-BDED-AE55D25BAA99}"/>
              </a:ext>
            </a:extLst>
          </p:cNvPr>
          <p:cNvSpPr txBox="1"/>
          <p:nvPr/>
        </p:nvSpPr>
        <p:spPr>
          <a:xfrm>
            <a:off x="1994973" y="9793548"/>
            <a:ext cx="4596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*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มากขึ้น</a:t>
            </a:r>
            <a:r>
              <a:rPr lang="en-US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/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น้อยลง เทียบกับปริมาณน้ำปัจจุบัน</a:t>
            </a:r>
            <a:endParaRPr lang="en-US" sz="20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31AA8A-F6D1-448C-85F6-946C3152CC33}"/>
              </a:ext>
            </a:extLst>
          </p:cNvPr>
          <p:cNvSpPr txBox="1"/>
          <p:nvPr/>
        </p:nvSpPr>
        <p:spPr>
          <a:xfrm>
            <a:off x="2273836" y="9323075"/>
            <a:ext cx="9689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2400" b="1" dirty="0">
                <a:latin typeface="supermarket" panose="02000000000000000000" pitchFamily="2" charset="0"/>
                <a:cs typeface="supermarket" panose="02000000000000000000" pitchFamily="2" charset="0"/>
              </a:rPr>
              <a:t>รวมปริมาณน้ำใช้งานได้คาดการณ์ทั้งสองเขื่อน เมื่อสิ้นฤดูแล้ง                      ล้าน ลบ.ม.</a:t>
            </a:r>
            <a:endParaRPr lang="en-US" sz="2400" b="1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334F93C-0F52-44C6-84BC-F82DDE9865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490825"/>
              </p:ext>
            </p:extLst>
          </p:nvPr>
        </p:nvGraphicFramePr>
        <p:xfrm>
          <a:off x="8136299" y="9257418"/>
          <a:ext cx="1921437" cy="575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71" name="Worksheet" r:id="rId10" imgW="1400067" imgH="419038" progId="Excel.Sheet.12">
                  <p:link updateAutomatic="1"/>
                </p:oleObj>
              </mc:Choice>
              <mc:Fallback>
                <p:oleObj name="Worksheet" r:id="rId10" imgW="1400067" imgH="41903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136299" y="9257418"/>
                        <a:ext cx="1921437" cy="575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243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C2416EF-73BB-41A6-A814-6C07B32680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062159"/>
              </p:ext>
            </p:extLst>
          </p:nvPr>
        </p:nvGraphicFramePr>
        <p:xfrm>
          <a:off x="14868" y="4645"/>
          <a:ext cx="18279742" cy="10282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66" name="Slide" r:id="rId3" imgW="6095871" imgH="3429264" progId="PowerPoint.Slide.8">
                  <p:link updateAutomatic="1"/>
                </p:oleObj>
              </mc:Choice>
              <mc:Fallback>
                <p:oleObj name="Slide" r:id="rId3" imgW="6095871" imgH="3429264" progId="PowerPoint.Slide.8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868" y="4645"/>
                        <a:ext cx="18279742" cy="10282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59953D7-A3D1-4382-B463-6036D5328257}"/>
              </a:ext>
            </a:extLst>
          </p:cNvPr>
          <p:cNvSpPr/>
          <p:nvPr/>
        </p:nvSpPr>
        <p:spPr>
          <a:xfrm>
            <a:off x="2286000" y="6758781"/>
            <a:ext cx="7086600" cy="2880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CC6A9E6-60F8-44DF-8611-4B194C9368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7424540"/>
              </p:ext>
            </p:extLst>
          </p:nvPr>
        </p:nvGraphicFramePr>
        <p:xfrm>
          <a:off x="1605821" y="7284995"/>
          <a:ext cx="8218358" cy="1554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67" name="Worksheet" r:id="rId5" imgW="6143452" imgH="1161975" progId="Excel.Sheet.12">
                  <p:link updateAutomatic="1"/>
                </p:oleObj>
              </mc:Choice>
              <mc:Fallback>
                <p:oleObj name="Worksheet" r:id="rId5" imgW="6143452" imgH="116197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5821" y="7284995"/>
                        <a:ext cx="8218358" cy="1554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9BE26CD-ADC2-46CA-94B0-C44AC743A74E}"/>
              </a:ext>
            </a:extLst>
          </p:cNvPr>
          <p:cNvSpPr txBox="1"/>
          <p:nvPr/>
        </p:nvSpPr>
        <p:spPr>
          <a:xfrm>
            <a:off x="685800" y="9649480"/>
            <a:ext cx="4596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*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มากขึ้น</a:t>
            </a:r>
            <a:r>
              <a:rPr lang="en-US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/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น้อยลง เทียบกับปริมาณน้ำปัจจุบัน</a:t>
            </a:r>
            <a:endParaRPr lang="en-US" sz="20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894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57BD0DB-91C6-40E8-95E4-255023E09B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2658754"/>
              </p:ext>
            </p:extLst>
          </p:nvPr>
        </p:nvGraphicFramePr>
        <p:xfrm>
          <a:off x="5576" y="0"/>
          <a:ext cx="18282424" cy="10283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35" name="Slide" r:id="rId3" imgW="6095871" imgH="3429264" progId="PowerPoint.Slide.8">
                  <p:link updateAutomatic="1"/>
                </p:oleObj>
              </mc:Choice>
              <mc:Fallback>
                <p:oleObj name="Slide" r:id="rId3" imgW="6095871" imgH="3429264" progId="PowerPoint.Slide.8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76" y="0"/>
                        <a:ext cx="18282424" cy="10283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24EC0C7-F28B-4B51-97A1-11C211BBDC9A}"/>
              </a:ext>
            </a:extLst>
          </p:cNvPr>
          <p:cNvSpPr/>
          <p:nvPr/>
        </p:nvSpPr>
        <p:spPr>
          <a:xfrm>
            <a:off x="2286000" y="6682581"/>
            <a:ext cx="6934200" cy="2880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93D322D-F4D2-4620-AAC9-7F5F754E63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039574"/>
              </p:ext>
            </p:extLst>
          </p:nvPr>
        </p:nvGraphicFramePr>
        <p:xfrm>
          <a:off x="1643921" y="7341949"/>
          <a:ext cx="8218358" cy="1554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36" name="Worksheet" r:id="rId5" imgW="6143452" imgH="1161975" progId="Excel.Sheet.12">
                  <p:link updateAutomatic="1"/>
                </p:oleObj>
              </mc:Choice>
              <mc:Fallback>
                <p:oleObj name="Worksheet" r:id="rId5" imgW="6143452" imgH="116197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43921" y="7341949"/>
                        <a:ext cx="8218358" cy="1554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3ADBFAD-EB2A-4B1A-9F93-2B59934637B2}"/>
              </a:ext>
            </a:extLst>
          </p:cNvPr>
          <p:cNvSpPr txBox="1"/>
          <p:nvPr/>
        </p:nvSpPr>
        <p:spPr>
          <a:xfrm>
            <a:off x="762000" y="9679802"/>
            <a:ext cx="4596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*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มากขึ้น</a:t>
            </a:r>
            <a:r>
              <a:rPr lang="en-US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/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น้อยลง เทียบกับปริมาณน้ำปัจจุบัน</a:t>
            </a:r>
            <a:endParaRPr lang="en-US" sz="20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6E193F-157E-426E-983F-EAF1B4C79BB6}"/>
              </a:ext>
            </a:extLst>
          </p:cNvPr>
          <p:cNvSpPr txBox="1"/>
          <p:nvPr/>
        </p:nvSpPr>
        <p:spPr>
          <a:xfrm>
            <a:off x="1447800" y="9088060"/>
            <a:ext cx="9689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2400" b="1" dirty="0">
                <a:latin typeface="supermarket" panose="02000000000000000000" pitchFamily="2" charset="0"/>
                <a:cs typeface="supermarket" panose="02000000000000000000" pitchFamily="2" charset="0"/>
              </a:rPr>
              <a:t>รวมปริมาณน้ำใช้งานได้คาดการณ์ทั้งสองเขื่อน เมื่อสิ้นฤดูแล้ง                          ล้าน ลบ.ม.</a:t>
            </a:r>
            <a:endParaRPr lang="en-US" sz="2400" b="1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2C1CC20-E04B-4A64-B6DA-1C1CB4974A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879319"/>
              </p:ext>
            </p:extLst>
          </p:nvPr>
        </p:nvGraphicFramePr>
        <p:xfrm>
          <a:off x="7500842" y="9010720"/>
          <a:ext cx="2040397" cy="610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37" name="Worksheet" r:id="rId7" imgW="1400067" imgH="419038" progId="Excel.Sheet.12">
                  <p:link updateAutomatic="1"/>
                </p:oleObj>
              </mc:Choice>
              <mc:Fallback>
                <p:oleObj name="Worksheet" r:id="rId7" imgW="1400067" imgH="41903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00842" y="9010720"/>
                        <a:ext cx="2040397" cy="610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899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600" b="1" dirty="0">
            <a:latin typeface="supermarket" panose="02000000000000000000" pitchFamily="2" charset="0"/>
            <a:cs typeface="supermarket" panose="02000000000000000000" pitchFamily="2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41647</TotalTime>
  <Words>318</Words>
  <Application>Microsoft Office PowerPoint</Application>
  <PresentationFormat>Custom</PresentationFormat>
  <Paragraphs>41</Paragraphs>
  <Slides>14</Slides>
  <Notes>5</Notes>
  <HiddenSlides>0</HiddenSlides>
  <MMClips>0</MMClips>
  <ScaleCrop>false</ScaleCrop>
  <HeadingPairs>
    <vt:vector size="10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Links</vt:lpstr>
      </vt:variant>
      <vt:variant>
        <vt:i4>29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53" baseType="lpstr">
      <vt:lpstr>AngsanaUPC</vt:lpstr>
      <vt:lpstr>Arial</vt:lpstr>
      <vt:lpstr>Calibri</vt:lpstr>
      <vt:lpstr>Cordia New</vt:lpstr>
      <vt:lpstr>supermarket</vt:lpstr>
      <vt:lpstr>TH Sarabun New</vt:lpstr>
      <vt:lpstr>ฟ้อนต์ Light</vt:lpstr>
      <vt:lpstr>ฟ้อนต์ Light Bold</vt:lpstr>
      <vt:lpstr>Office Theme</vt:lpstr>
      <vt:lpstr>file:///D:\สถานการณ์น้ำ\SWOC\สถานการณ์เขื่อน_SWOC_V2.xlsx!Text%20water!R3C1</vt:lpstr>
      <vt:lpstr>file:///D:\สถานการณ์น้ำ\SWOC\สถานการณ์เขื่อน_SWOC_V2.xlsx!Text%20water!R3C5:R3C6</vt:lpstr>
      <vt:lpstr>file:///D:\สถานการณ์น้ำ\SWOC\สถานการณ์เขื่อน_SWOC_V2.xlsx!Text%20water!R5C1:R8C5</vt:lpstr>
      <vt:lpstr>file:///D:\สถานการณ์น้ำ\SWOC\สถานการณ์เขื่อน_SWOC_V2.xlsx!inf-rel!%5bสถานการณ์เขื่อน_SWOC_V2.xlsx%5dinf-rel%20Chart%201-2</vt:lpstr>
      <vt:lpstr>file:///D:\สถานการณ์น้ำ\SWOC\สถานการณ์เขื่อน_SWOC_V2.xlsx!inf-rel!R1C7:R2C18</vt:lpstr>
      <vt:lpstr>file:///D:\สถานการณ์น้ำ\SWOC\สถานการณ์เขื่อน_SWOC_V2.xlsx!inf-rel!%5bสถานการณ์เขื่อน_SWOC_V2.xlsx%5dinf-rel%20Chart%201-1</vt:lpstr>
      <vt:lpstr>file:///D:\สถานการณ์น้ำ\SWOC\สถานการณ์เขื่อน_SWOC_V2.xlsx!inf%20สะสม!R29C1:R40C12</vt:lpstr>
      <vt:lpstr>file:///D:\สถานการณ์น้ำ\SWOC\สถานการณ์เขื่อน_SWOC_V2.xlsx!inf%20สะสม!R21C1:R27C12</vt:lpstr>
      <vt:lpstr>file:///D:\สถานการณ์น้ำ\SWOC\สถานการณ์เขื่อน_SWOC_V2.xlsx!text2!R2C2:R7C10</vt:lpstr>
      <vt:lpstr>file:///D:\สถานการณ์น้ำ\SWOC\สถานการณ์เขื่อน_SWOC_V2.xlsx!แผน-ผลระบาย!R31C2:R31C3</vt:lpstr>
      <vt:lpstr>file:///D:\สถานการณ์น้ำ\SWOC\PPT_Phan.pptx!267</vt:lpstr>
      <vt:lpstr>file:///D:\สถานการณ์น้ำ\SWOC\สถานการณ์เขื่อน_SWOC_V2.xlsx!สรุปคาดการณ์1!R35C6:R38C11</vt:lpstr>
      <vt:lpstr>file:///D:\สถานการณ์น้ำ\SWOC\PPT_Phan.pptx!268</vt:lpstr>
      <vt:lpstr>file:///D:\สถานการณ์น้ำ\SWOC\สถานการณ์เขื่อน_SWOC_V2.xlsx!สรุปคาดการณ์1!R40C6:R43C11</vt:lpstr>
      <vt:lpstr>file:///D:\สถานการณ์น้ำ\SWOC\สถานการณ์เขื่อน_SWOC_V2.xlsx!สรุปคาดการณ์1!R47C13</vt:lpstr>
      <vt:lpstr>file:///D:\สถานการณ์น้ำ\SWOC\สถานการณ์เขื่อน_SWOC_V2.xlsx!text2!R9C1:R14C13</vt:lpstr>
      <vt:lpstr>file:///D:\สถานการณ์น้ำ\SWOC\สถานการณ์เขื่อน_SWOC_V2.xlsx!แผน-ผลระบาย!%5bสถานการณ์เขื่อน_SWOC_V2.xlsx%5dแผน-ผลระบาย%20Chart%203</vt:lpstr>
      <vt:lpstr>file:///D:\สถานการณ์น้ำ\SWOC\สถานการณ์เขื่อน_SWOC_V2.xlsx!แผน-ผลระบาย!R37C2:R37C4</vt:lpstr>
      <vt:lpstr>file:///D:\สถานการณ์น้ำ\SWOC\PPT_Phan.pptx!269</vt:lpstr>
      <vt:lpstr>file:///D:\สถานการณ์น้ำ\SWOC\สถานการณ์เขื่อน_SWOC_V2.xlsx!สรุปคาดการณ์2!R50C6:R53C11</vt:lpstr>
      <vt:lpstr>file:///D:\สถานการณ์น้ำ\SWOC\PPT_Phan.pptx!270</vt:lpstr>
      <vt:lpstr>file:///D:\สถานการณ์น้ำ\SWOC\สถานการณ์เขื่อน_SWOC_V2.xlsx!สรุปคาดการณ์2!R55C6:R58C11</vt:lpstr>
      <vt:lpstr>file:///D:\สถานการณ์น้ำ\SWOC\สถานการณ์เขื่อน_SWOC_V2.xlsx!สรุปคาดการณ์2!R62C13</vt:lpstr>
      <vt:lpstr>file:///D:\สถานการณ์น้ำ\SWOC\PPT_Phan.pptx!271</vt:lpstr>
      <vt:lpstr>file:///D:\สถานการณ์น้ำ\SWOC\สถานการณ์เขื่อน_SWOC_V2.xlsx!สรุปคาดการณ์1!R65C6:R68C11</vt:lpstr>
      <vt:lpstr>file:///D:\สถานการณ์น้ำ\SWOC\PPT_Phan.pptx!288</vt:lpstr>
      <vt:lpstr>file:///D:\สถานการณ์น้ำ\SWOC\สถานการณ์เขื่อน_SWOC_V2.xlsx!สรุปคาดการณ์1!R75C6:R78C11</vt:lpstr>
      <vt:lpstr>file:///D:\สถานการณ์น้ำ\SWOC\PPT_Phan.pptx!276</vt:lpstr>
      <vt:lpstr>file:///D:\สถานการณ์น้ำ\SWOC\สถานการณ์เขื่อน_SWOC_V2.xlsx!สรุปคาดการณ์3!R90C6:R93C11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การลงประกาศ ผู้ซื้ออสังหาริมทรัพย์ บล็อก เส้นทแยงมุม สีเขียวเข้มและสีขาว</dc:title>
  <dc:creator>EGAT</dc:creator>
  <cp:lastModifiedBy>EGAT</cp:lastModifiedBy>
  <cp:revision>1087</cp:revision>
  <dcterms:created xsi:type="dcterms:W3CDTF">2006-08-16T00:00:00Z</dcterms:created>
  <dcterms:modified xsi:type="dcterms:W3CDTF">2024-04-22T04:12:26Z</dcterms:modified>
  <dc:identifier>DAFAMbjJUys</dc:identifier>
</cp:coreProperties>
</file>