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  <p:sldMasterId id="2147483749" r:id="rId2"/>
  </p:sldMasterIdLst>
  <p:notesMasterIdLst>
    <p:notesMasterId r:id="rId13"/>
  </p:notesMasterIdLst>
  <p:handoutMasterIdLst>
    <p:handoutMasterId r:id="rId14"/>
  </p:handoutMasterIdLst>
  <p:sldIdLst>
    <p:sldId id="2595" r:id="rId3"/>
    <p:sldId id="593" r:id="rId4"/>
    <p:sldId id="2488" r:id="rId5"/>
    <p:sldId id="648" r:id="rId6"/>
    <p:sldId id="673" r:id="rId7"/>
    <p:sldId id="633" r:id="rId8"/>
    <p:sldId id="714" r:id="rId9"/>
    <p:sldId id="2596" r:id="rId10"/>
    <p:sldId id="2597" r:id="rId11"/>
    <p:sldId id="654" r:id="rId12"/>
  </p:sldIdLst>
  <p:sldSz cx="9144000" cy="5143500" type="screen16x9"/>
  <p:notesSz cx="6807200" cy="9939338"/>
  <p:embeddedFontLst>
    <p:embeddedFont>
      <p:font typeface="Cordia New" panose="020B0304020202020204" pitchFamily="34" charset="-34"/>
      <p:regular r:id="rId15"/>
      <p:bold r:id="rId16"/>
      <p:italic r:id="rId17"/>
      <p:boldItalic r:id="rId18"/>
    </p:embeddedFont>
    <p:embeddedFont>
      <p:font typeface="DB Heavent" panose="02000506060000020004" pitchFamily="2" charset="-34"/>
      <p:regular r:id="rId19"/>
    </p:embeddedFont>
    <p:embeddedFont>
      <p:font typeface="DB Heavent Thin" panose="02000506060000020004" charset="-34"/>
      <p:regular r:id="rId20"/>
    </p:embeddedFont>
    <p:embeddedFont>
      <p:font typeface="Source Sans Pro" panose="020B050303040302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sawan Chankarn" initials="AC" lastIdx="9" clrIdx="0">
    <p:extLst>
      <p:ext uri="{19B8F6BF-5375-455C-9EA6-DF929625EA0E}">
        <p15:presenceInfo xmlns:p15="http://schemas.microsoft.com/office/powerpoint/2012/main" userId="47ec8194c95c54d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0325"/>
    <a:srgbClr val="080E99"/>
    <a:srgbClr val="FF005E"/>
    <a:srgbClr val="0019AD"/>
    <a:srgbClr val="087100"/>
    <a:srgbClr val="FF5050"/>
    <a:srgbClr val="0E0083"/>
    <a:srgbClr val="FF00AA"/>
    <a:srgbClr val="FFFFFF"/>
    <a:srgbClr val="C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94" autoAdjust="0"/>
    <p:restoredTop sz="93907" autoAdjust="0"/>
  </p:normalViewPr>
  <p:slideViewPr>
    <p:cSldViewPr snapToGrid="0" snapToObjects="1">
      <p:cViewPr varScale="1">
        <p:scale>
          <a:sx n="117" d="100"/>
          <a:sy n="117" d="100"/>
        </p:scale>
        <p:origin x="600" y="57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3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7F75B-2A5F-4537-B5FB-CFD028E4268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526E7-0260-4DC9-87B1-A146F4D95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92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270A4-80DA-4D47-A15E-7FFCEFFA8A0E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02E9D-07C0-45A6-9AA3-482306F66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49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m.gov.au/climate/ocean/outlooks/#region=IOD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c.ncep.noaa.gov/products/precip/CWlink/MJO/mjo.s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102E9D-07C0-45A6-9AA3-482306F66D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884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02E9D-07C0-45A6-9AA3-482306F66D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57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effectLst/>
                <a:latin typeface="Source Sans Pro" panose="020B0503030403020204" pitchFamily="34" charset="0"/>
              </a:rPr>
              <a:t>PDO </a:t>
            </a:r>
            <a:r>
              <a:rPr lang="en-US" b="0" dirty="0">
                <a:effectLst/>
                <a:latin typeface="Source Sans Pro" panose="020B0503030403020204" pitchFamily="34" charset="0"/>
              </a:rPr>
              <a:t>(</a:t>
            </a:r>
            <a:r>
              <a:rPr lang="en-US" b="0" dirty="0"/>
              <a:t>https://www.ncdc.noaa.gov/teleconnections/pdo/)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effectLst/>
                <a:latin typeface="Source Sans Pro" panose="020B0503030403020204" pitchFamily="34" charset="0"/>
              </a:rPr>
              <a:t>Feb 2023:   </a:t>
            </a:r>
            <a:r>
              <a:rPr lang="en-US" b="0" dirty="0">
                <a:solidFill>
                  <a:srgbClr val="0076D6"/>
                </a:solidFill>
                <a:effectLst/>
                <a:latin typeface="Source Sans Pro" panose="020B0503030403020204" pitchFamily="34" charset="0"/>
              </a:rPr>
              <a:t>-1.65 </a:t>
            </a:r>
            <a:r>
              <a:rPr lang="nl-NL" dirty="0"/>
              <a:t>(negative)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effectLst/>
                <a:latin typeface="Source Sans Pro" panose="020B0503030403020204" pitchFamily="34" charset="0"/>
              </a:rPr>
              <a:t>Jan 2023:   </a:t>
            </a:r>
            <a:r>
              <a:rPr lang="en-US" b="0" dirty="0">
                <a:solidFill>
                  <a:srgbClr val="0076D6"/>
                </a:solidFill>
                <a:effectLst/>
                <a:latin typeface="Source Sans Pro" panose="020B0503030403020204" pitchFamily="34" charset="0"/>
              </a:rPr>
              <a:t>-1.25 </a:t>
            </a:r>
            <a:r>
              <a:rPr lang="nl-NL" dirty="0"/>
              <a:t>(negative)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effectLst/>
                <a:latin typeface="Source Sans Pro" panose="020B0503030403020204" pitchFamily="34" charset="0"/>
              </a:rPr>
              <a:t>Dec 2022:  </a:t>
            </a:r>
            <a:r>
              <a:rPr lang="en-US" b="0" dirty="0">
                <a:solidFill>
                  <a:srgbClr val="0076D6"/>
                </a:solidFill>
                <a:effectLst/>
                <a:latin typeface="Source Sans Pro" panose="020B0503030403020204" pitchFamily="34" charset="0"/>
              </a:rPr>
              <a:t>-2.21 </a:t>
            </a:r>
            <a:r>
              <a:rPr lang="nl-NL" dirty="0"/>
              <a:t>(negative)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solidFill>
                <a:srgbClr val="0076D6"/>
              </a:solidFill>
              <a:effectLst/>
              <a:latin typeface="Source Sans Pro" panose="020B0503030403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76D6"/>
                </a:solidFill>
                <a:effectLst/>
                <a:latin typeface="Source Sans Pro" panose="020B0503030403020204" pitchFamily="34" charset="0"/>
              </a:rPr>
              <a:t>ONI </a:t>
            </a:r>
            <a:r>
              <a:rPr lang="en-US" b="0" dirty="0">
                <a:solidFill>
                  <a:srgbClr val="0076D6"/>
                </a:solidFill>
                <a:effectLst/>
                <a:latin typeface="Source Sans Pro" panose="020B0503030403020204" pitchFamily="34" charset="0"/>
              </a:rPr>
              <a:t>(https://www.cpc.ncep.noaa.gov/data/indices/oni.ascii.txt)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DJF 2023:  -0.68 (negative)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NDJ 2022:  -0.82 (negative)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OND 2022: -0.92 (negative)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dirty="0"/>
              <a:t>DMI </a:t>
            </a:r>
            <a:r>
              <a:rPr lang="nl-NL" b="0" dirty="0"/>
              <a:t>(http://www.bom.gov.au/climate/enso/iod_1.txt)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Feb 2023: -0.02 (neutral)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Jan 2023:  -0.02 (neutral)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Dec 2022:  0.01 (neutral)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102E9D-07C0-45A6-9AA3-482306F66D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263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https://iri.columbia.edu/our-expertise/climate/forecasts/enso/current/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102E9D-07C0-45A6-9AA3-482306F66D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955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DB Heavent Thin" panose="02000506060000020004" pitchFamily="2" charset="-34"/>
                <a:cs typeface="DB Heavent Thin" panose="02000506060000020004" pitchFamily="2" charset="-34"/>
                <a:hlinkClick r:id="rId3"/>
              </a:rPr>
              <a:t>http://www.bom.gov.au/climate/ocean/outlooks/#region=IOD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102E9D-07C0-45A6-9AA3-482306F66D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814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altLang="th-TH" sz="1200" dirty="0">
                <a:latin typeface="Arial" pitchFamily="34" charset="0"/>
              </a:rPr>
              <a:t>http://apdrc.soest.hawaii.edu/projects/monsoon/realtime-monidx.html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altLang="th-TH" sz="1200" b="1" u="sng" dirty="0">
                <a:solidFill>
                  <a:srgbClr val="087100"/>
                </a:solidFill>
                <a:latin typeface="DB Heavent Thin" panose="02000506060000020004" pitchFamily="2" charset="-34"/>
                <a:cs typeface="DB Heavent Thin" panose="02000506060000020004" pitchFamily="2" charset="-34"/>
              </a:rPr>
              <a:t>ใกล้เคียงปกติ</a:t>
            </a:r>
            <a:endParaRPr lang="th-TH" altLang="th-TH" sz="1200" b="1" u="sng" dirty="0">
              <a:solidFill>
                <a:srgbClr val="087100"/>
              </a:solidFill>
              <a:latin typeface="Arial" pitchFamily="34" charset="0"/>
              <a:cs typeface="DB Heavent Thin" panose="02000506060000020004" pitchFamily="2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altLang="th-TH" sz="1200" b="1" u="sng" dirty="0">
                <a:solidFill>
                  <a:srgbClr val="087100"/>
                </a:solidFill>
                <a:latin typeface="Arial" pitchFamily="34" charset="0"/>
                <a:cs typeface="DB Heavent Thin" panose="02000506060000020004" pitchFamily="2" charset="-34"/>
              </a:rPr>
              <a:t>สูงกว่าปกติ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altLang="th-TH" sz="1200" b="1" u="sng" dirty="0">
                <a:solidFill>
                  <a:srgbClr val="087100"/>
                </a:solidFill>
                <a:latin typeface="Arial" pitchFamily="34" charset="0"/>
                <a:cs typeface="DB Heavent Thin" panose="02000506060000020004" pitchFamily="2" charset="-34"/>
              </a:rPr>
              <a:t>ต่ำกว่าปกติ</a:t>
            </a:r>
            <a:endParaRPr lang="th-TH" altLang="th-TH" sz="1200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102E9D-07C0-45A6-9AA3-482306F66D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570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https://www.cpc.ncep.noaa.gov/products/precip/CWlink/MJO/mjo.shtml</a:t>
            </a:r>
            <a:endParaRPr lang="en-US" dirty="0"/>
          </a:p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B Heavent Thin" pitchFamily="2" charset="-34"/>
                <a:cs typeface="DB Heavent Thin" panose="02000506060000020004" pitchFamily="2" charset="-34"/>
              </a:rPr>
              <a:t>Indian</a:t>
            </a:r>
            <a:r>
              <a:rPr lang="th-TH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B Heavent Thin" pitchFamily="2" charset="-34"/>
                <a:cs typeface="DB Heavent Thin" panose="02000506060000020004" pitchFamily="2" charset="-34"/>
              </a:rPr>
              <a:t>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B Heavent Thin" pitchFamily="2" charset="-34"/>
                <a:cs typeface="DB Heavent Thin" panose="02000506060000020004" pitchFamily="2" charset="-34"/>
              </a:rPr>
              <a:t>Ocean</a:t>
            </a:r>
            <a:r>
              <a:rPr lang="th-TH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B Heavent Thin" pitchFamily="2" charset="-34"/>
                <a:cs typeface="DB Heavent Thin" panose="02000506060000020004" pitchFamily="2" charset="-34"/>
              </a:rPr>
              <a:t> </a:t>
            </a:r>
          </a:p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B Heavent Thin" pitchFamily="2" charset="-34"/>
                <a:cs typeface="DB Heavent Thin" panose="02000506060000020004" pitchFamily="2" charset="-34"/>
              </a:rPr>
              <a:t>Maritime Continent</a:t>
            </a:r>
            <a:b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B Heavent Thin" pitchFamily="2" charset="-34"/>
                <a:cs typeface="DB Heavent Thin" panose="02000506060000020004" pitchFamily="2" charset="-34"/>
              </a:rPr>
            </a:b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B Heavent Thin" pitchFamily="2" charset="-34"/>
                <a:cs typeface="DB Heavent Thin" panose="02000506060000020004" pitchFamily="2" charset="-34"/>
              </a:rPr>
              <a:t>Western Pacific</a:t>
            </a:r>
          </a:p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B Heavent Thin" pitchFamily="2" charset="-34"/>
                <a:cs typeface="DB Heavent Thin" panose="02000506060000020004" pitchFamily="2" charset="-34"/>
              </a:rPr>
              <a:t>West.</a:t>
            </a:r>
            <a:r>
              <a:rPr lang="th-TH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B Heavent Thin" pitchFamily="2" charset="-34"/>
                <a:cs typeface="DB Heavent Thin" panose="02000506060000020004" pitchFamily="2" charset="-34"/>
              </a:rPr>
              <a:t>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B Heavent Thin" pitchFamily="2" charset="-34"/>
                <a:cs typeface="DB Heavent Thin" panose="02000506060000020004" pitchFamily="2" charset="-34"/>
              </a:rPr>
              <a:t>Herm.</a:t>
            </a:r>
            <a:r>
              <a:rPr lang="th-TH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B Heavent Thin" pitchFamily="2" charset="-34"/>
                <a:cs typeface="DB Heavent Thin" panose="02000506060000020004" pitchFamily="2" charset="-34"/>
              </a:rPr>
              <a:t>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B Heavent Thin" pitchFamily="2" charset="-34"/>
                <a:cs typeface="DB Heavent Thin" panose="02000506060000020004" pitchFamily="2" charset="-34"/>
              </a:rPr>
              <a:t>and</a:t>
            </a:r>
            <a:r>
              <a:rPr lang="th-TH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B Heavent Thin" pitchFamily="2" charset="-34"/>
                <a:cs typeface="DB Heavent Thin" panose="02000506060000020004" pitchFamily="2" charset="-34"/>
              </a:rPr>
              <a:t>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B Heavent Thin" pitchFamily="2" charset="-34"/>
                <a:cs typeface="DB Heavent Thin" panose="02000506060000020004" pitchFamily="2" charset="-34"/>
              </a:rPr>
              <a:t>Africa.</a:t>
            </a:r>
            <a:r>
              <a:rPr lang="th-TH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B Heavent Thin" pitchFamily="2" charset="-34"/>
                <a:cs typeface="DB Heavent Thin" panose="02000506060000020004" pitchFamily="2" charset="-34"/>
              </a:rPr>
              <a:t>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102E9D-07C0-45A6-9AA3-482306F66D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921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02E9D-07C0-45A6-9AA3-482306F66D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62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02E9D-07C0-45A6-9AA3-482306F66D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79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02E9D-07C0-45A6-9AA3-482306F66D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6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latin typeface="DB Heavent Thin" panose="02000506060000020004" pitchFamily="2" charset="-34"/>
                <a:cs typeface="DB Heavent Thin" panose="02000506060000020004" pitchFamily="2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latin typeface="DB Heavent Thin" panose="02000506060000020004" pitchFamily="2" charset="-34"/>
                <a:cs typeface="DB Heavent Thin" panose="02000506060000020004" pitchFamily="2" charset="-34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A3AFA7-0838-DB42-859E-1FCAF519A5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469392" y="4642280"/>
            <a:ext cx="7706868" cy="4571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25118D7-1D44-6349-8A5F-E60F4F37FFDB}"/>
              </a:ext>
            </a:extLst>
          </p:cNvPr>
          <p:cNvSpPr/>
          <p:nvPr userDrawn="1"/>
        </p:nvSpPr>
        <p:spPr>
          <a:xfrm>
            <a:off x="0" y="240058"/>
            <a:ext cx="628650" cy="308972"/>
          </a:xfrm>
          <a:prstGeom prst="rect">
            <a:avLst/>
          </a:prstGeom>
          <a:gradFill flip="none" rotWithShape="1">
            <a:gsLst>
              <a:gs pos="0">
                <a:srgbClr val="79BB70"/>
              </a:gs>
              <a:gs pos="100000">
                <a:srgbClr val="0092B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DB Heavent Thin" panose="02000506060000020004" pitchFamily="2" charset="-34"/>
              <a:cs typeface="DB Heavent Thin" panose="02000506060000020004" pitchFamily="2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52B7D3-1DF4-41A3-AE09-DEBB963450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0609"/>
          <a:stretch/>
        </p:blipFill>
        <p:spPr>
          <a:xfrm>
            <a:off x="8229235" y="4543730"/>
            <a:ext cx="589457" cy="5695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AFF2E49-C464-4E1A-BC33-5A6CC0397180}"/>
              </a:ext>
            </a:extLst>
          </p:cNvPr>
          <p:cNvSpPr txBox="1"/>
          <p:nvPr userDrawn="1"/>
        </p:nvSpPr>
        <p:spPr>
          <a:xfrm>
            <a:off x="373434" y="4697678"/>
            <a:ext cx="28777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D2FAD-E3B8-6143-9CD1-E218AE905C0E}" type="slidenum">
              <a:rPr lang="en-US" sz="1100" b="1" smtClean="0">
                <a:latin typeface="DB Heavent Thin" panose="02000506060000020004" pitchFamily="2" charset="-34"/>
                <a:cs typeface="DB Heavent Thin" panose="02000506060000020004" pitchFamily="2" charset="-34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100" b="1" dirty="0">
                <a:latin typeface="DB Heavent Thin" panose="02000506060000020004" pitchFamily="2" charset="-34"/>
                <a:cs typeface="DB Heavent Thin" panose="02000506060000020004" pitchFamily="2" charset="-34"/>
              </a:rPr>
              <a:t>  |  </a:t>
            </a:r>
            <a:r>
              <a:rPr lang="th-TH" sz="1100" b="1" dirty="0">
                <a:solidFill>
                  <a:srgbClr val="0092BA"/>
                </a:solidFill>
                <a:latin typeface="DB Heavent Thin" panose="02000506060000020004" pitchFamily="2" charset="-34"/>
                <a:cs typeface="DB Heavent Thin" panose="02000506060000020004" pitchFamily="2" charset="-34"/>
              </a:rPr>
              <a:t>สถานการณ์น้ำและคาดการณ์ฝนเดือนเมษายน</a:t>
            </a:r>
            <a:r>
              <a:rPr lang="en-GB" sz="1100" b="1" dirty="0">
                <a:solidFill>
                  <a:srgbClr val="0092BA"/>
                </a:solidFill>
                <a:latin typeface="DB Heavent Thin" panose="02000506060000020004" pitchFamily="2" charset="-34"/>
                <a:cs typeface="DB Heavent Thin" panose="02000506060000020004" pitchFamily="2" charset="-34"/>
              </a:rPr>
              <a:t>-</a:t>
            </a:r>
            <a:r>
              <a:rPr lang="th-TH" sz="1100" b="1" dirty="0">
                <a:solidFill>
                  <a:srgbClr val="0092BA"/>
                </a:solidFill>
                <a:latin typeface="DB Heavent Thin" panose="02000506060000020004" pitchFamily="2" charset="-34"/>
                <a:cs typeface="DB Heavent Thin" panose="02000506060000020004" pitchFamily="2" charset="-34"/>
              </a:rPr>
              <a:t>กันยายนปี 2</a:t>
            </a:r>
            <a:r>
              <a:rPr lang="en-GB" sz="1100" b="1" dirty="0">
                <a:solidFill>
                  <a:srgbClr val="0092BA"/>
                </a:solidFill>
                <a:latin typeface="DB Heavent Thin" panose="02000506060000020004" pitchFamily="2" charset="-34"/>
                <a:cs typeface="DB Heavent Thin" panose="02000506060000020004" pitchFamily="2" charset="-34"/>
              </a:rPr>
              <a:t>567</a:t>
            </a:r>
            <a:endParaRPr lang="th-TH" sz="1100" b="1" dirty="0">
              <a:solidFill>
                <a:srgbClr val="0092BA"/>
              </a:solidFill>
              <a:latin typeface="DB Heavent Thin" panose="02000506060000020004" pitchFamily="2" charset="-34"/>
              <a:cs typeface="DB Heavent Thin" panose="02000506060000020004" pitchFamily="2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F78D64-9B53-485A-BDE4-FBBF03BA30BB}"/>
              </a:ext>
            </a:extLst>
          </p:cNvPr>
          <p:cNvSpPr txBox="1"/>
          <p:nvPr userDrawn="1"/>
        </p:nvSpPr>
        <p:spPr>
          <a:xfrm>
            <a:off x="6226979" y="4697678"/>
            <a:ext cx="2050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100" b="1" dirty="0">
                <a:solidFill>
                  <a:srgbClr val="0092BA"/>
                </a:solidFill>
                <a:latin typeface="DB Heavent Thin" panose="02000506060000020004" pitchFamily="2" charset="-34"/>
                <a:cs typeface="DB Heavent Thin" panose="02000506060000020004" pitchFamily="2" charset="-34"/>
              </a:rPr>
              <a:t>สถาบันสารสนเทศทรัพยากรน้ำ (องค์การมหาชน)</a:t>
            </a:r>
          </a:p>
        </p:txBody>
      </p:sp>
    </p:spTree>
    <p:extLst>
      <p:ext uri="{BB962C8B-B14F-4D97-AF65-F5344CB8AC3E}">
        <p14:creationId xmlns:p14="http://schemas.microsoft.com/office/powerpoint/2010/main" val="3574760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1B8C58D-C13A-1C4C-A159-382839183FA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04D2FAD-E3B8-6143-9CD1-E218AE90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1B8C58D-C13A-1C4C-A159-382839183FA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04D2FAD-E3B8-6143-9CD1-E218AE90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52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1B8C58D-C13A-1C4C-A159-382839183FA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04D2FAD-E3B8-6143-9CD1-E218AE90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28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1B8C58D-C13A-1C4C-A159-382839183FA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04D2FAD-E3B8-6143-9CD1-E218AE90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88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latin typeface="DB Heavent Thin" panose="02000506060000020004" pitchFamily="2" charset="-34"/>
                <a:cs typeface="DB Heavent Thin" panose="02000506060000020004" pitchFamily="2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latin typeface="DB Heavent Thin" panose="02000506060000020004" pitchFamily="2" charset="-34"/>
                <a:cs typeface="DB Heavent Thin" panose="02000506060000020004" pitchFamily="2" charset="-34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A3AFA7-0838-DB42-859E-1FCAF519A5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469392" y="4642282"/>
            <a:ext cx="7706868" cy="4571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25118D7-1D44-6349-8A5F-E60F4F37FFDB}"/>
              </a:ext>
            </a:extLst>
          </p:cNvPr>
          <p:cNvSpPr/>
          <p:nvPr userDrawn="1"/>
        </p:nvSpPr>
        <p:spPr>
          <a:xfrm>
            <a:off x="0" y="240058"/>
            <a:ext cx="628650" cy="308972"/>
          </a:xfrm>
          <a:prstGeom prst="rect">
            <a:avLst/>
          </a:prstGeom>
          <a:gradFill flip="none" rotWithShape="1">
            <a:gsLst>
              <a:gs pos="0">
                <a:srgbClr val="79BB70"/>
              </a:gs>
              <a:gs pos="100000">
                <a:srgbClr val="0092B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DB Heavent Thin" panose="02000506060000020004" pitchFamily="2" charset="-34"/>
              <a:cs typeface="DB Heavent Thin" panose="02000506060000020004" pitchFamily="2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52B7D3-1DF4-41A3-AE09-DEBB963450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0609"/>
          <a:stretch/>
        </p:blipFill>
        <p:spPr>
          <a:xfrm>
            <a:off x="8229237" y="4543732"/>
            <a:ext cx="589457" cy="5695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AFF2E49-C464-4E1A-BC33-5A6CC0397180}"/>
              </a:ext>
            </a:extLst>
          </p:cNvPr>
          <p:cNvSpPr txBox="1"/>
          <p:nvPr userDrawn="1"/>
        </p:nvSpPr>
        <p:spPr>
          <a:xfrm>
            <a:off x="373435" y="4697678"/>
            <a:ext cx="28777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D2FAD-E3B8-6143-9CD1-E218AE905C0E}" type="slidenum">
              <a:rPr lang="en-US" sz="1100" b="1" smtClean="0">
                <a:latin typeface="DB Heavent Thin" panose="02000506060000020004" pitchFamily="2" charset="-34"/>
                <a:cs typeface="DB Heavent Thin" panose="02000506060000020004" pitchFamily="2" charset="-34"/>
              </a:rPr>
              <a:pPr marL="0" marR="0" lvl="0" indent="0" algn="l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100" b="1" dirty="0">
                <a:latin typeface="DB Heavent Thin" panose="02000506060000020004" pitchFamily="2" charset="-34"/>
                <a:cs typeface="DB Heavent Thin" panose="02000506060000020004" pitchFamily="2" charset="-34"/>
              </a:rPr>
              <a:t>  |  </a:t>
            </a:r>
            <a:r>
              <a:rPr lang="th-TH" sz="1100" b="1" dirty="0">
                <a:solidFill>
                  <a:srgbClr val="0092BA"/>
                </a:solidFill>
                <a:latin typeface="DB Heavent Thin" panose="02000506060000020004" pitchFamily="2" charset="-34"/>
                <a:cs typeface="DB Heavent Thin" panose="02000506060000020004" pitchFamily="2" charset="-34"/>
              </a:rPr>
              <a:t>สถานการณ์น้ำและคาดการณ์ฝนเดือนเมษายน</a:t>
            </a:r>
            <a:r>
              <a:rPr lang="en-GB" sz="1100" b="1" dirty="0">
                <a:solidFill>
                  <a:srgbClr val="0092BA"/>
                </a:solidFill>
                <a:latin typeface="DB Heavent Thin" panose="02000506060000020004" pitchFamily="2" charset="-34"/>
                <a:cs typeface="DB Heavent Thin" panose="02000506060000020004" pitchFamily="2" charset="-34"/>
              </a:rPr>
              <a:t>-</a:t>
            </a:r>
            <a:r>
              <a:rPr lang="th-TH" sz="1100" b="1" dirty="0">
                <a:solidFill>
                  <a:srgbClr val="0092BA"/>
                </a:solidFill>
                <a:latin typeface="DB Heavent Thin" panose="02000506060000020004" pitchFamily="2" charset="-34"/>
                <a:cs typeface="DB Heavent Thin" panose="02000506060000020004" pitchFamily="2" charset="-34"/>
              </a:rPr>
              <a:t>กันยายนปี 2</a:t>
            </a:r>
            <a:r>
              <a:rPr lang="en-GB" sz="1100" b="1" dirty="0">
                <a:solidFill>
                  <a:srgbClr val="0092BA"/>
                </a:solidFill>
                <a:latin typeface="DB Heavent Thin" panose="02000506060000020004" pitchFamily="2" charset="-34"/>
                <a:cs typeface="DB Heavent Thin" panose="02000506060000020004" pitchFamily="2" charset="-34"/>
              </a:rPr>
              <a:t>567</a:t>
            </a:r>
            <a:endParaRPr lang="th-TH" sz="1100" b="1" dirty="0">
              <a:solidFill>
                <a:srgbClr val="0092BA"/>
              </a:solidFill>
              <a:latin typeface="DB Heavent Thin" panose="02000506060000020004" pitchFamily="2" charset="-34"/>
              <a:cs typeface="DB Heavent Thin" panose="02000506060000020004" pitchFamily="2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F78D64-9B53-485A-BDE4-FBBF03BA30BB}"/>
              </a:ext>
            </a:extLst>
          </p:cNvPr>
          <p:cNvSpPr txBox="1"/>
          <p:nvPr userDrawn="1"/>
        </p:nvSpPr>
        <p:spPr>
          <a:xfrm>
            <a:off x="6226981" y="4697678"/>
            <a:ext cx="2050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100" b="1" dirty="0">
                <a:solidFill>
                  <a:srgbClr val="0092BA"/>
                </a:solidFill>
                <a:latin typeface="DB Heavent Thin" panose="02000506060000020004" pitchFamily="2" charset="-34"/>
                <a:cs typeface="DB Heavent Thin" panose="02000506060000020004" pitchFamily="2" charset="-34"/>
              </a:rPr>
              <a:t>สถาบันสารสนเทศทรัพยากรน้ำ (องค์การมหาชน)</a:t>
            </a:r>
          </a:p>
        </p:txBody>
      </p:sp>
    </p:spTree>
    <p:extLst>
      <p:ext uri="{BB962C8B-B14F-4D97-AF65-F5344CB8AC3E}">
        <p14:creationId xmlns:p14="http://schemas.microsoft.com/office/powerpoint/2010/main" val="3544655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5118D7-1D44-6349-8A5F-E60F4F37FFDB}"/>
              </a:ext>
            </a:extLst>
          </p:cNvPr>
          <p:cNvSpPr/>
          <p:nvPr userDrawn="1"/>
        </p:nvSpPr>
        <p:spPr>
          <a:xfrm>
            <a:off x="0" y="240058"/>
            <a:ext cx="628650" cy="308972"/>
          </a:xfrm>
          <a:prstGeom prst="rect">
            <a:avLst/>
          </a:prstGeom>
          <a:gradFill flip="none" rotWithShape="1">
            <a:gsLst>
              <a:gs pos="0">
                <a:srgbClr val="79BB70"/>
              </a:gs>
              <a:gs pos="100000">
                <a:srgbClr val="0092B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2230F2-D1E6-49B8-A80B-4C1275D6CB93}"/>
              </a:ext>
            </a:extLst>
          </p:cNvPr>
          <p:cNvSpPr txBox="1"/>
          <p:nvPr userDrawn="1"/>
        </p:nvSpPr>
        <p:spPr>
          <a:xfrm>
            <a:off x="373436" y="4697678"/>
            <a:ext cx="30844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D2FAD-E3B8-6143-9CD1-E218AE905C0E}" type="slidenum">
              <a:rPr lang="en-US" sz="1100" b="1" smtClean="0">
                <a:latin typeface="DB Heavent Thin" panose="02000506060000020004" pitchFamily="2" charset="-34"/>
                <a:cs typeface="DB Heavent Thin" panose="02000506060000020004" pitchFamily="2" charset="-34"/>
              </a:rPr>
              <a:pPr marL="0" marR="0" lvl="0" indent="0" algn="l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100" b="1" dirty="0">
                <a:latin typeface="DB Heavent Thin" panose="02000506060000020004" pitchFamily="2" charset="-34"/>
                <a:cs typeface="DB Heavent Thin" panose="02000506060000020004" pitchFamily="2" charset="-34"/>
              </a:rPr>
              <a:t>  |  </a:t>
            </a:r>
            <a:r>
              <a:rPr lang="th-TH" sz="1100" b="1" dirty="0">
                <a:solidFill>
                  <a:srgbClr val="0092BA"/>
                </a:solidFill>
                <a:latin typeface="DB Heavent Thin" panose="02000506060000020004" pitchFamily="2" charset="-34"/>
                <a:cs typeface="DB Heavent Thin" panose="02000506060000020004" pitchFamily="2" charset="-34"/>
              </a:rPr>
              <a:t>สถานการณ์น้ำและคาดการณ์ฝน เดือนกันยายน-พฤศจิกายน ปี 2562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56DFC3-E2B7-47C4-9576-A6D3294531B1}"/>
              </a:ext>
            </a:extLst>
          </p:cNvPr>
          <p:cNvSpPr txBox="1"/>
          <p:nvPr userDrawn="1"/>
        </p:nvSpPr>
        <p:spPr>
          <a:xfrm>
            <a:off x="6226981" y="4697678"/>
            <a:ext cx="2050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100" b="1" dirty="0">
                <a:solidFill>
                  <a:srgbClr val="0092BA"/>
                </a:solidFill>
                <a:latin typeface="DB Heavent Thin" panose="02000506060000020004" pitchFamily="2" charset="-34"/>
                <a:cs typeface="DB Heavent Thin" panose="02000506060000020004" pitchFamily="2" charset="-34"/>
              </a:rPr>
              <a:t>สถาบันสารสนเทศทรัพยากรน้ำ (องค์การมหาชน)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52B7D3-1DF4-41A3-AE09-DEBB963450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0609"/>
          <a:stretch/>
        </p:blipFill>
        <p:spPr>
          <a:xfrm>
            <a:off x="8229237" y="4543732"/>
            <a:ext cx="589457" cy="56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42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5118D7-1D44-6349-8A5F-E60F4F37FFDB}"/>
              </a:ext>
            </a:extLst>
          </p:cNvPr>
          <p:cNvSpPr/>
          <p:nvPr userDrawn="1"/>
        </p:nvSpPr>
        <p:spPr>
          <a:xfrm>
            <a:off x="0" y="240058"/>
            <a:ext cx="628650" cy="308972"/>
          </a:xfrm>
          <a:prstGeom prst="rect">
            <a:avLst/>
          </a:prstGeom>
          <a:gradFill flip="none" rotWithShape="1">
            <a:gsLst>
              <a:gs pos="0">
                <a:srgbClr val="79BB70"/>
              </a:gs>
              <a:gs pos="100000">
                <a:srgbClr val="0092B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A69A39-74B6-442C-B8A2-642F037A7D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0609"/>
          <a:stretch/>
        </p:blipFill>
        <p:spPr>
          <a:xfrm>
            <a:off x="8181111" y="4543732"/>
            <a:ext cx="589457" cy="5695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E27F33-5E74-46AC-A54A-880BF46EDF02}"/>
              </a:ext>
            </a:extLst>
          </p:cNvPr>
          <p:cNvSpPr txBox="1"/>
          <p:nvPr userDrawn="1"/>
        </p:nvSpPr>
        <p:spPr>
          <a:xfrm>
            <a:off x="373436" y="4697678"/>
            <a:ext cx="30844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D2FAD-E3B8-6143-9CD1-E218AE905C0E}" type="slidenum">
              <a:rPr lang="en-US" sz="1100" b="1" smtClean="0">
                <a:latin typeface="DB Heavent Thin" panose="02000506060000020004" pitchFamily="2" charset="-34"/>
                <a:cs typeface="DB Heavent Thin" panose="02000506060000020004" pitchFamily="2" charset="-34"/>
              </a:rPr>
              <a:pPr marL="0" marR="0" lvl="0" indent="0" algn="l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100" b="1" dirty="0">
                <a:latin typeface="DB Heavent Thin" panose="02000506060000020004" pitchFamily="2" charset="-34"/>
                <a:cs typeface="DB Heavent Thin" panose="02000506060000020004" pitchFamily="2" charset="-34"/>
              </a:rPr>
              <a:t>  |  </a:t>
            </a:r>
            <a:r>
              <a:rPr lang="th-TH" sz="1100" b="1" dirty="0">
                <a:solidFill>
                  <a:srgbClr val="0092BA"/>
                </a:solidFill>
                <a:latin typeface="DB Heavent Thin" panose="02000506060000020004" pitchFamily="2" charset="-34"/>
                <a:cs typeface="DB Heavent Thin" panose="02000506060000020004" pitchFamily="2" charset="-34"/>
              </a:rPr>
              <a:t>สถานการณ์น้ำและคาดการณ์ฝน เดือนกันยายน-พฤศจิกายน ปี 2562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63F3BE-F1D1-4873-B814-3503AF45D597}"/>
              </a:ext>
            </a:extLst>
          </p:cNvPr>
          <p:cNvSpPr txBox="1"/>
          <p:nvPr userDrawn="1"/>
        </p:nvSpPr>
        <p:spPr>
          <a:xfrm>
            <a:off x="6226981" y="4697678"/>
            <a:ext cx="2050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100" b="1" dirty="0">
                <a:solidFill>
                  <a:srgbClr val="0092BA"/>
                </a:solidFill>
                <a:latin typeface="DB Heavent Thin" panose="02000506060000020004" pitchFamily="2" charset="-34"/>
                <a:cs typeface="DB Heavent Thin" panose="02000506060000020004" pitchFamily="2" charset="-34"/>
              </a:rPr>
              <a:t>สถาบันสารสนเทศทรัพยากรน้ำ (องค์การมหาชน)</a:t>
            </a:r>
          </a:p>
        </p:txBody>
      </p:sp>
    </p:spTree>
    <p:extLst>
      <p:ext uri="{BB962C8B-B14F-4D97-AF65-F5344CB8AC3E}">
        <p14:creationId xmlns:p14="http://schemas.microsoft.com/office/powerpoint/2010/main" val="1068215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31B8C58D-C13A-1C4C-A159-382839183FA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004D2FAD-E3B8-6143-9CD1-E218AE90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6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31B8C58D-C13A-1C4C-A159-382839183FA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004D2FAD-E3B8-6143-9CD1-E218AE90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10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31B8C58D-C13A-1C4C-A159-382839183FA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004D2FAD-E3B8-6143-9CD1-E218AE90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60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5118D7-1D44-6349-8A5F-E60F4F37FFDB}"/>
              </a:ext>
            </a:extLst>
          </p:cNvPr>
          <p:cNvSpPr/>
          <p:nvPr userDrawn="1"/>
        </p:nvSpPr>
        <p:spPr>
          <a:xfrm>
            <a:off x="0" y="240058"/>
            <a:ext cx="628650" cy="308972"/>
          </a:xfrm>
          <a:prstGeom prst="rect">
            <a:avLst/>
          </a:prstGeom>
          <a:gradFill flip="none" rotWithShape="1">
            <a:gsLst>
              <a:gs pos="0">
                <a:srgbClr val="79BB70"/>
              </a:gs>
              <a:gs pos="100000">
                <a:srgbClr val="0092B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2230F2-D1E6-49B8-A80B-4C1275D6CB93}"/>
              </a:ext>
            </a:extLst>
          </p:cNvPr>
          <p:cNvSpPr txBox="1"/>
          <p:nvPr userDrawn="1"/>
        </p:nvSpPr>
        <p:spPr>
          <a:xfrm>
            <a:off x="373434" y="4697678"/>
            <a:ext cx="30844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D2FAD-E3B8-6143-9CD1-E218AE905C0E}" type="slidenum">
              <a:rPr lang="en-US" sz="1100" b="1" smtClean="0">
                <a:latin typeface="DB Heavent Thin" panose="02000506060000020004" pitchFamily="2" charset="-34"/>
                <a:cs typeface="DB Heavent Thin" panose="02000506060000020004" pitchFamily="2" charset="-34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100" b="1" dirty="0">
                <a:latin typeface="DB Heavent Thin" panose="02000506060000020004" pitchFamily="2" charset="-34"/>
                <a:cs typeface="DB Heavent Thin" panose="02000506060000020004" pitchFamily="2" charset="-34"/>
              </a:rPr>
              <a:t>  |  </a:t>
            </a:r>
            <a:r>
              <a:rPr lang="th-TH" sz="1100" b="1" dirty="0">
                <a:solidFill>
                  <a:srgbClr val="0092BA"/>
                </a:solidFill>
                <a:latin typeface="DB Heavent Thin" panose="02000506060000020004" pitchFamily="2" charset="-34"/>
                <a:cs typeface="DB Heavent Thin" panose="02000506060000020004" pitchFamily="2" charset="-34"/>
              </a:rPr>
              <a:t>สถานการณ์น้ำและคาดการณ์ฝน เดือนกันยายน-พฤศจิกายน ปี 2562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56DFC3-E2B7-47C4-9576-A6D3294531B1}"/>
              </a:ext>
            </a:extLst>
          </p:cNvPr>
          <p:cNvSpPr txBox="1"/>
          <p:nvPr userDrawn="1"/>
        </p:nvSpPr>
        <p:spPr>
          <a:xfrm>
            <a:off x="6226979" y="4697678"/>
            <a:ext cx="2050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100" b="1" dirty="0">
                <a:solidFill>
                  <a:srgbClr val="0092BA"/>
                </a:solidFill>
                <a:latin typeface="DB Heavent Thin" panose="02000506060000020004" pitchFamily="2" charset="-34"/>
                <a:cs typeface="DB Heavent Thin" panose="02000506060000020004" pitchFamily="2" charset="-34"/>
              </a:rPr>
              <a:t>สถาบันสารสนเทศทรัพยากรน้ำ (องค์การมหาชน)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52B7D3-1DF4-41A3-AE09-DEBB963450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0609"/>
          <a:stretch/>
        </p:blipFill>
        <p:spPr>
          <a:xfrm>
            <a:off x="8229235" y="4543730"/>
            <a:ext cx="589457" cy="56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98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31B8C58D-C13A-1C4C-A159-382839183FA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004D2FAD-E3B8-6143-9CD1-E218AE90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52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31B8C58D-C13A-1C4C-A159-382839183FA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004D2FAD-E3B8-6143-9CD1-E218AE90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81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31B8C58D-C13A-1C4C-A159-382839183FA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004D2FAD-E3B8-6143-9CD1-E218AE90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12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31B8C58D-C13A-1C4C-A159-382839183FA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004D2FAD-E3B8-6143-9CD1-E218AE90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8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31B8C58D-C13A-1C4C-A159-382839183FA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004D2FAD-E3B8-6143-9CD1-E218AE90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02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31B8C58D-C13A-1C4C-A159-382839183FA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004D2FAD-E3B8-6143-9CD1-E218AE90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865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31B8C58D-C13A-1C4C-A159-382839183FA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004D2FAD-E3B8-6143-9CD1-E218AE90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2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5118D7-1D44-6349-8A5F-E60F4F37FFDB}"/>
              </a:ext>
            </a:extLst>
          </p:cNvPr>
          <p:cNvSpPr/>
          <p:nvPr userDrawn="1"/>
        </p:nvSpPr>
        <p:spPr>
          <a:xfrm>
            <a:off x="0" y="240058"/>
            <a:ext cx="628650" cy="308972"/>
          </a:xfrm>
          <a:prstGeom prst="rect">
            <a:avLst/>
          </a:prstGeom>
          <a:gradFill flip="none" rotWithShape="1">
            <a:gsLst>
              <a:gs pos="0">
                <a:srgbClr val="79BB70"/>
              </a:gs>
              <a:gs pos="100000">
                <a:srgbClr val="0092B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A69A39-74B6-442C-B8A2-642F037A7D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0609"/>
          <a:stretch/>
        </p:blipFill>
        <p:spPr>
          <a:xfrm>
            <a:off x="8181109" y="4543730"/>
            <a:ext cx="589457" cy="5695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E27F33-5E74-46AC-A54A-880BF46EDF02}"/>
              </a:ext>
            </a:extLst>
          </p:cNvPr>
          <p:cNvSpPr txBox="1"/>
          <p:nvPr userDrawn="1"/>
        </p:nvSpPr>
        <p:spPr>
          <a:xfrm>
            <a:off x="373434" y="4697678"/>
            <a:ext cx="30844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D2FAD-E3B8-6143-9CD1-E218AE905C0E}" type="slidenum">
              <a:rPr lang="en-US" sz="1100" b="1" smtClean="0">
                <a:latin typeface="DB Heavent Thin" panose="02000506060000020004" pitchFamily="2" charset="-34"/>
                <a:cs typeface="DB Heavent Thin" panose="02000506060000020004" pitchFamily="2" charset="-34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100" b="1" dirty="0">
                <a:latin typeface="DB Heavent Thin" panose="02000506060000020004" pitchFamily="2" charset="-34"/>
                <a:cs typeface="DB Heavent Thin" panose="02000506060000020004" pitchFamily="2" charset="-34"/>
              </a:rPr>
              <a:t>  |  </a:t>
            </a:r>
            <a:r>
              <a:rPr lang="th-TH" sz="1100" b="1" dirty="0">
                <a:solidFill>
                  <a:srgbClr val="0092BA"/>
                </a:solidFill>
                <a:latin typeface="DB Heavent Thin" panose="02000506060000020004" pitchFamily="2" charset="-34"/>
                <a:cs typeface="DB Heavent Thin" panose="02000506060000020004" pitchFamily="2" charset="-34"/>
              </a:rPr>
              <a:t>สถานการณ์น้ำและคาดการณ์ฝน เดือนกันยายน-พฤศจิกายน ปี 2562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63F3BE-F1D1-4873-B814-3503AF45D597}"/>
              </a:ext>
            </a:extLst>
          </p:cNvPr>
          <p:cNvSpPr txBox="1"/>
          <p:nvPr userDrawn="1"/>
        </p:nvSpPr>
        <p:spPr>
          <a:xfrm>
            <a:off x="6226979" y="4697678"/>
            <a:ext cx="2050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100" b="1" dirty="0">
                <a:solidFill>
                  <a:srgbClr val="0092BA"/>
                </a:solidFill>
                <a:latin typeface="DB Heavent Thin" panose="02000506060000020004" pitchFamily="2" charset="-34"/>
                <a:cs typeface="DB Heavent Thin" panose="02000506060000020004" pitchFamily="2" charset="-34"/>
              </a:rPr>
              <a:t>สถาบันสารสนเทศทรัพยากรน้ำ (องค์การมหาชน)</a:t>
            </a:r>
          </a:p>
        </p:txBody>
      </p:sp>
    </p:spTree>
    <p:extLst>
      <p:ext uri="{BB962C8B-B14F-4D97-AF65-F5344CB8AC3E}">
        <p14:creationId xmlns:p14="http://schemas.microsoft.com/office/powerpoint/2010/main" val="11738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1B8C58D-C13A-1C4C-A159-382839183FA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04D2FAD-E3B8-6143-9CD1-E218AE90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21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1B8C58D-C13A-1C4C-A159-382839183FA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04D2FAD-E3B8-6143-9CD1-E218AE90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7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1B8C58D-C13A-1C4C-A159-382839183FA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04D2FAD-E3B8-6143-9CD1-E218AE90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8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1B8C58D-C13A-1C4C-A159-382839183FA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04D2FAD-E3B8-6143-9CD1-E218AE90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0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1B8C58D-C13A-1C4C-A159-382839183FA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04D2FAD-E3B8-6143-9CD1-E218AE90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8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1B8C58D-C13A-1C4C-A159-382839183FA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04D2FAD-E3B8-6143-9CD1-E218AE90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5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7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34" r:id="rId2"/>
    <p:sldLayoutId id="2147483733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Cordia New" panose="020B0304020202020204" pitchFamily="34" charset="-34"/>
          <a:ea typeface="+mj-ea"/>
          <a:cs typeface="Cordia New" panose="020B0304020202020204" pitchFamily="34" charset="-34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04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Cordia New" panose="020B0304020202020204" pitchFamily="34" charset="-34"/>
          <a:ea typeface="+mj-ea"/>
          <a:cs typeface="Cordia New" panose="020B0304020202020204" pitchFamily="34" charset="-34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www.ospo.noaa.gov/Products/ocean/sst/anomaly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bom.gov.au/climate/enso/iod_1.txt" TargetMode="External"/><Relationship Id="rId5" Type="http://schemas.openxmlformats.org/officeDocument/2006/relationships/hyperlink" Target="https://www.cpc.ncep.noaa.gov/data/indices/oni.ascii.txt" TargetMode="External"/><Relationship Id="rId4" Type="http://schemas.openxmlformats.org/officeDocument/2006/relationships/hyperlink" Target="https://www.ncdc.noaa.gov/teleconnections/pd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ri.columbia.edu/our-expertise/climate/forecasts/enso/curren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bom.gov.au/climate/ocean/outlooks/#region=IOD" TargetMode="External"/><Relationship Id="rId5" Type="http://schemas.openxmlformats.org/officeDocument/2006/relationships/hyperlink" Target="http://www.bom.gov.au/climate/ocean/outlooks/#region=NINO34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apdrc.soest.hawaii.edu/projects/monsoon/realtime-monidx.htm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cpc.ncep.noaa.gov/products/precip/CWlink/MJO/mjo.shtml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>
            <a:extLst>
              <a:ext uri="{FF2B5EF4-FFF2-40B4-BE49-F238E27FC236}">
                <a16:creationId xmlns:a16="http://schemas.microsoft.com/office/drawing/2014/main" id="{BCE307C6-BF69-4BAC-8B0C-6E17DE5DCD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41"/>
          <a:stretch/>
        </p:blipFill>
        <p:spPr bwMode="auto">
          <a:xfrm flipH="1">
            <a:off x="0" y="-3036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75836" y="-51612"/>
            <a:ext cx="9226850" cy="2753868"/>
            <a:chOff x="-5080" y="-51614"/>
            <a:chExt cx="9226850" cy="275386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5CDBA11-E971-4B02-B745-2E4BC354CA71}"/>
                </a:ext>
              </a:extLst>
            </p:cNvPr>
            <p:cNvSpPr txBox="1"/>
            <p:nvPr/>
          </p:nvSpPr>
          <p:spPr>
            <a:xfrm>
              <a:off x="118711" y="840206"/>
              <a:ext cx="9103059" cy="1862048"/>
            </a:xfrm>
            <a:prstGeom prst="rect">
              <a:avLst/>
            </a:prstGeom>
            <a:noFill/>
            <a:ln w="57150">
              <a:noFill/>
            </a:ln>
            <a:effectLst>
              <a:softEdge rad="254000"/>
            </a:effectLst>
          </p:spPr>
          <p:txBody>
            <a:bodyPr wrap="square" rtlCol="0" anchor="ctr">
              <a:spAutoFit/>
            </a:bodyPr>
            <a:lstStyle/>
            <a:p>
              <a:pPr algn="r" defTabSz="685766"/>
              <a:r>
                <a:rPr lang="th-TH" sz="9600" b="1" dirty="0">
                  <a:ln w="12700">
                    <a:noFill/>
                  </a:ln>
                  <a:solidFill>
                    <a:srgbClr val="0092BA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DB Heavent" panose="02000506060000020004" pitchFamily="2" charset="-34"/>
                  <a:cs typeface="DB Heavent" panose="02000506060000020004" pitchFamily="2" charset="-34"/>
                </a:rPr>
                <a:t>คาดการณ์</a:t>
              </a:r>
              <a:r>
                <a:rPr lang="th-TH" sz="11500" b="1" dirty="0">
                  <a:ln w="12700">
                    <a:noFill/>
                  </a:ln>
                  <a:solidFill>
                    <a:srgbClr val="0092BA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DB Heavent" panose="02000506060000020004" pitchFamily="2" charset="-34"/>
                  <a:cs typeface="DB Heavent" panose="02000506060000020004" pitchFamily="2" charset="-34"/>
                </a:rPr>
                <a:t>ฝน</a:t>
              </a:r>
              <a:endParaRPr lang="en-US" sz="11500" b="1" dirty="0">
                <a:ln w="12700">
                  <a:noFill/>
                </a:ln>
                <a:solidFill>
                  <a:srgbClr val="0092BA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DB Heavent" panose="02000506060000020004" pitchFamily="2" charset="-34"/>
                <a:cs typeface="DB Heavent" panose="02000506060000020004" pitchFamily="2" charset="-34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5080" y="-51614"/>
              <a:ext cx="9103059" cy="1862048"/>
            </a:xfrm>
            <a:prstGeom prst="rect">
              <a:avLst/>
            </a:prstGeom>
            <a:noFill/>
            <a:ln w="57150">
              <a:noFill/>
            </a:ln>
            <a:effectLst>
              <a:softEdge rad="254000"/>
            </a:effectLst>
          </p:spPr>
          <p:txBody>
            <a:bodyPr wrap="square" rtlCol="0" anchor="ctr">
              <a:noAutofit/>
            </a:bodyPr>
            <a:lstStyle/>
            <a:p>
              <a:pPr algn="r" defTabSz="685766"/>
              <a:r>
                <a:rPr lang="th-TH" sz="9600" b="1" dirty="0">
                  <a:ln w="12700">
                    <a:noFill/>
                  </a:ln>
                  <a:solidFill>
                    <a:srgbClr val="0092BA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DB Heavent" panose="02000506060000020004" pitchFamily="2" charset="-34"/>
                  <a:cs typeface="DB Heavent" panose="02000506060000020004" pitchFamily="2" charset="-34"/>
                </a:rPr>
                <a:t>สถานการณ์</a:t>
              </a:r>
              <a:r>
                <a:rPr lang="th-TH" sz="11500" b="1" dirty="0">
                  <a:ln w="12700">
                    <a:noFill/>
                  </a:ln>
                  <a:solidFill>
                    <a:srgbClr val="0092BA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DB Heavent" panose="02000506060000020004" pitchFamily="2" charset="-34"/>
                  <a:cs typeface="DB Heavent" panose="02000506060000020004" pitchFamily="2" charset="-34"/>
                </a:rPr>
                <a:t>น้ำ</a:t>
              </a:r>
              <a:endParaRPr lang="en-US" sz="11500" b="1" dirty="0">
                <a:ln w="12700">
                  <a:noFill/>
                </a:ln>
                <a:solidFill>
                  <a:srgbClr val="0092BA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DB Heavent" panose="02000506060000020004" pitchFamily="2" charset="-34"/>
                <a:cs typeface="DB Heavent" panose="02000506060000020004" pitchFamily="2" charset="-34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CC6393F-ABE3-5740-8158-4C3402F8912D}"/>
              </a:ext>
            </a:extLst>
          </p:cNvPr>
          <p:cNvSpPr txBox="1"/>
          <p:nvPr/>
        </p:nvSpPr>
        <p:spPr>
          <a:xfrm>
            <a:off x="5225650" y="3230716"/>
            <a:ext cx="3876382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r" defTabSz="685766"/>
            <a:r>
              <a:rPr lang="th-TH" sz="2000" b="1" dirty="0">
                <a:solidFill>
                  <a:srgbClr val="0092BA"/>
                </a:solidFill>
                <a:latin typeface="DB Heavent" panose="02000506060000020004" pitchFamily="2" charset="-34"/>
                <a:ea typeface="BrowalliaUPC" panose="020B0300020202020204" pitchFamily="34" charset="-34"/>
                <a:cs typeface="DB Heavent" panose="02000506060000020004" pitchFamily="2" charset="-34"/>
              </a:rPr>
              <a:t>โดย สถาบันสารสนเทศทรัพยากรน้ำ (องค์การมหาชน)</a:t>
            </a:r>
          </a:p>
          <a:p>
            <a:pPr algn="r" defTabSz="685766"/>
            <a:r>
              <a:rPr lang="th-TH" sz="1400" b="1" dirty="0">
                <a:solidFill>
                  <a:srgbClr val="0092BA"/>
                </a:solidFill>
                <a:latin typeface="DB Heavent" panose="02000506060000020004" pitchFamily="2" charset="-34"/>
                <a:ea typeface="BrowalliaUPC" panose="020B0300020202020204" pitchFamily="34" charset="-34"/>
                <a:cs typeface="DB Heavent" panose="02000506060000020004" pitchFamily="2" charset="-34"/>
              </a:rPr>
              <a:t>กระทรวงการอุดมศึกษา วิทยาศาสตร์ วิจัยและนวัตกรรม</a:t>
            </a:r>
          </a:p>
          <a:p>
            <a:pPr algn="r" defTabSz="685766"/>
            <a:r>
              <a:rPr lang="en-GB" sz="1400" b="1" dirty="0">
                <a:solidFill>
                  <a:srgbClr val="0092BA"/>
                </a:solidFill>
                <a:latin typeface="DB Heavent" panose="02000506060000020004" pitchFamily="2" charset="-34"/>
                <a:ea typeface="BrowalliaUPC" panose="020B0300020202020204" pitchFamily="34" charset="-34"/>
                <a:cs typeface="DB Heavent" panose="02000506060000020004" pitchFamily="2" charset="-34"/>
              </a:rPr>
              <a:t>4 </a:t>
            </a:r>
            <a:r>
              <a:rPr lang="th-TH" sz="1400" b="1" dirty="0">
                <a:solidFill>
                  <a:srgbClr val="0092BA"/>
                </a:solidFill>
                <a:latin typeface="DB Heavent" panose="02000506060000020004" pitchFamily="2" charset="-34"/>
                <a:ea typeface="BrowalliaUPC" panose="020B0300020202020204" pitchFamily="34" charset="-34"/>
                <a:cs typeface="DB Heavent" panose="02000506060000020004" pitchFamily="2" charset="-34"/>
              </a:rPr>
              <a:t>เมษายน </a:t>
            </a:r>
            <a:r>
              <a:rPr lang="en-GB" sz="1400" b="1" dirty="0">
                <a:solidFill>
                  <a:srgbClr val="0092BA"/>
                </a:solidFill>
                <a:latin typeface="DB Heavent" panose="02000506060000020004" pitchFamily="2" charset="-34"/>
                <a:ea typeface="BrowalliaUPC" panose="020B0300020202020204" pitchFamily="34" charset="-34"/>
                <a:cs typeface="DB Heavent" panose="02000506060000020004" pitchFamily="2" charset="-34"/>
              </a:rPr>
              <a:t>2567</a:t>
            </a:r>
            <a:endParaRPr lang="th-TH" sz="1400" b="1" dirty="0">
              <a:solidFill>
                <a:srgbClr val="0092BA"/>
              </a:solidFill>
              <a:latin typeface="DB Heavent" panose="02000506060000020004" pitchFamily="2" charset="-34"/>
              <a:ea typeface="BrowalliaUPC" panose="020B0300020202020204" pitchFamily="34" charset="-34"/>
              <a:cs typeface="DB Heavent" panose="02000506060000020004" pitchFamily="2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A054BE-6296-4DAE-9AF2-5A70EA7E0F5B}"/>
              </a:ext>
            </a:extLst>
          </p:cNvPr>
          <p:cNvSpPr/>
          <p:nvPr/>
        </p:nvSpPr>
        <p:spPr>
          <a:xfrm>
            <a:off x="1227434" y="2195507"/>
            <a:ext cx="7903747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 defTabSz="685766"/>
            <a:r>
              <a:rPr lang="th-TH" sz="4000" b="1" dirty="0">
                <a:ln w="0">
                  <a:noFill/>
                </a:ln>
                <a:solidFill>
                  <a:srgbClr val="0092BA"/>
                </a:solidFill>
                <a:effectLst>
                  <a:reflection stA="45000" endPos="55000" dir="5400000" sy="-100000" algn="bl" rotWithShape="0"/>
                </a:effectLst>
                <a:latin typeface="DB Heavent" panose="02000506060000020004" pitchFamily="2" charset="-34"/>
                <a:cs typeface="DB Heavent" panose="02000506060000020004" pitchFamily="2" charset="-34"/>
              </a:rPr>
              <a:t>เดือนเมษายน-กันยายน ปี</a:t>
            </a:r>
            <a:r>
              <a:rPr lang="en-US" sz="4000" b="1" dirty="0">
                <a:ln w="0">
                  <a:noFill/>
                </a:ln>
                <a:solidFill>
                  <a:srgbClr val="0092BA"/>
                </a:solidFill>
                <a:effectLst>
                  <a:reflection stA="45000" endPos="55000" dir="5400000" sy="-100000" algn="bl" rotWithShape="0"/>
                </a:effectLst>
                <a:latin typeface="DB Heavent" panose="02000506060000020004" pitchFamily="2" charset="-34"/>
                <a:cs typeface="DB Heavent" panose="02000506060000020004" pitchFamily="2" charset="-34"/>
              </a:rPr>
              <a:t> 256</a:t>
            </a:r>
            <a:r>
              <a:rPr lang="en-GB" sz="4000" b="1" dirty="0">
                <a:ln w="0">
                  <a:noFill/>
                </a:ln>
                <a:solidFill>
                  <a:srgbClr val="0092BA"/>
                </a:solidFill>
                <a:effectLst>
                  <a:reflection stA="45000" endPos="55000" dir="5400000" sy="-100000" algn="bl" rotWithShape="0"/>
                </a:effectLst>
                <a:latin typeface="DB Heavent" panose="02000506060000020004" pitchFamily="2" charset="-34"/>
                <a:cs typeface="DB Heavent" panose="02000506060000020004" pitchFamily="2" charset="-34"/>
              </a:rPr>
              <a:t>7</a:t>
            </a:r>
            <a:endParaRPr lang="th-TH" sz="4000" b="1" dirty="0">
              <a:ln w="0">
                <a:noFill/>
              </a:ln>
              <a:solidFill>
                <a:srgbClr val="0092BA"/>
              </a:solidFill>
              <a:effectLst>
                <a:reflection stA="45000" endPos="55000" dir="5400000" sy="-100000" algn="bl" rotWithShape="0"/>
              </a:effectLst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581FA9-C53E-4C8D-8B93-4C812F72D4FD}"/>
              </a:ext>
            </a:extLst>
          </p:cNvPr>
          <p:cNvSpPr/>
          <p:nvPr/>
        </p:nvSpPr>
        <p:spPr>
          <a:xfrm flipV="1">
            <a:off x="4752706" y="327034"/>
            <a:ext cx="3443991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92B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en-US" sz="3600" b="1" dirty="0">
              <a:solidFill>
                <a:srgbClr val="0092BA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C950B6-3C1F-497D-AE26-A405D06C9DE5}"/>
              </a:ext>
            </a:extLst>
          </p:cNvPr>
          <p:cNvSpPr/>
          <p:nvPr/>
        </p:nvSpPr>
        <p:spPr>
          <a:xfrm>
            <a:off x="8009894" y="4080941"/>
            <a:ext cx="996699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92B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en-US" sz="3600" b="1" dirty="0">
              <a:solidFill>
                <a:srgbClr val="0092BA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E1600A-1D0E-47C9-AE74-AD0924972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8104" y="4269072"/>
            <a:ext cx="1737256" cy="7095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76E4AF-5C33-4918-871B-7933ABD752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2103" b="-74"/>
          <a:stretch/>
        </p:blipFill>
        <p:spPr>
          <a:xfrm>
            <a:off x="6447745" y="4206672"/>
            <a:ext cx="790689" cy="80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10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DCEDF4"/>
            </a:gs>
            <a:gs pos="39000">
              <a:srgbClr val="D9F2EF"/>
            </a:gs>
            <a:gs pos="89000">
              <a:srgbClr val="E4F8F9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DD3A448-0B1C-463A-BAF9-21C3C9B9C5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1" t="10158" r="4732" b="7141"/>
          <a:stretch/>
        </p:blipFill>
        <p:spPr>
          <a:xfrm>
            <a:off x="334736" y="444953"/>
            <a:ext cx="8376557" cy="425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81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8CD2E3-8DF1-43B9-8017-258E7385434D}"/>
              </a:ext>
            </a:extLst>
          </p:cNvPr>
          <p:cNvSpPr/>
          <p:nvPr/>
        </p:nvSpPr>
        <p:spPr>
          <a:xfrm>
            <a:off x="0" y="4411263"/>
            <a:ext cx="9144000" cy="745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r>
              <a:rPr lang="th-TH" dirty="0">
                <a:solidFill>
                  <a:prstClr val="white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ย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34E3B24-B2E3-4329-A9CC-B270CE1DA1FC}"/>
              </a:ext>
            </a:extLst>
          </p:cNvPr>
          <p:cNvGrpSpPr/>
          <p:nvPr/>
        </p:nvGrpSpPr>
        <p:grpSpPr>
          <a:xfrm>
            <a:off x="1077674" y="761407"/>
            <a:ext cx="6729986" cy="2592000"/>
            <a:chOff x="1627260" y="643929"/>
            <a:chExt cx="6489929" cy="2592000"/>
          </a:xfrm>
        </p:grpSpPr>
        <p:pic>
          <p:nvPicPr>
            <p:cNvPr id="2" name="Picture 2"/>
            <p:cNvPicPr preferRelativeResize="0">
              <a:picLocks noChangeArrowheads="1"/>
            </p:cNvPicPr>
            <p:nvPr/>
          </p:nvPicPr>
          <p:blipFill>
            <a:blip r:embed="rId3"/>
            <a:srcRect/>
            <a:stretch/>
          </p:blipFill>
          <p:spPr bwMode="auto">
            <a:xfrm>
              <a:off x="1627260" y="643929"/>
              <a:ext cx="6489929" cy="25920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2041293" y="1777937"/>
              <a:ext cx="1524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defTabSz="685766">
                <a:spcBef>
                  <a:spcPct val="50000"/>
                </a:spcBef>
              </a:pPr>
              <a:r>
                <a:rPr lang="en-US" altLang="th-TH" sz="1800" b="1" dirty="0">
                  <a:solidFill>
                    <a:prstClr val="black"/>
                  </a:solidFill>
                  <a:effectLst>
                    <a:glow rad="101600">
                      <a:prstClr val="white"/>
                    </a:glow>
                  </a:effectLst>
                  <a:latin typeface="DB Heavent" panose="02000506060000020004" pitchFamily="2" charset="-34"/>
                  <a:ea typeface="Tahoma" panose="020B0604030504040204" pitchFamily="34" charset="0"/>
                  <a:cs typeface="DB Heavent" panose="02000506060000020004" pitchFamily="2" charset="-34"/>
                </a:rPr>
                <a:t>DMI =</a:t>
              </a:r>
              <a:r>
                <a:rPr lang="th-TH" altLang="th-TH" sz="1800" b="1" dirty="0">
                  <a:solidFill>
                    <a:prstClr val="black"/>
                  </a:solidFill>
                  <a:effectLst>
                    <a:glow rad="101600">
                      <a:prstClr val="white"/>
                    </a:glow>
                  </a:effectLst>
                  <a:latin typeface="DB Heavent" panose="02000506060000020004" pitchFamily="2" charset="-34"/>
                  <a:ea typeface="Tahoma" panose="020B0604030504040204" pitchFamily="34" charset="0"/>
                  <a:cs typeface="DB Heavent" panose="02000506060000020004" pitchFamily="2" charset="-34"/>
                </a:rPr>
                <a:t> </a:t>
              </a:r>
              <a:r>
                <a:rPr lang="en-GB" altLang="th-TH" sz="1800" b="1" dirty="0">
                  <a:solidFill>
                    <a:srgbClr val="FF0000"/>
                  </a:solidFill>
                  <a:effectLst>
                    <a:glow rad="101600">
                      <a:prstClr val="white"/>
                    </a:glow>
                  </a:effectLst>
                  <a:latin typeface="DB Heavent" panose="02000506060000020004" pitchFamily="2" charset="-34"/>
                  <a:ea typeface="Tahoma" panose="020B0604030504040204" pitchFamily="34" charset="0"/>
                  <a:cs typeface="DB Heavent" panose="02000506060000020004" pitchFamily="2" charset="-34"/>
                </a:rPr>
                <a:t>0.50</a:t>
              </a:r>
              <a:br>
                <a:rPr lang="en-US" altLang="th-TH" sz="1800" b="1" dirty="0">
                  <a:solidFill>
                    <a:srgbClr val="00B050"/>
                  </a:solidFill>
                  <a:effectLst>
                    <a:glow rad="101600">
                      <a:prstClr val="white"/>
                    </a:glow>
                  </a:effectLst>
                  <a:latin typeface="DB Heavent" panose="02000506060000020004" pitchFamily="2" charset="-34"/>
                  <a:ea typeface="Tahoma" panose="020B0604030504040204" pitchFamily="34" charset="0"/>
                  <a:cs typeface="DB Heavent" panose="02000506060000020004" pitchFamily="2" charset="-34"/>
                </a:rPr>
              </a:br>
              <a:r>
                <a:rPr lang="en-US" altLang="th-TH" sz="1800" b="1" dirty="0">
                  <a:solidFill>
                    <a:prstClr val="black"/>
                  </a:solidFill>
                  <a:effectLst>
                    <a:glow rad="101600">
                      <a:prstClr val="white"/>
                    </a:glow>
                  </a:effectLst>
                  <a:latin typeface="DB Heavent" panose="02000506060000020004" pitchFamily="2" charset="-34"/>
                  <a:ea typeface="Tahoma" pitchFamily="34" charset="0"/>
                  <a:cs typeface="DB Heavent" panose="02000506060000020004" pitchFamily="2" charset="-34"/>
                </a:rPr>
                <a:t>(Jan</a:t>
              </a:r>
              <a:r>
                <a:rPr lang="en-GB" altLang="th-TH" sz="1800" b="1" dirty="0">
                  <a:solidFill>
                    <a:prstClr val="black"/>
                  </a:solidFill>
                  <a:effectLst>
                    <a:glow rad="101600">
                      <a:prstClr val="white"/>
                    </a:glow>
                  </a:effectLst>
                  <a:latin typeface="DB Heavent" panose="02000506060000020004" pitchFamily="2" charset="-34"/>
                  <a:ea typeface="Tahoma" pitchFamily="34" charset="0"/>
                  <a:cs typeface="DB Heavent" panose="02000506060000020004" pitchFamily="2" charset="-34"/>
                </a:rPr>
                <a:t>)</a:t>
              </a:r>
              <a:endParaRPr lang="en-US" altLang="th-TH" sz="1800" b="1" dirty="0">
                <a:solidFill>
                  <a:prstClr val="black"/>
                </a:solidFill>
                <a:effectLst>
                  <a:glow rad="101600">
                    <a:prstClr val="white"/>
                  </a:glow>
                </a:effectLst>
                <a:latin typeface="DB Heavent" panose="02000506060000020004" pitchFamily="2" charset="-34"/>
                <a:ea typeface="Tahoma" pitchFamily="34" charset="0"/>
                <a:cs typeface="DB Heavent" panose="02000506060000020004" pitchFamily="2" charset="-34"/>
              </a:endParaRPr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3923129" y="1254543"/>
              <a:ext cx="1600200" cy="626701"/>
            </a:xfrm>
            <a:prstGeom prst="rect">
              <a:avLst/>
            </a:prstGeom>
            <a:noFill/>
            <a:ln>
              <a:noFill/>
            </a:ln>
          </p:spPr>
          <p:txBody>
            <a:bodyPr lIns="36000" tIns="36000" rIns="36000" bIns="36000">
              <a:spAutoFit/>
            </a:bodyPr>
            <a:lstStyle/>
            <a:p>
              <a:pPr algn="ctr" defTabSz="685766">
                <a:spcBef>
                  <a:spcPct val="50000"/>
                </a:spcBef>
              </a:pPr>
              <a:r>
                <a:rPr lang="en-US" altLang="th-TH" sz="1800" b="1" dirty="0">
                  <a:solidFill>
                    <a:prstClr val="black"/>
                  </a:solidFill>
                  <a:effectLst>
                    <a:glow rad="101600">
                      <a:prstClr val="white"/>
                    </a:glow>
                  </a:effectLst>
                  <a:latin typeface="DB Heavent" panose="02000506060000020004" pitchFamily="2" charset="-34"/>
                  <a:ea typeface="Tahoma" panose="020B0604030504040204" pitchFamily="34" charset="0"/>
                  <a:cs typeface="DB Heavent" panose="02000506060000020004" pitchFamily="2" charset="-34"/>
                </a:rPr>
                <a:t>PDO =</a:t>
              </a:r>
              <a:r>
                <a:rPr lang="en-GB" altLang="th-TH" sz="1800" b="1" dirty="0">
                  <a:solidFill>
                    <a:srgbClr val="0000FF"/>
                  </a:solidFill>
                  <a:effectLst>
                    <a:glow rad="101600">
                      <a:prstClr val="white"/>
                    </a:glow>
                  </a:effectLst>
                  <a:latin typeface="DB Heavent" panose="02000506060000020004" pitchFamily="2" charset="-34"/>
                  <a:ea typeface="Tahoma" panose="020B0604030504040204" pitchFamily="34" charset="0"/>
                  <a:cs typeface="DB Heavent" panose="02000506060000020004" pitchFamily="2" charset="-34"/>
                </a:rPr>
                <a:t> </a:t>
              </a:r>
              <a:r>
                <a:rPr lang="en-US" altLang="th-TH" sz="1800" b="1" dirty="0">
                  <a:solidFill>
                    <a:srgbClr val="5B9BD5">
                      <a:lumMod val="75000"/>
                    </a:srgbClr>
                  </a:solidFill>
                  <a:effectLst>
                    <a:glow rad="101600">
                      <a:prstClr val="white"/>
                    </a:glow>
                  </a:effectLst>
                  <a:latin typeface="DB Heavent" panose="02000506060000020004" pitchFamily="2" charset="-34"/>
                  <a:ea typeface="Tahoma" panose="020B0604030504040204" pitchFamily="34" charset="0"/>
                  <a:cs typeface="DB Heavent" panose="02000506060000020004" pitchFamily="2" charset="-34"/>
                </a:rPr>
                <a:t>-</a:t>
              </a:r>
              <a:r>
                <a:rPr lang="en-GB" altLang="th-TH" sz="1800" b="1" dirty="0">
                  <a:solidFill>
                    <a:srgbClr val="5B9BD5">
                      <a:lumMod val="75000"/>
                    </a:srgbClr>
                  </a:solidFill>
                  <a:effectLst>
                    <a:glow rad="101600">
                      <a:prstClr val="white"/>
                    </a:glow>
                  </a:effectLst>
                  <a:latin typeface="DB Heavent" panose="02000506060000020004" pitchFamily="2" charset="-34"/>
                  <a:ea typeface="Tahoma" panose="020B0604030504040204" pitchFamily="34" charset="0"/>
                  <a:cs typeface="DB Heavent" panose="02000506060000020004" pitchFamily="2" charset="-34"/>
                </a:rPr>
                <a:t>1.</a:t>
              </a:r>
              <a:r>
                <a:rPr lang="en-US" altLang="th-TH" sz="1800" b="1" dirty="0">
                  <a:solidFill>
                    <a:srgbClr val="5B9BD5">
                      <a:lumMod val="75000"/>
                    </a:srgbClr>
                  </a:solidFill>
                  <a:effectLst>
                    <a:glow rad="101600">
                      <a:prstClr val="white"/>
                    </a:glow>
                  </a:effectLst>
                  <a:latin typeface="DB Heavent" panose="02000506060000020004" pitchFamily="2" charset="-34"/>
                  <a:ea typeface="Tahoma" panose="020B0604030504040204" pitchFamily="34" charset="0"/>
                  <a:cs typeface="DB Heavent" panose="02000506060000020004" pitchFamily="2" charset="-34"/>
                </a:rPr>
                <a:t>57</a:t>
              </a:r>
              <a:br>
                <a:rPr lang="th-TH" altLang="th-TH" sz="1800" b="1" dirty="0">
                  <a:solidFill>
                    <a:srgbClr val="0000FF"/>
                  </a:solidFill>
                  <a:effectLst>
                    <a:glow rad="101600">
                      <a:prstClr val="white"/>
                    </a:glow>
                  </a:effectLst>
                  <a:latin typeface="DB Heavent" panose="02000506060000020004" pitchFamily="2" charset="-34"/>
                  <a:ea typeface="Tahoma" panose="020B0604030504040204" pitchFamily="34" charset="0"/>
                  <a:cs typeface="DB Heavent" panose="02000506060000020004" pitchFamily="2" charset="-34"/>
                </a:rPr>
              </a:br>
              <a:r>
                <a:rPr lang="th-TH" altLang="th-TH" sz="1800" b="1" dirty="0">
                  <a:solidFill>
                    <a:prstClr val="black"/>
                  </a:solidFill>
                  <a:effectLst>
                    <a:glow rad="101600">
                      <a:prstClr val="white"/>
                    </a:glow>
                  </a:effectLst>
                  <a:latin typeface="DB Heavent" panose="02000506060000020004" pitchFamily="2" charset="-34"/>
                  <a:ea typeface="Tahoma" panose="020B0604030504040204" pitchFamily="34" charset="0"/>
                  <a:cs typeface="DB Heavent" panose="02000506060000020004" pitchFamily="2" charset="-34"/>
                </a:rPr>
                <a:t>(</a:t>
              </a:r>
              <a:r>
                <a:rPr lang="en-GB" altLang="th-TH" sz="1800" b="1" dirty="0">
                  <a:solidFill>
                    <a:prstClr val="black"/>
                  </a:solidFill>
                  <a:effectLst>
                    <a:glow rad="101600">
                      <a:prstClr val="white"/>
                    </a:glow>
                  </a:effectLst>
                  <a:latin typeface="DB Heavent" panose="02000506060000020004" pitchFamily="2" charset="-34"/>
                  <a:ea typeface="Tahoma" panose="020B0604030504040204" pitchFamily="34" charset="0"/>
                  <a:cs typeface="DB Heavent" panose="02000506060000020004" pitchFamily="2" charset="-34"/>
                </a:rPr>
                <a:t>Mar</a:t>
              </a:r>
              <a:r>
                <a:rPr lang="en-US" altLang="th-TH" sz="1800" b="1" dirty="0">
                  <a:solidFill>
                    <a:prstClr val="black"/>
                  </a:solidFill>
                  <a:effectLst>
                    <a:glow rad="101600">
                      <a:prstClr val="white"/>
                    </a:glow>
                  </a:effectLst>
                  <a:latin typeface="DB Heavent" panose="02000506060000020004" pitchFamily="2" charset="-34"/>
                  <a:ea typeface="Tahoma" panose="020B0604030504040204" pitchFamily="34" charset="0"/>
                  <a:cs typeface="DB Heavent" panose="02000506060000020004" pitchFamily="2" charset="-34"/>
                </a:rPr>
                <a:t>)</a:t>
              </a:r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4709739" y="1765005"/>
              <a:ext cx="167639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685766">
                <a:spcBef>
                  <a:spcPct val="50000"/>
                </a:spcBef>
              </a:pPr>
              <a:r>
                <a:rPr lang="en-US" altLang="th-TH" sz="1800" b="1" dirty="0">
                  <a:solidFill>
                    <a:prstClr val="black"/>
                  </a:solidFill>
                  <a:effectLst>
                    <a:glow rad="101600">
                      <a:prstClr val="white"/>
                    </a:glow>
                  </a:effectLst>
                  <a:latin typeface="DB Heavent" panose="02000506060000020004" pitchFamily="2" charset="-34"/>
                  <a:ea typeface="Tahoma" pitchFamily="34" charset="0"/>
                  <a:cs typeface="DB Heavent" panose="02000506060000020004" pitchFamily="2" charset="-34"/>
                </a:rPr>
                <a:t>ONI</a:t>
              </a:r>
              <a:r>
                <a:rPr lang="th-TH" altLang="th-TH" sz="1800" b="1" dirty="0">
                  <a:solidFill>
                    <a:prstClr val="black"/>
                  </a:solidFill>
                  <a:effectLst>
                    <a:glow rad="101600">
                      <a:prstClr val="white"/>
                    </a:glow>
                  </a:effectLst>
                  <a:latin typeface="DB Heavent" panose="02000506060000020004" pitchFamily="2" charset="-34"/>
                  <a:ea typeface="Tahoma" pitchFamily="34" charset="0"/>
                  <a:cs typeface="DB Heavent" panose="02000506060000020004" pitchFamily="2" charset="-34"/>
                </a:rPr>
                <a:t> </a:t>
              </a:r>
              <a:r>
                <a:rPr lang="en-US" altLang="th-TH" sz="1800" b="1" dirty="0">
                  <a:solidFill>
                    <a:srgbClr val="1F497D">
                      <a:lumMod val="75000"/>
                    </a:srgbClr>
                  </a:solidFill>
                  <a:effectLst>
                    <a:glow rad="101600">
                      <a:prstClr val="white"/>
                    </a:glow>
                  </a:effectLst>
                  <a:latin typeface="DB Heavent" panose="02000506060000020004" pitchFamily="2" charset="-34"/>
                  <a:ea typeface="Tahoma" pitchFamily="34" charset="0"/>
                  <a:cs typeface="DB Heavent" panose="02000506060000020004" pitchFamily="2" charset="-34"/>
                </a:rPr>
                <a:t>=  </a:t>
              </a:r>
              <a:r>
                <a:rPr lang="en-US" altLang="th-TH" sz="1800" b="1" dirty="0">
                  <a:solidFill>
                    <a:srgbClr val="FF0000"/>
                  </a:solidFill>
                  <a:effectLst>
                    <a:glow rad="101600">
                      <a:prstClr val="white"/>
                    </a:glow>
                  </a:effectLst>
                  <a:latin typeface="DB Heavent" panose="02000506060000020004" pitchFamily="2" charset="-34"/>
                  <a:ea typeface="Tahoma" panose="020B0604030504040204" pitchFamily="34" charset="0"/>
                  <a:cs typeface="DB Heavent" panose="02000506060000020004" pitchFamily="2" charset="-34"/>
                </a:rPr>
                <a:t>1.80</a:t>
              </a:r>
              <a:br>
                <a:rPr lang="en-US" altLang="th-TH" sz="1800" b="1" dirty="0">
                  <a:solidFill>
                    <a:srgbClr val="008000"/>
                  </a:solidFill>
                  <a:effectLst>
                    <a:glow rad="101600">
                      <a:prstClr val="white"/>
                    </a:glow>
                  </a:effectLst>
                  <a:latin typeface="DB Heavent" panose="02000506060000020004" pitchFamily="2" charset="-34"/>
                  <a:ea typeface="Tahoma" panose="020B0604030504040204" pitchFamily="34" charset="0"/>
                  <a:cs typeface="DB Heavent" panose="02000506060000020004" pitchFamily="2" charset="-34"/>
                </a:rPr>
              </a:br>
              <a:r>
                <a:rPr lang="en-US" altLang="th-TH" sz="1800" b="1" dirty="0">
                  <a:solidFill>
                    <a:prstClr val="black"/>
                  </a:solidFill>
                  <a:effectLst>
                    <a:glow rad="101600">
                      <a:prstClr val="white"/>
                    </a:glow>
                  </a:effectLst>
                  <a:latin typeface="DB Heavent" panose="02000506060000020004" pitchFamily="2" charset="-34"/>
                  <a:ea typeface="Tahoma" pitchFamily="34" charset="0"/>
                  <a:cs typeface="DB Heavent" panose="02000506060000020004" pitchFamily="2" charset="-34"/>
                </a:rPr>
                <a:t>(Dec</a:t>
              </a:r>
              <a:r>
                <a:rPr lang="en-GB" altLang="th-TH" sz="1800" b="1" dirty="0">
                  <a:solidFill>
                    <a:prstClr val="black"/>
                  </a:solidFill>
                  <a:effectLst>
                    <a:glow rad="101600">
                      <a:prstClr val="white"/>
                    </a:glow>
                  </a:effectLst>
                  <a:latin typeface="DB Heavent" panose="02000506060000020004" pitchFamily="2" charset="-34"/>
                  <a:ea typeface="Tahoma" pitchFamily="34" charset="0"/>
                  <a:cs typeface="DB Heavent" panose="02000506060000020004" pitchFamily="2" charset="-34"/>
                </a:rPr>
                <a:t>-Jan</a:t>
              </a:r>
              <a:r>
                <a:rPr lang="en-US" altLang="th-TH" sz="1800" b="1" dirty="0">
                  <a:solidFill>
                    <a:prstClr val="black"/>
                  </a:solidFill>
                  <a:effectLst>
                    <a:glow rad="101600">
                      <a:prstClr val="white"/>
                    </a:glow>
                  </a:effectLst>
                  <a:latin typeface="DB Heavent" panose="02000506060000020004" pitchFamily="2" charset="-34"/>
                  <a:ea typeface="Tahoma" pitchFamily="34" charset="0"/>
                  <a:cs typeface="DB Heavent" panose="02000506060000020004" pitchFamily="2" charset="-34"/>
                </a:rPr>
                <a:t>-Feb</a:t>
              </a:r>
              <a:r>
                <a:rPr lang="en-US" altLang="th-TH" sz="1800" b="1" dirty="0">
                  <a:solidFill>
                    <a:prstClr val="black"/>
                  </a:solidFill>
                  <a:effectLst>
                    <a:glow rad="101600">
                      <a:prstClr val="white"/>
                    </a:glow>
                  </a:effectLst>
                  <a:latin typeface="DB Heavent" panose="02000506060000020004" pitchFamily="2" charset="-34"/>
                  <a:cs typeface="DB Heavent" panose="02000506060000020004" pitchFamily="2" charset="-34"/>
                </a:rPr>
                <a:t>)</a:t>
              </a:r>
              <a:endParaRPr lang="en-US" altLang="th-TH" sz="2800" b="1" dirty="0">
                <a:solidFill>
                  <a:prstClr val="black"/>
                </a:solidFill>
                <a:effectLst>
                  <a:glow rad="101600">
                    <a:prstClr val="white"/>
                  </a:glow>
                </a:effectLst>
                <a:latin typeface="DB Heavent" panose="02000506060000020004" pitchFamily="2" charset="-34"/>
                <a:cs typeface="DB Heavent" panose="02000506060000020004" pitchFamily="2" charset="-34"/>
              </a:endParaRPr>
            </a:p>
          </p:txBody>
        </p:sp>
      </p:grp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269985" y="4382093"/>
            <a:ext cx="8790196" cy="656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thaiDist" defTabSz="685766">
              <a:lnSpc>
                <a:spcPts val="1000"/>
              </a:lnSpc>
              <a:spcBef>
                <a:spcPct val="50000"/>
              </a:spcBef>
              <a:buFontTx/>
              <a:buChar char="•"/>
            </a:pPr>
            <a:r>
              <a:rPr lang="en-US" altLang="th-TH" sz="1100" dirty="0">
                <a:solidFill>
                  <a:srgbClr val="0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 Pacific Decadal Oscillation (PDO) </a:t>
            </a:r>
            <a:r>
              <a:rPr lang="th-TH" altLang="th-TH" sz="1100" dirty="0">
                <a:solidFill>
                  <a:srgbClr val="0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เป็นค่าดัชนีสภาพอากาศ ด้านแปซิฟิก เหนือ </a:t>
            </a:r>
            <a:r>
              <a:rPr lang="en-US" altLang="th-TH" sz="1100" dirty="0">
                <a:solidFill>
                  <a:srgbClr val="0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20</a:t>
            </a:r>
            <a:r>
              <a:rPr lang="en-US" altLang="th-TH" sz="1100" baseline="30000" dirty="0">
                <a:solidFill>
                  <a:srgbClr val="0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o</a:t>
            </a:r>
            <a:r>
              <a:rPr lang="en-US" altLang="th-TH" sz="1100" dirty="0">
                <a:solidFill>
                  <a:srgbClr val="0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N (</a:t>
            </a:r>
            <a:r>
              <a:rPr lang="th-TH" altLang="th-TH" sz="1100" dirty="0">
                <a:solidFill>
                  <a:srgbClr val="0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ที่มา</a:t>
            </a:r>
            <a:r>
              <a:rPr lang="en-US" altLang="th-TH" sz="1100" dirty="0">
                <a:solidFill>
                  <a:srgbClr val="0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: </a:t>
            </a:r>
            <a:r>
              <a:rPr lang="en-US" sz="1100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  <a:hlinkClick r:id="rId4"/>
              </a:rPr>
              <a:t>https://www.ncdc.noaa.gov/teleconnections/pdo/</a:t>
            </a:r>
            <a:r>
              <a:rPr lang="en-US" sz="1100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)</a:t>
            </a:r>
            <a:endParaRPr lang="en-US" altLang="th-TH" sz="1100" dirty="0">
              <a:solidFill>
                <a:srgbClr val="000000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  <a:p>
            <a:pPr algn="thaiDist" defTabSz="685766">
              <a:lnSpc>
                <a:spcPts val="1000"/>
              </a:lnSpc>
              <a:spcBef>
                <a:spcPct val="50000"/>
              </a:spcBef>
              <a:buFontTx/>
              <a:buChar char="•"/>
            </a:pPr>
            <a:r>
              <a:rPr lang="en-US" altLang="th-TH" sz="1100" dirty="0">
                <a:solidFill>
                  <a:srgbClr val="0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 Ocean Nino Index (ONI) </a:t>
            </a:r>
            <a:r>
              <a:rPr lang="th-TH" altLang="th-TH" sz="1100" dirty="0">
                <a:solidFill>
                  <a:srgbClr val="0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เป็นค่าเฉลี่ย</a:t>
            </a:r>
            <a:r>
              <a:rPr lang="en-US" altLang="th-TH" sz="1100" dirty="0">
                <a:solidFill>
                  <a:srgbClr val="0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 SSTA 3 </a:t>
            </a:r>
            <a:r>
              <a:rPr lang="th-TH" altLang="th-TH" sz="1100" dirty="0">
                <a:solidFill>
                  <a:srgbClr val="0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เดือน</a:t>
            </a:r>
            <a:r>
              <a:rPr lang="en-US" altLang="th-TH" sz="1100" dirty="0">
                <a:solidFill>
                  <a:srgbClr val="0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 </a:t>
            </a:r>
            <a:r>
              <a:rPr lang="th-TH" altLang="th-TH" sz="1100" dirty="0">
                <a:solidFill>
                  <a:srgbClr val="0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ในมหาสมุทรแปซิฟิกบริเวณ </a:t>
            </a:r>
            <a:r>
              <a:rPr lang="en-US" altLang="th-TH" sz="1100" dirty="0">
                <a:solidFill>
                  <a:srgbClr val="0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5</a:t>
            </a:r>
            <a:r>
              <a:rPr lang="en-US" altLang="th-TH" sz="1100" baseline="30000" dirty="0">
                <a:solidFill>
                  <a:srgbClr val="0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o</a:t>
            </a:r>
            <a:r>
              <a:rPr lang="en-US" altLang="th-TH" sz="1100" dirty="0">
                <a:solidFill>
                  <a:srgbClr val="0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N-5</a:t>
            </a:r>
            <a:r>
              <a:rPr lang="en-US" altLang="th-TH" sz="1100" baseline="30000" dirty="0">
                <a:solidFill>
                  <a:srgbClr val="0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o</a:t>
            </a:r>
            <a:r>
              <a:rPr lang="en-US" altLang="th-TH" sz="1100" dirty="0">
                <a:solidFill>
                  <a:srgbClr val="0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S, 120</a:t>
            </a:r>
            <a:r>
              <a:rPr lang="en-US" altLang="th-TH" sz="1100" baseline="30000" dirty="0">
                <a:solidFill>
                  <a:srgbClr val="0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o</a:t>
            </a:r>
            <a:r>
              <a:rPr lang="en-US" altLang="th-TH" sz="1100" dirty="0">
                <a:solidFill>
                  <a:srgbClr val="0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-170</a:t>
            </a:r>
            <a:r>
              <a:rPr lang="en-US" altLang="th-TH" sz="1100" baseline="30000" dirty="0">
                <a:solidFill>
                  <a:srgbClr val="0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o</a:t>
            </a:r>
            <a:r>
              <a:rPr lang="en-US" altLang="th-TH" sz="1100" dirty="0">
                <a:solidFill>
                  <a:srgbClr val="0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W</a:t>
            </a:r>
            <a:r>
              <a:rPr lang="th-TH" altLang="th-TH" sz="1100" dirty="0">
                <a:solidFill>
                  <a:srgbClr val="0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 </a:t>
            </a:r>
            <a:r>
              <a:rPr lang="en-US" altLang="th-TH" sz="1100" dirty="0">
                <a:solidFill>
                  <a:srgbClr val="0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(</a:t>
            </a:r>
            <a:r>
              <a:rPr lang="th-TH" altLang="th-TH" sz="1100" dirty="0">
                <a:solidFill>
                  <a:srgbClr val="0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ที่มา</a:t>
            </a:r>
            <a:r>
              <a:rPr lang="en-US" altLang="th-TH" sz="1100" dirty="0">
                <a:solidFill>
                  <a:srgbClr val="0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: </a:t>
            </a:r>
            <a:r>
              <a:rPr lang="en-US" sz="1100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  <a:hlinkClick r:id="rId5"/>
              </a:rPr>
              <a:t>https://www.cpc.ncep.noaa.gov/data/indices/oni.ascii.txt</a:t>
            </a:r>
            <a:r>
              <a:rPr lang="en-US" altLang="th-TH" sz="1100" dirty="0">
                <a:solidFill>
                  <a:srgbClr val="0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)</a:t>
            </a:r>
          </a:p>
          <a:p>
            <a:pPr algn="thaiDist" defTabSz="685766">
              <a:lnSpc>
                <a:spcPts val="1000"/>
              </a:lnSpc>
              <a:spcBef>
                <a:spcPct val="50000"/>
              </a:spcBef>
              <a:buFontTx/>
              <a:buChar char="•"/>
            </a:pPr>
            <a:r>
              <a:rPr lang="en-GB" altLang="th-TH" sz="1100" dirty="0">
                <a:solidFill>
                  <a:srgbClr val="0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 Dipole Mode Index </a:t>
            </a:r>
            <a:r>
              <a:rPr lang="th-TH" altLang="th-TH" sz="1100" dirty="0">
                <a:solidFill>
                  <a:srgbClr val="0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(</a:t>
            </a:r>
            <a:r>
              <a:rPr lang="en-GB" altLang="th-TH" sz="1100" dirty="0">
                <a:solidFill>
                  <a:srgbClr val="0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DMI) </a:t>
            </a:r>
            <a:r>
              <a:rPr lang="th-TH" altLang="th-TH" sz="1100" dirty="0">
                <a:solidFill>
                  <a:srgbClr val="0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เป็นผลต่าง </a:t>
            </a:r>
            <a:r>
              <a:rPr lang="en-US" altLang="th-TH" sz="1100" dirty="0">
                <a:solidFill>
                  <a:srgbClr val="0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SSTA </a:t>
            </a:r>
            <a:r>
              <a:rPr lang="th-TH" altLang="th-TH" sz="1100" dirty="0">
                <a:solidFill>
                  <a:srgbClr val="0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บริเวณ </a:t>
            </a:r>
            <a:r>
              <a:rPr lang="en-US" altLang="th-TH" sz="1100" dirty="0">
                <a:solidFill>
                  <a:srgbClr val="0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50-70</a:t>
            </a:r>
            <a:r>
              <a:rPr lang="en-US" altLang="th-TH" sz="1100" baseline="30000" dirty="0">
                <a:solidFill>
                  <a:srgbClr val="0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o</a:t>
            </a:r>
            <a:r>
              <a:rPr lang="en-US" altLang="th-TH" sz="1100" dirty="0">
                <a:solidFill>
                  <a:srgbClr val="0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E, 10</a:t>
            </a:r>
            <a:r>
              <a:rPr lang="en-US" altLang="th-TH" sz="1100" baseline="30000" dirty="0">
                <a:solidFill>
                  <a:srgbClr val="0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o</a:t>
            </a:r>
            <a:r>
              <a:rPr lang="en-US" altLang="th-TH" sz="1100" dirty="0">
                <a:solidFill>
                  <a:srgbClr val="0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S-10</a:t>
            </a:r>
            <a:r>
              <a:rPr lang="en-US" altLang="th-TH" sz="1100" baseline="30000" dirty="0">
                <a:solidFill>
                  <a:srgbClr val="0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o</a:t>
            </a:r>
            <a:r>
              <a:rPr lang="en-US" altLang="th-TH" sz="1100" dirty="0">
                <a:solidFill>
                  <a:srgbClr val="0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N </a:t>
            </a:r>
            <a:r>
              <a:rPr lang="th-TH" altLang="th-TH" sz="1100" dirty="0">
                <a:solidFill>
                  <a:srgbClr val="0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และ </a:t>
            </a:r>
            <a:r>
              <a:rPr lang="en-US" altLang="th-TH" sz="1100" dirty="0">
                <a:solidFill>
                  <a:srgbClr val="0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90-110</a:t>
            </a:r>
            <a:r>
              <a:rPr lang="en-US" altLang="th-TH" sz="1100" baseline="30000" dirty="0">
                <a:solidFill>
                  <a:srgbClr val="0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o</a:t>
            </a:r>
            <a:r>
              <a:rPr lang="en-US" altLang="th-TH" sz="1100" dirty="0">
                <a:solidFill>
                  <a:srgbClr val="0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E, 10</a:t>
            </a:r>
            <a:r>
              <a:rPr lang="en-US" altLang="th-TH" sz="1100" baseline="30000" dirty="0">
                <a:solidFill>
                  <a:srgbClr val="0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o</a:t>
            </a:r>
            <a:r>
              <a:rPr lang="en-US" altLang="th-TH" sz="1100" dirty="0">
                <a:solidFill>
                  <a:srgbClr val="0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S-0</a:t>
            </a:r>
            <a:r>
              <a:rPr lang="en-US" altLang="th-TH" sz="1100" baseline="30000" dirty="0">
                <a:solidFill>
                  <a:srgbClr val="0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o</a:t>
            </a:r>
            <a:r>
              <a:rPr lang="en-US" altLang="th-TH" sz="1100" dirty="0">
                <a:solidFill>
                  <a:srgbClr val="0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N (</a:t>
            </a:r>
            <a:r>
              <a:rPr lang="th-TH" altLang="th-TH" sz="1100" dirty="0">
                <a:solidFill>
                  <a:srgbClr val="0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ที่มา</a:t>
            </a:r>
            <a:r>
              <a:rPr lang="en-US" altLang="th-TH" sz="1100" dirty="0">
                <a:solidFill>
                  <a:srgbClr val="0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: </a:t>
            </a:r>
            <a:r>
              <a:rPr lang="en-US" sz="1100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  <a:hlinkClick r:id="rId6"/>
              </a:rPr>
              <a:t>http://www.bom.gov.au/climate/enso/iod_1.txt</a:t>
            </a:r>
            <a:r>
              <a:rPr lang="en-US" altLang="th-TH" sz="1100" dirty="0">
                <a:solidFill>
                  <a:srgbClr val="0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38D536-D5ED-4A0E-B751-3154FC90B4D0}"/>
              </a:ext>
            </a:extLst>
          </p:cNvPr>
          <p:cNvGrpSpPr/>
          <p:nvPr/>
        </p:nvGrpSpPr>
        <p:grpSpPr>
          <a:xfrm>
            <a:off x="353861" y="3463714"/>
            <a:ext cx="8706321" cy="923330"/>
            <a:chOff x="836413" y="3390473"/>
            <a:chExt cx="8380847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836413" y="3390473"/>
              <a:ext cx="5909023" cy="9233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marL="174617" lvl="2" indent="-174617" algn="thaiDist" defTabSz="685766">
                <a:buFont typeface="Arial" pitchFamily="34" charset="0"/>
                <a:buChar char="•"/>
                <a:defRPr/>
              </a:pPr>
              <a:r>
                <a:rPr lang="th-TH" sz="1800" b="1" kern="0" dirty="0">
                  <a:solidFill>
                    <a:prstClr val="black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ดัชนี </a:t>
              </a:r>
              <a:r>
                <a:rPr lang="en-US" sz="1800" b="1" kern="0" dirty="0">
                  <a:solidFill>
                    <a:prstClr val="black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PDO </a:t>
              </a:r>
              <a:r>
                <a:rPr lang="th-TH" sz="1800" b="1" kern="0" dirty="0">
                  <a:solidFill>
                    <a:prstClr val="black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ยังคงสภาพเป็น</a:t>
              </a:r>
              <a:r>
                <a:rPr lang="th-TH" sz="1800" b="1" kern="0" dirty="0">
                  <a:solidFill>
                    <a:srgbClr val="0000FF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ลบ </a:t>
              </a:r>
              <a:r>
                <a:rPr lang="th-TH" sz="1800" b="1" kern="0" dirty="0">
                  <a:solidFill>
                    <a:prstClr val="black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ปัจจุบันมีค่าเท่ากับ </a:t>
              </a:r>
              <a:r>
                <a:rPr lang="en-US" altLang="th-TH" sz="1800" b="1" kern="0" dirty="0">
                  <a:solidFill>
                    <a:srgbClr val="0000FF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-1.57 </a:t>
              </a:r>
              <a:r>
                <a:rPr lang="th-TH" sz="1800" b="1" kern="0" dirty="0">
                  <a:solidFill>
                    <a:prstClr val="black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(เดือนก่อนหน้าเป็น -</a:t>
              </a:r>
              <a:r>
                <a:rPr lang="en-GB" sz="1800" b="1" kern="0" dirty="0">
                  <a:solidFill>
                    <a:prstClr val="black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1.31</a:t>
              </a:r>
              <a:r>
                <a:rPr lang="en-US" sz="1800" b="1" kern="0" dirty="0">
                  <a:solidFill>
                    <a:prstClr val="black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)</a:t>
              </a:r>
              <a:endParaRPr lang="th-TH" sz="1800" b="1" kern="0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endParaRPr>
            </a:p>
            <a:p>
              <a:pPr marL="174617" lvl="2" indent="-174617" algn="thaiDist" defTabSz="685766">
                <a:buFont typeface="Arial" pitchFamily="34" charset="0"/>
                <a:buChar char="•"/>
                <a:defRPr/>
              </a:pPr>
              <a:r>
                <a:rPr lang="th-TH" sz="1800" b="1" kern="0" dirty="0">
                  <a:solidFill>
                    <a:prstClr val="black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ดัชนี </a:t>
              </a:r>
              <a:r>
                <a:rPr lang="en-US" sz="1800" b="1" kern="0" dirty="0">
                  <a:solidFill>
                    <a:prstClr val="black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ONI (ENSO) </a:t>
              </a:r>
              <a:r>
                <a:rPr lang="th-TH" sz="1800" b="1" kern="0" dirty="0">
                  <a:solidFill>
                    <a:prstClr val="black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ยังคงสภาพเป็น</a:t>
              </a:r>
              <a:r>
                <a:rPr lang="th-TH" sz="1800" b="1" kern="0" dirty="0">
                  <a:solidFill>
                    <a:srgbClr val="CA0325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บวก </a:t>
              </a:r>
              <a:r>
                <a:rPr lang="th-TH" sz="1800" b="1" kern="0" dirty="0">
                  <a:solidFill>
                    <a:prstClr val="black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ปัจจุบันมีค่าเท่ากับ</a:t>
              </a:r>
              <a:r>
                <a:rPr lang="en-US" sz="1800" b="1" kern="0" dirty="0">
                  <a:solidFill>
                    <a:srgbClr val="FF0000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 </a:t>
              </a:r>
              <a:r>
                <a:rPr lang="en-US" sz="1800" b="1" kern="0" dirty="0">
                  <a:solidFill>
                    <a:srgbClr val="CA0325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1.80</a:t>
              </a:r>
              <a:r>
                <a:rPr lang="en-US" altLang="th-TH" sz="1800" b="1" kern="0" dirty="0">
                  <a:solidFill>
                    <a:srgbClr val="00B050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 </a:t>
              </a:r>
              <a:r>
                <a:rPr lang="th-TH" sz="1800" b="1" kern="0" dirty="0">
                  <a:solidFill>
                    <a:prstClr val="black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(เดือนก่อนหน้าเป็น </a:t>
              </a:r>
              <a:r>
                <a:rPr lang="en-GB" sz="1800" b="1" kern="0" dirty="0">
                  <a:solidFill>
                    <a:prstClr val="black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1.</a:t>
              </a:r>
              <a:r>
                <a:rPr lang="en-US" sz="1800" b="1" kern="0" dirty="0">
                  <a:solidFill>
                    <a:prstClr val="black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95</a:t>
              </a:r>
              <a:r>
                <a:rPr lang="th-TH" sz="1800" b="1" kern="0" dirty="0">
                  <a:solidFill>
                    <a:prstClr val="black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) </a:t>
              </a:r>
            </a:p>
            <a:p>
              <a:pPr marL="174617" lvl="2" indent="-174617" algn="thaiDist" defTabSz="685766">
                <a:buFont typeface="Arial" pitchFamily="34" charset="0"/>
                <a:buChar char="•"/>
                <a:defRPr/>
              </a:pPr>
              <a:r>
                <a:rPr lang="th-TH" sz="1800" b="1" kern="0" dirty="0">
                  <a:solidFill>
                    <a:prstClr val="black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ดัชนี </a:t>
              </a:r>
              <a:r>
                <a:rPr lang="en-US" sz="1800" b="1" kern="0" dirty="0">
                  <a:solidFill>
                    <a:prstClr val="black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DMI (IOD)</a:t>
              </a:r>
              <a:r>
                <a:rPr lang="th-TH" sz="1800" b="1" kern="0" dirty="0">
                  <a:solidFill>
                    <a:prstClr val="black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 ยังคงสภาพเป็น</a:t>
              </a:r>
              <a:r>
                <a:rPr lang="th-TH" sz="1800" b="1" kern="0" dirty="0">
                  <a:solidFill>
                    <a:srgbClr val="CA0325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บวก</a:t>
              </a:r>
              <a:r>
                <a:rPr lang="th-TH" sz="1800" b="1" kern="0" dirty="0">
                  <a:solidFill>
                    <a:srgbClr val="70AD47">
                      <a:lumMod val="75000"/>
                    </a:srgbClr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 </a:t>
              </a:r>
              <a:r>
                <a:rPr lang="th-TH" sz="1800" b="1" kern="0" dirty="0">
                  <a:solidFill>
                    <a:prstClr val="black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ปัจจุบันมีค่าเท่ากับ</a:t>
              </a:r>
              <a:r>
                <a:rPr lang="en-US" sz="1800" b="1" kern="0" dirty="0">
                  <a:solidFill>
                    <a:srgbClr val="087100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 </a:t>
              </a:r>
              <a:r>
                <a:rPr lang="en-GB" sz="1800" b="1" kern="0" dirty="0">
                  <a:solidFill>
                    <a:srgbClr val="CA0325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0.50</a:t>
              </a:r>
              <a:r>
                <a:rPr lang="en-GB" altLang="th-TH" sz="1800" b="1" kern="0" dirty="0">
                  <a:solidFill>
                    <a:srgbClr val="CA0325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 </a:t>
              </a:r>
              <a:r>
                <a:rPr lang="th-TH" sz="1800" b="1" kern="0" dirty="0">
                  <a:solidFill>
                    <a:prstClr val="black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(เดือนก่อนหน้าเป็น </a:t>
              </a:r>
              <a:r>
                <a:rPr lang="en-GB" sz="1800" b="1" kern="0" dirty="0">
                  <a:solidFill>
                    <a:prstClr val="black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0.86</a:t>
              </a:r>
              <a:r>
                <a:rPr lang="th-TH" sz="1800" b="1" kern="0" dirty="0">
                  <a:solidFill>
                    <a:prstClr val="black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)</a:t>
              </a:r>
            </a:p>
          </p:txBody>
        </p:sp>
        <p:sp>
          <p:nvSpPr>
            <p:cNvPr id="20" name="TextBox 6"/>
            <p:cNvSpPr txBox="1">
              <a:spLocks noChangeArrowheads="1"/>
            </p:cNvSpPr>
            <p:nvPr/>
          </p:nvSpPr>
          <p:spPr bwMode="auto">
            <a:xfrm>
              <a:off x="6690723" y="3533097"/>
              <a:ext cx="2526537" cy="490519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</p:spPr>
          <p:txBody>
            <a:bodyPr wrap="square" anchor="b">
              <a:spAutoFit/>
            </a:bodyPr>
            <a:lstStyle/>
            <a:p>
              <a:pPr algn="ctr" defTabSz="685766">
                <a:lnSpc>
                  <a:spcPts val="1500"/>
                </a:lnSpc>
              </a:pPr>
              <a:r>
                <a:rPr lang="th-TH" altLang="th-TH" sz="1600" b="1" dirty="0">
                  <a:solidFill>
                    <a:srgbClr val="C00000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ดัชนี </a:t>
              </a:r>
              <a:r>
                <a:rPr lang="en-US" altLang="th-TH" sz="1600" b="1" dirty="0">
                  <a:solidFill>
                    <a:srgbClr val="C00000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&gt; 0.5 </a:t>
              </a:r>
              <a:r>
                <a:rPr lang="th-TH" altLang="th-TH" sz="1600" b="1" dirty="0">
                  <a:solidFill>
                    <a:srgbClr val="C00000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แนวโน้มปริมาณฝนน้อยกว่าปกติ</a:t>
              </a:r>
            </a:p>
            <a:p>
              <a:pPr algn="ctr" defTabSz="685766">
                <a:lnSpc>
                  <a:spcPts val="1500"/>
                </a:lnSpc>
              </a:pPr>
              <a:r>
                <a:rPr lang="th-TH" altLang="th-TH" sz="1600" b="1" dirty="0">
                  <a:solidFill>
                    <a:srgbClr val="0092BA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ดัชนี </a:t>
              </a:r>
              <a:r>
                <a:rPr lang="en-US" altLang="th-TH" sz="1600" b="1" dirty="0">
                  <a:solidFill>
                    <a:srgbClr val="0092BA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&lt;-0.5</a:t>
              </a:r>
              <a:r>
                <a:rPr lang="th-TH" altLang="th-TH" sz="1600" b="1" dirty="0">
                  <a:solidFill>
                    <a:srgbClr val="0092BA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 แนวโน้มปริมาณฝนมากกว่าปกติ</a:t>
              </a:r>
              <a:endParaRPr lang="en-US" altLang="th-TH" sz="1600" b="1" dirty="0">
                <a:solidFill>
                  <a:srgbClr val="0092BA"/>
                </a:solidFill>
                <a:latin typeface="DB Heavent" panose="02000506060000020004" pitchFamily="2" charset="-34"/>
                <a:cs typeface="DB Heavent" panose="02000506060000020004" pitchFamily="2" charset="-34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FF1BAFA-6062-49E9-A9F4-B98AE98F815E}"/>
              </a:ext>
            </a:extLst>
          </p:cNvPr>
          <p:cNvSpPr/>
          <p:nvPr/>
        </p:nvSpPr>
        <p:spPr>
          <a:xfrm>
            <a:off x="642621" y="75647"/>
            <a:ext cx="59410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66"/>
            <a:r>
              <a:rPr lang="th-TH" sz="4000" b="1" dirty="0">
                <a:solidFill>
                  <a:srgbClr val="0092BA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ปัจจัยระดับภูมิภาค</a:t>
            </a:r>
            <a:r>
              <a:rPr lang="en-GB" sz="4000" b="1" dirty="0">
                <a:solidFill>
                  <a:srgbClr val="0092BA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 :</a:t>
            </a:r>
            <a:r>
              <a:rPr lang="th-TH" sz="4000" b="1" dirty="0">
                <a:solidFill>
                  <a:srgbClr val="0092BA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 ดัชนีสมุทรศาสตร์</a:t>
            </a:r>
          </a:p>
        </p:txBody>
      </p:sp>
      <p:sp>
        <p:nvSpPr>
          <p:cNvPr id="7" name="AutoShape 2" descr="Map of SST anomalies">
            <a:extLst>
              <a:ext uri="{FF2B5EF4-FFF2-40B4-BE49-F238E27FC236}">
                <a16:creationId xmlns:a16="http://schemas.microsoft.com/office/drawing/2014/main" id="{ABC04CC5-6B5D-D423-EF9B-9789D1B3E5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783"/>
            <a:endParaRPr lang="th-TH">
              <a:solidFill>
                <a:prstClr val="black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409A8B-F5FA-624E-9679-C48269241486}"/>
              </a:ext>
            </a:extLst>
          </p:cNvPr>
          <p:cNvSpPr/>
          <p:nvPr/>
        </p:nvSpPr>
        <p:spPr>
          <a:xfrm>
            <a:off x="3977544" y="3246196"/>
            <a:ext cx="35580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766"/>
            <a:r>
              <a:rPr lang="th-TH" sz="1100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ที่มา</a:t>
            </a:r>
            <a:r>
              <a:rPr lang="en-US" sz="1100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: </a:t>
            </a:r>
            <a:r>
              <a:rPr lang="en-US" sz="1100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  <a:hlinkClick r:id="rId7"/>
              </a:rPr>
              <a:t>https://www.ospo.noaa.gov/Products/ocean/sst/anomaly/index.html</a:t>
            </a:r>
            <a:endParaRPr lang="th-TH" sz="1100" dirty="0">
              <a:solidFill>
                <a:prstClr val="black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  <a:p>
            <a:pPr algn="r" defTabSz="685766"/>
            <a:endParaRPr lang="th-TH" sz="1100" dirty="0">
              <a:solidFill>
                <a:prstClr val="black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0759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id="{969DA08A-F4C5-49D8-BEED-1F97EC2DCB14}"/>
              </a:ext>
            </a:extLst>
          </p:cNvPr>
          <p:cNvSpPr txBox="1"/>
          <p:nvPr/>
        </p:nvSpPr>
        <p:spPr>
          <a:xfrm>
            <a:off x="4459252" y="4088075"/>
            <a:ext cx="4064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766"/>
            <a:r>
              <a:rPr lang="th-TH" sz="1200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ที่มา </a:t>
            </a:r>
            <a:r>
              <a:rPr lang="en-US" sz="1200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: International Research Institute for Climate and Society </a:t>
            </a:r>
          </a:p>
          <a:p>
            <a:pPr algn="r" defTabSz="685766"/>
            <a:r>
              <a:rPr lang="en-US" sz="1200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(</a:t>
            </a:r>
            <a:r>
              <a:rPr lang="en-US" sz="1200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  <a:hlinkClick r:id="rId3"/>
              </a:rPr>
              <a:t>https://iri.columbia.edu/our-expertise/climate/forecasts/enso/current/</a:t>
            </a:r>
            <a:r>
              <a:rPr lang="en-US" sz="1200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AE9A10-1B7E-419A-A6AB-8EC6917A8ED4}"/>
              </a:ext>
            </a:extLst>
          </p:cNvPr>
          <p:cNvSpPr/>
          <p:nvPr/>
        </p:nvSpPr>
        <p:spPr>
          <a:xfrm>
            <a:off x="642621" y="75647"/>
            <a:ext cx="39293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66"/>
            <a:r>
              <a:rPr lang="th-TH" sz="4000" b="1" dirty="0">
                <a:solidFill>
                  <a:srgbClr val="0092BA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คาดการณ์ดัชนี </a:t>
            </a:r>
            <a:r>
              <a:rPr lang="en-US" sz="4000" b="1" dirty="0">
                <a:solidFill>
                  <a:srgbClr val="0092BA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ENSO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78AE81-60B1-6E63-F9BA-87A6036643CC}"/>
              </a:ext>
            </a:extLst>
          </p:cNvPr>
          <p:cNvGrpSpPr/>
          <p:nvPr/>
        </p:nvGrpSpPr>
        <p:grpSpPr>
          <a:xfrm>
            <a:off x="421316" y="950957"/>
            <a:ext cx="3996000" cy="2664000"/>
            <a:chOff x="51054" y="1531104"/>
            <a:chExt cx="4520109" cy="3539559"/>
          </a:xfrm>
        </p:grpSpPr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2A7372AC-8BF0-4F99-8D80-00AE9920D242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/>
            <a:srcRect/>
            <a:stretch/>
          </p:blipFill>
          <p:spPr>
            <a:xfrm>
              <a:off x="51054" y="1531104"/>
              <a:ext cx="4520109" cy="3539559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B59357C1-937F-499D-8042-4DE618C20136}"/>
                </a:ext>
              </a:extLst>
            </p:cNvPr>
            <p:cNvSpPr txBox="1"/>
            <p:nvPr/>
          </p:nvSpPr>
          <p:spPr>
            <a:xfrm>
              <a:off x="600055" y="2021466"/>
              <a:ext cx="386585" cy="449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66"/>
              <a:r>
                <a:rPr lang="en-GB" sz="1600" dirty="0"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Heavent" panose="02000506060000020004" pitchFamily="2" charset="-34"/>
                  <a:cs typeface="DB Heavent" panose="02000506060000020004" pitchFamily="2" charset="-34"/>
                </a:rPr>
                <a:t>88</a:t>
              </a:r>
              <a:endParaRPr lang="en-US" sz="1600" dirty="0">
                <a:solidFill>
                  <a:srgbClr val="FF0000"/>
                </a:solidFill>
                <a:effectLst>
                  <a:glow rad="63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" panose="02000506060000020004" pitchFamily="2" charset="-34"/>
                <a:cs typeface="DB Heavent" panose="02000506060000020004" pitchFamily="2" charset="-34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4FFB501A-921E-49FC-A5B4-C104B59BCB7A}"/>
                </a:ext>
              </a:extLst>
            </p:cNvPr>
            <p:cNvSpPr txBox="1"/>
            <p:nvPr/>
          </p:nvSpPr>
          <p:spPr>
            <a:xfrm>
              <a:off x="858343" y="2459707"/>
              <a:ext cx="534122" cy="44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66"/>
              <a:r>
                <a:rPr lang="en-GB" sz="1600" dirty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glow rad="635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Heavent" panose="02000506060000020004" pitchFamily="2" charset="-34"/>
                  <a:cs typeface="DB Heavent" panose="02000506060000020004" pitchFamily="2" charset="-34"/>
                </a:rPr>
                <a:t>71</a:t>
              </a:r>
              <a:endParaRPr lang="en-US" sz="160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glow rad="63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" panose="02000506060000020004" pitchFamily="2" charset="-34"/>
                <a:cs typeface="DB Heavent" panose="02000506060000020004" pitchFamily="2" charset="-34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4C3F3869-A2F7-4C15-B114-F2887AD63598}"/>
                </a:ext>
              </a:extLst>
            </p:cNvPr>
            <p:cNvSpPr txBox="1"/>
            <p:nvPr/>
          </p:nvSpPr>
          <p:spPr>
            <a:xfrm>
              <a:off x="1154430" y="2333921"/>
              <a:ext cx="474492" cy="44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66"/>
              <a:r>
                <a:rPr lang="en-GB" sz="1600" dirty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glow rad="635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Heavent" panose="02000506060000020004" pitchFamily="2" charset="-34"/>
                  <a:cs typeface="DB Heavent" panose="02000506060000020004" pitchFamily="2" charset="-34"/>
                </a:rPr>
                <a:t>76</a:t>
              </a:r>
              <a:endParaRPr lang="en-US" sz="160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glow rad="63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" panose="02000506060000020004" pitchFamily="2" charset="-34"/>
                <a:cs typeface="DB Heavent" panose="02000506060000020004" pitchFamily="2" charset="-34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27AC309-83C0-4AC0-AAFC-7E908F551439}"/>
                </a:ext>
              </a:extLst>
            </p:cNvPr>
            <p:cNvSpPr txBox="1"/>
            <p:nvPr/>
          </p:nvSpPr>
          <p:spPr>
            <a:xfrm>
              <a:off x="1692249" y="2727486"/>
              <a:ext cx="431324" cy="44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66"/>
              <a:r>
                <a:rPr lang="en-GB" sz="1600" dirty="0">
                  <a:solidFill>
                    <a:srgbClr val="0019AD"/>
                  </a:solidFill>
                  <a:effectLst>
                    <a:glow rad="635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Heavent" panose="02000506060000020004" pitchFamily="2" charset="-34"/>
                  <a:cs typeface="DB Heavent" panose="02000506060000020004" pitchFamily="2" charset="-34"/>
                </a:rPr>
                <a:t>60</a:t>
              </a:r>
              <a:endParaRPr lang="en-US" sz="1600" dirty="0">
                <a:solidFill>
                  <a:srgbClr val="0019AD"/>
                </a:solidFill>
                <a:effectLst>
                  <a:glow rad="63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" panose="02000506060000020004" pitchFamily="2" charset="-34"/>
                <a:cs typeface="DB Heavent" panose="02000506060000020004" pitchFamily="2" charset="-34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03CB075-29A8-4F77-8647-8EEAE391BDA5}"/>
                </a:ext>
              </a:extLst>
            </p:cNvPr>
            <p:cNvSpPr txBox="1"/>
            <p:nvPr/>
          </p:nvSpPr>
          <p:spPr>
            <a:xfrm>
              <a:off x="2006707" y="2477896"/>
              <a:ext cx="386585" cy="44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66"/>
              <a:r>
                <a:rPr lang="en-GB" sz="1600" dirty="0">
                  <a:solidFill>
                    <a:srgbClr val="0019AD"/>
                  </a:solidFill>
                  <a:effectLst>
                    <a:glow rad="635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Heavent" panose="02000506060000020004" pitchFamily="2" charset="-34"/>
                  <a:cs typeface="DB Heavent" panose="02000506060000020004" pitchFamily="2" charset="-34"/>
                </a:rPr>
                <a:t>70</a:t>
              </a:r>
              <a:endParaRPr lang="en-US" sz="1600" dirty="0">
                <a:solidFill>
                  <a:srgbClr val="0019AD"/>
                </a:solidFill>
                <a:effectLst>
                  <a:glow rad="63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" panose="02000506060000020004" pitchFamily="2" charset="-34"/>
                <a:cs typeface="DB Heavent" panose="02000506060000020004" pitchFamily="2" charset="-34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D5396BDD-67BA-4A20-81D8-97E7A41184AB}"/>
                </a:ext>
              </a:extLst>
            </p:cNvPr>
            <p:cNvSpPr txBox="1"/>
            <p:nvPr/>
          </p:nvSpPr>
          <p:spPr>
            <a:xfrm>
              <a:off x="2308592" y="2389326"/>
              <a:ext cx="396338" cy="44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66"/>
              <a:r>
                <a:rPr lang="en-GB" sz="1600" dirty="0">
                  <a:solidFill>
                    <a:srgbClr val="0019AD"/>
                  </a:solidFill>
                  <a:effectLst>
                    <a:glow rad="635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Heavent" panose="02000506060000020004" pitchFamily="2" charset="-34"/>
                  <a:cs typeface="DB Heavent" panose="02000506060000020004" pitchFamily="2" charset="-34"/>
                </a:rPr>
                <a:t>74</a:t>
              </a:r>
              <a:endParaRPr lang="en-US" sz="1600" dirty="0">
                <a:solidFill>
                  <a:srgbClr val="0019AD"/>
                </a:solidFill>
                <a:effectLst>
                  <a:glow rad="63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" panose="02000506060000020004" pitchFamily="2" charset="-34"/>
                <a:cs typeface="DB Heavent" panose="02000506060000020004" pitchFamily="2" charset="-34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99FB5F8-0055-4E37-9E1E-071CD75E4433}"/>
                </a:ext>
              </a:extLst>
            </p:cNvPr>
            <p:cNvSpPr txBox="1"/>
            <p:nvPr/>
          </p:nvSpPr>
          <p:spPr>
            <a:xfrm>
              <a:off x="2623611" y="2478357"/>
              <a:ext cx="386585" cy="449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66"/>
              <a:r>
                <a:rPr lang="en-GB" sz="1600" dirty="0">
                  <a:solidFill>
                    <a:srgbClr val="0019AD"/>
                  </a:solidFill>
                  <a:effectLst>
                    <a:glow rad="635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Heavent" panose="02000506060000020004" pitchFamily="2" charset="-34"/>
                  <a:cs typeface="DB Heavent" panose="02000506060000020004" pitchFamily="2" charset="-34"/>
                </a:rPr>
                <a:t>70</a:t>
              </a:r>
              <a:endParaRPr lang="en-US" sz="1600" dirty="0">
                <a:solidFill>
                  <a:srgbClr val="0019AD"/>
                </a:solidFill>
                <a:effectLst>
                  <a:glow rad="63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" panose="02000506060000020004" pitchFamily="2" charset="-34"/>
                <a:cs typeface="DB Heavent" panose="02000506060000020004" pitchFamily="2" charset="-34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8F9410AD-969E-4DEB-B819-44BD3422EA45}"/>
                </a:ext>
              </a:extLst>
            </p:cNvPr>
            <p:cNvSpPr txBox="1"/>
            <p:nvPr/>
          </p:nvSpPr>
          <p:spPr>
            <a:xfrm>
              <a:off x="2933009" y="2499393"/>
              <a:ext cx="386585" cy="449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66"/>
              <a:r>
                <a:rPr lang="en-GB" sz="1600" dirty="0">
                  <a:solidFill>
                    <a:srgbClr val="0019AD"/>
                  </a:solidFill>
                  <a:effectLst>
                    <a:glow rad="635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Heavent" panose="02000506060000020004" pitchFamily="2" charset="-34"/>
                  <a:cs typeface="DB Heavent" panose="02000506060000020004" pitchFamily="2" charset="-34"/>
                </a:rPr>
                <a:t>69</a:t>
              </a:r>
              <a:endParaRPr lang="en-US" sz="1600" dirty="0">
                <a:solidFill>
                  <a:srgbClr val="0019AD"/>
                </a:solidFill>
                <a:effectLst>
                  <a:glow rad="63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" panose="02000506060000020004" pitchFamily="2" charset="-34"/>
                <a:cs typeface="DB Heavent" panose="02000506060000020004" pitchFamily="2" charset="-34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4D061690-2863-47C1-B2B9-266D491341A0}"/>
                </a:ext>
              </a:extLst>
            </p:cNvPr>
            <p:cNvSpPr txBox="1"/>
            <p:nvPr/>
          </p:nvSpPr>
          <p:spPr>
            <a:xfrm>
              <a:off x="1458022" y="2966381"/>
              <a:ext cx="427000" cy="44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66"/>
              <a:r>
                <a:rPr lang="en-GB" sz="1600" dirty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glow rad="635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Heavent" panose="02000506060000020004" pitchFamily="2" charset="-34"/>
                  <a:cs typeface="DB Heavent" panose="02000506060000020004" pitchFamily="2" charset="-34"/>
                </a:rPr>
                <a:t>51</a:t>
              </a:r>
              <a:endParaRPr lang="en-US" sz="160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glow rad="63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" panose="02000506060000020004" pitchFamily="2" charset="-34"/>
                <a:cs typeface="DB Heavent" panose="02000506060000020004" pitchFamily="2" charset="-34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292D0D2-7402-1910-1795-3B71B16559F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407157" y="677014"/>
            <a:ext cx="4717790" cy="34311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78B3FF-98BE-6D3E-03E8-157342452B0D}"/>
              </a:ext>
            </a:extLst>
          </p:cNvPr>
          <p:cNvSpPr/>
          <p:nvPr/>
        </p:nvSpPr>
        <p:spPr>
          <a:xfrm>
            <a:off x="4990975" y="2771064"/>
            <a:ext cx="3408734" cy="993226"/>
          </a:xfrm>
          <a:prstGeom prst="rect">
            <a:avLst/>
          </a:prstGeom>
          <a:solidFill>
            <a:srgbClr val="31859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th-TH" sz="1200" dirty="0">
              <a:solidFill>
                <a:prstClr val="white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B57E21-E808-095F-1868-F9B09696942D}"/>
              </a:ext>
            </a:extLst>
          </p:cNvPr>
          <p:cNvSpPr/>
          <p:nvPr/>
        </p:nvSpPr>
        <p:spPr>
          <a:xfrm>
            <a:off x="4981450" y="2249636"/>
            <a:ext cx="3422029" cy="521203"/>
          </a:xfrm>
          <a:prstGeom prst="rect">
            <a:avLst/>
          </a:prstGeom>
          <a:solidFill>
            <a:schemeClr val="accent3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th-TH" sz="1200">
              <a:solidFill>
                <a:prstClr val="white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BA6A98-EB8B-250A-4287-77118200A375}"/>
              </a:ext>
            </a:extLst>
          </p:cNvPr>
          <p:cNvSpPr/>
          <p:nvPr/>
        </p:nvSpPr>
        <p:spPr>
          <a:xfrm>
            <a:off x="4981450" y="1005766"/>
            <a:ext cx="3422029" cy="1243868"/>
          </a:xfrm>
          <a:prstGeom prst="rect">
            <a:avLst/>
          </a:prstGeom>
          <a:solidFill>
            <a:srgbClr val="FF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th-TH" sz="1200" dirty="0">
              <a:solidFill>
                <a:prstClr val="white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1FF5A6-8646-4271-69DE-E683178D8E39}"/>
              </a:ext>
            </a:extLst>
          </p:cNvPr>
          <p:cNvSpPr/>
          <p:nvPr/>
        </p:nvSpPr>
        <p:spPr>
          <a:xfrm>
            <a:off x="8251657" y="3791503"/>
            <a:ext cx="231086" cy="109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200">
              <a:solidFill>
                <a:prstClr val="white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47D6BD-7FFB-0FAA-B083-EC645E68B983}"/>
              </a:ext>
            </a:extLst>
          </p:cNvPr>
          <p:cNvSpPr/>
          <p:nvPr/>
        </p:nvSpPr>
        <p:spPr>
          <a:xfrm>
            <a:off x="4596164" y="3803470"/>
            <a:ext cx="3655493" cy="109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th-TH" sz="1200">
              <a:solidFill>
                <a:prstClr val="white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4334D9-A63B-DD0C-28C0-7D3886B4440D}"/>
              </a:ext>
            </a:extLst>
          </p:cNvPr>
          <p:cNvSpPr/>
          <p:nvPr/>
        </p:nvSpPr>
        <p:spPr>
          <a:xfrm>
            <a:off x="5926137" y="3767467"/>
            <a:ext cx="2472466" cy="31298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th-TH" sz="1200">
              <a:solidFill>
                <a:prstClr val="white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F05361-FB7C-606F-A994-0170EB6AA660}"/>
              </a:ext>
            </a:extLst>
          </p:cNvPr>
          <p:cNvSpPr/>
          <p:nvPr/>
        </p:nvSpPr>
        <p:spPr>
          <a:xfrm>
            <a:off x="4990975" y="3767467"/>
            <a:ext cx="935162" cy="312989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th-TH" sz="1200">
              <a:solidFill>
                <a:prstClr val="white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684648-7502-B3E6-20BD-F5CB07C1E484}"/>
              </a:ext>
            </a:extLst>
          </p:cNvPr>
          <p:cNvCxnSpPr/>
          <p:nvPr/>
        </p:nvCxnSpPr>
        <p:spPr>
          <a:xfrm>
            <a:off x="4976792" y="2764398"/>
            <a:ext cx="3414789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23EDA15-201D-C422-5A29-01B0AE6A317F}"/>
              </a:ext>
            </a:extLst>
          </p:cNvPr>
          <p:cNvCxnSpPr/>
          <p:nvPr/>
        </p:nvCxnSpPr>
        <p:spPr>
          <a:xfrm>
            <a:off x="4981448" y="2260132"/>
            <a:ext cx="3414789" cy="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F2EEA50-946F-5CF8-CC1A-3FF56112AE07}"/>
              </a:ext>
            </a:extLst>
          </p:cNvPr>
          <p:cNvSpPr txBox="1"/>
          <p:nvPr/>
        </p:nvSpPr>
        <p:spPr>
          <a:xfrm>
            <a:off x="4929894" y="2008732"/>
            <a:ext cx="704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tabLst>
                <a:tab pos="355582" algn="l"/>
              </a:tabLst>
            </a:pPr>
            <a:r>
              <a:rPr lang="th-TH" sz="1200" b="1" dirty="0">
                <a:solidFill>
                  <a:srgbClr val="C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เอลนีโญ</a:t>
            </a:r>
            <a:endParaRPr lang="en-US" sz="1200" b="1" dirty="0">
              <a:solidFill>
                <a:srgbClr val="C00000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117644-4136-DD2A-9F64-43F1C1169524}"/>
              </a:ext>
            </a:extLst>
          </p:cNvPr>
          <p:cNvSpPr txBox="1"/>
          <p:nvPr/>
        </p:nvSpPr>
        <p:spPr>
          <a:xfrm>
            <a:off x="4929894" y="2724307"/>
            <a:ext cx="704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tabLst>
                <a:tab pos="355582" algn="l"/>
              </a:tabLst>
            </a:pPr>
            <a:r>
              <a:rPr lang="th-TH" sz="1200" b="1" dirty="0">
                <a:solidFill>
                  <a:srgbClr val="0070C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ลานีญา</a:t>
            </a:r>
            <a:endParaRPr lang="en-US" sz="1200" b="1" dirty="0">
              <a:solidFill>
                <a:srgbClr val="0070C0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49FA65-42A0-7767-5352-2F480D331931}"/>
              </a:ext>
            </a:extLst>
          </p:cNvPr>
          <p:cNvSpPr txBox="1"/>
          <p:nvPr/>
        </p:nvSpPr>
        <p:spPr>
          <a:xfrm>
            <a:off x="4929894" y="2303566"/>
            <a:ext cx="704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tabLst>
                <a:tab pos="355582" algn="l"/>
              </a:tabLst>
            </a:pPr>
            <a:r>
              <a:rPr lang="th-TH" sz="1200" b="1" dirty="0">
                <a:solidFill>
                  <a:srgbClr val="00B05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ปกติ</a:t>
            </a:r>
            <a:endParaRPr lang="en-US" sz="1200" b="1" dirty="0">
              <a:solidFill>
                <a:srgbClr val="00B050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2EA606-31B0-D6E4-4DE5-98852BFEC84A}"/>
              </a:ext>
            </a:extLst>
          </p:cNvPr>
          <p:cNvSpPr txBox="1"/>
          <p:nvPr/>
        </p:nvSpPr>
        <p:spPr>
          <a:xfrm>
            <a:off x="5421381" y="3708021"/>
            <a:ext cx="426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tabLst>
                <a:tab pos="355582" algn="l"/>
              </a:tabLst>
            </a:pPr>
            <a:r>
              <a:rPr lang="th-TH" sz="1200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มี.ค.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87E651-F5C2-3D28-51F4-046E56A94993}"/>
              </a:ext>
            </a:extLst>
          </p:cNvPr>
          <p:cNvSpPr txBox="1"/>
          <p:nvPr/>
        </p:nvSpPr>
        <p:spPr>
          <a:xfrm>
            <a:off x="5733207" y="3708021"/>
            <a:ext cx="426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tabLst>
                <a:tab pos="355582" algn="l"/>
              </a:tabLst>
            </a:pPr>
            <a:r>
              <a:rPr lang="th-TH" sz="1200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เม.ย.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672902-07B6-846C-6D5C-9143F24E9F0E}"/>
              </a:ext>
            </a:extLst>
          </p:cNvPr>
          <p:cNvSpPr txBox="1"/>
          <p:nvPr/>
        </p:nvSpPr>
        <p:spPr>
          <a:xfrm>
            <a:off x="6035412" y="3708021"/>
            <a:ext cx="426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tabLst>
                <a:tab pos="355582" algn="l"/>
              </a:tabLst>
            </a:pPr>
            <a:r>
              <a:rPr lang="th-TH" sz="1200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พ.ค.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2D268A-9F5F-03D0-D262-FE9732AFF91E}"/>
              </a:ext>
            </a:extLst>
          </p:cNvPr>
          <p:cNvSpPr txBox="1"/>
          <p:nvPr/>
        </p:nvSpPr>
        <p:spPr>
          <a:xfrm>
            <a:off x="6348231" y="3708021"/>
            <a:ext cx="426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tabLst>
                <a:tab pos="355582" algn="l"/>
              </a:tabLst>
            </a:pPr>
            <a:r>
              <a:rPr lang="th-TH" sz="1200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มิ.ย</a:t>
            </a:r>
            <a:r>
              <a:rPr lang="en-US" sz="1200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.</a:t>
            </a:r>
            <a:endParaRPr lang="th-TH" sz="1200" dirty="0">
              <a:solidFill>
                <a:prstClr val="black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32FA0C-8E73-3DA5-007F-AF9A561DAE41}"/>
              </a:ext>
            </a:extLst>
          </p:cNvPr>
          <p:cNvSpPr txBox="1"/>
          <p:nvPr/>
        </p:nvSpPr>
        <p:spPr>
          <a:xfrm>
            <a:off x="6658437" y="3708021"/>
            <a:ext cx="426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tabLst>
                <a:tab pos="355582" algn="l"/>
              </a:tabLst>
            </a:pPr>
            <a:r>
              <a:rPr lang="th-TH" sz="1200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ก.ค.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4A3575-6265-E242-5D7A-1A900BA5F93C}"/>
              </a:ext>
            </a:extLst>
          </p:cNvPr>
          <p:cNvSpPr txBox="1"/>
          <p:nvPr/>
        </p:nvSpPr>
        <p:spPr>
          <a:xfrm>
            <a:off x="7253478" y="3708021"/>
            <a:ext cx="426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tabLst>
                <a:tab pos="355582" algn="l"/>
              </a:tabLst>
            </a:pPr>
            <a:r>
              <a:rPr lang="th-TH" sz="1200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ก.ย</a:t>
            </a:r>
            <a:r>
              <a:rPr lang="en-US" sz="1200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.</a:t>
            </a:r>
            <a:endParaRPr lang="th-TH" sz="1200" dirty="0">
              <a:solidFill>
                <a:prstClr val="black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D85DF2-97FE-7853-269F-8AE9DA29510E}"/>
              </a:ext>
            </a:extLst>
          </p:cNvPr>
          <p:cNvSpPr txBox="1"/>
          <p:nvPr/>
        </p:nvSpPr>
        <p:spPr>
          <a:xfrm>
            <a:off x="6972951" y="3708021"/>
            <a:ext cx="426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tabLst>
                <a:tab pos="355582" algn="l"/>
              </a:tabLst>
            </a:pPr>
            <a:r>
              <a:rPr lang="th-TH" sz="1200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ส.ค.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7A9D57-BE62-19D7-D371-0EA36472A1DD}"/>
              </a:ext>
            </a:extLst>
          </p:cNvPr>
          <p:cNvSpPr txBox="1"/>
          <p:nvPr/>
        </p:nvSpPr>
        <p:spPr>
          <a:xfrm>
            <a:off x="7558824" y="3708021"/>
            <a:ext cx="42680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783">
              <a:tabLst>
                <a:tab pos="355582" algn="l"/>
              </a:tabLst>
            </a:pPr>
            <a:r>
              <a:rPr lang="th-TH" sz="1200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ต.ค.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4944A1-CEF0-080E-373F-4B6DA056C0E3}"/>
              </a:ext>
            </a:extLst>
          </p:cNvPr>
          <p:cNvSpPr txBox="1"/>
          <p:nvPr/>
        </p:nvSpPr>
        <p:spPr>
          <a:xfrm>
            <a:off x="7878333" y="3708021"/>
            <a:ext cx="42680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783">
              <a:tabLst>
                <a:tab pos="355582" algn="l"/>
              </a:tabLst>
            </a:pPr>
            <a:r>
              <a:rPr lang="th-TH" sz="1200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พ.ย.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2CC002-E373-CC62-A5D9-F669659B1722}"/>
              </a:ext>
            </a:extLst>
          </p:cNvPr>
          <p:cNvSpPr txBox="1"/>
          <p:nvPr/>
        </p:nvSpPr>
        <p:spPr>
          <a:xfrm>
            <a:off x="8199492" y="3708021"/>
            <a:ext cx="42680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783">
              <a:tabLst>
                <a:tab pos="355582" algn="l"/>
              </a:tabLst>
            </a:pPr>
            <a:r>
              <a:rPr lang="th-TH" sz="1200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ธ.ค.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314468-ED3E-5690-A8ED-B011528F778F}"/>
              </a:ext>
            </a:extLst>
          </p:cNvPr>
          <p:cNvSpPr txBox="1"/>
          <p:nvPr/>
        </p:nvSpPr>
        <p:spPr>
          <a:xfrm>
            <a:off x="4794840" y="3708021"/>
            <a:ext cx="426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tabLst>
                <a:tab pos="355582" algn="l"/>
              </a:tabLst>
            </a:pPr>
            <a:r>
              <a:rPr lang="th-TH" sz="1200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ม.ค.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96C88B5-F756-B98E-9243-9F10D7EC59DC}"/>
              </a:ext>
            </a:extLst>
          </p:cNvPr>
          <p:cNvSpPr txBox="1"/>
          <p:nvPr/>
        </p:nvSpPr>
        <p:spPr>
          <a:xfrm>
            <a:off x="6718361" y="3863286"/>
            <a:ext cx="1019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tabLst>
                <a:tab pos="355582" algn="l"/>
              </a:tabLst>
            </a:pPr>
            <a:r>
              <a:rPr lang="th-TH" sz="1200" b="1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คาดการณ์</a:t>
            </a:r>
            <a:endParaRPr lang="en-US" sz="1200" b="1" dirty="0">
              <a:solidFill>
                <a:prstClr val="black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E19643-3D7E-45BF-CFA4-06021649468E}"/>
              </a:ext>
            </a:extLst>
          </p:cNvPr>
          <p:cNvSpPr txBox="1"/>
          <p:nvPr/>
        </p:nvSpPr>
        <p:spPr>
          <a:xfrm>
            <a:off x="5109261" y="3708021"/>
            <a:ext cx="426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tabLst>
                <a:tab pos="355582" algn="l"/>
              </a:tabLst>
            </a:pPr>
            <a:r>
              <a:rPr lang="th-TH" sz="1200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ก.พ.</a:t>
            </a:r>
          </a:p>
          <a:p>
            <a:pPr algn="ctr" defTabSz="685783">
              <a:tabLst>
                <a:tab pos="355582" algn="l"/>
              </a:tabLst>
            </a:pPr>
            <a:endParaRPr lang="th-TH" sz="1200" dirty="0">
              <a:solidFill>
                <a:prstClr val="black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20F5068B-7008-7732-30DF-8C96F9B8131A}"/>
              </a:ext>
            </a:extLst>
          </p:cNvPr>
          <p:cNvSpPr txBox="1"/>
          <p:nvPr/>
        </p:nvSpPr>
        <p:spPr>
          <a:xfrm>
            <a:off x="116901" y="3584949"/>
            <a:ext cx="467794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66">
              <a:lnSpc>
                <a:spcPts val="1700"/>
              </a:lnSpc>
            </a:pPr>
            <a:r>
              <a:rPr lang="th-TH" sz="1400" b="1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คาดว่าสภาวะ</a:t>
            </a:r>
            <a:r>
              <a:rPr lang="th-TH" sz="1600" b="1" dirty="0">
                <a:solidFill>
                  <a:srgbClr val="C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เอลนีโญกำลังอ่อนถึงปานกลาง</a:t>
            </a:r>
          </a:p>
          <a:p>
            <a:pPr algn="ctr" defTabSz="685766">
              <a:lnSpc>
                <a:spcPts val="1700"/>
              </a:lnSpc>
            </a:pPr>
            <a:r>
              <a:rPr lang="th-TH" sz="1400" b="1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จะยังคงอยู่</a:t>
            </a:r>
            <a:r>
              <a:rPr lang="th-TH" sz="1600" b="1" dirty="0">
                <a:solidFill>
                  <a:srgbClr val="C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ต่อเนื่องจนถึง เม.ย.67</a:t>
            </a:r>
            <a:endParaRPr lang="th-TH" sz="1400" b="1" dirty="0">
              <a:solidFill>
                <a:srgbClr val="C00000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  <a:p>
            <a:pPr algn="ctr" defTabSz="685766">
              <a:lnSpc>
                <a:spcPts val="1700"/>
              </a:lnSpc>
            </a:pPr>
            <a:r>
              <a:rPr lang="th-TH" sz="1400" b="1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จากนั้นมีโอกาสที่จะ</a:t>
            </a:r>
            <a:r>
              <a:rPr lang="th-TH" sz="1400" b="1" dirty="0">
                <a:solidFill>
                  <a:srgbClr val="C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เปลี่ยนสถานะเป็นกลางระหว่างเดือน พ.ค.</a:t>
            </a:r>
            <a:r>
              <a:rPr lang="en-GB" sz="1400" b="1" dirty="0">
                <a:solidFill>
                  <a:srgbClr val="C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-</a:t>
            </a:r>
            <a:r>
              <a:rPr lang="th-TH" sz="1400" b="1" dirty="0">
                <a:solidFill>
                  <a:srgbClr val="C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ก.ค.</a:t>
            </a:r>
            <a:r>
              <a:rPr lang="en-GB" sz="1400" b="1" dirty="0">
                <a:solidFill>
                  <a:srgbClr val="C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67 </a:t>
            </a:r>
            <a:br>
              <a:rPr lang="th-TH" sz="1400" b="1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</a:br>
            <a:r>
              <a:rPr lang="th-TH" sz="1400" b="1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และจะ</a:t>
            </a:r>
            <a:r>
              <a:rPr lang="th-TH" sz="1400" b="1" dirty="0">
                <a:solidFill>
                  <a:srgbClr val="C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เปลี่ยนสถานะเป็นลาน</a:t>
            </a:r>
            <a:r>
              <a:rPr lang="th-TH" sz="1400" b="1" dirty="0" err="1">
                <a:solidFill>
                  <a:srgbClr val="C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ีญา</a:t>
            </a:r>
            <a:r>
              <a:rPr lang="th-TH" sz="1400" b="1" dirty="0">
                <a:solidFill>
                  <a:srgbClr val="C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ระหว่างเดือน ส.ค.</a:t>
            </a:r>
            <a:r>
              <a:rPr lang="en-US" sz="1400" b="1" dirty="0">
                <a:solidFill>
                  <a:srgbClr val="C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-</a:t>
            </a:r>
            <a:r>
              <a:rPr lang="th-TH" sz="1400" b="1" dirty="0">
                <a:solidFill>
                  <a:srgbClr val="C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ธ.ค.</a:t>
            </a:r>
            <a:r>
              <a:rPr lang="en-US" sz="1400" b="1" dirty="0">
                <a:solidFill>
                  <a:srgbClr val="C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67</a:t>
            </a:r>
            <a:endParaRPr lang="th-TH" sz="1400" b="1" dirty="0">
              <a:solidFill>
                <a:srgbClr val="C00000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59652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8ECD579-0767-E9EB-DC28-AC045D3DA7B1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80748" y="767450"/>
            <a:ext cx="4284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854385A-A03F-2AC6-F2BB-8397D187CC6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4572000" y="767312"/>
            <a:ext cx="4284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67B2E18-59AC-4C92-AC1D-D523EDBEB98C}"/>
              </a:ext>
            </a:extLst>
          </p:cNvPr>
          <p:cNvSpPr/>
          <p:nvPr/>
        </p:nvSpPr>
        <p:spPr>
          <a:xfrm>
            <a:off x="642621" y="75647"/>
            <a:ext cx="5704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66"/>
            <a:r>
              <a:rPr lang="th-TH" sz="4000" b="1" dirty="0">
                <a:solidFill>
                  <a:srgbClr val="0092BA"/>
                </a:solidFill>
                <a:latin typeface="DB Heavent Thin" panose="02000506060000020004" pitchFamily="2" charset="-34"/>
                <a:cs typeface="DB Heavent Thin" panose="02000506060000020004" pitchFamily="2" charset="-34"/>
              </a:rPr>
              <a:t>คาดการณ์ดัชนี </a:t>
            </a:r>
            <a:r>
              <a:rPr lang="en-US" sz="4000" b="1" dirty="0">
                <a:solidFill>
                  <a:srgbClr val="0092BA"/>
                </a:solidFill>
                <a:latin typeface="DB Heavent Thin" panose="02000506060000020004" pitchFamily="2" charset="-34"/>
                <a:cs typeface="DB Heavent Thin" panose="02000506060000020004" pitchFamily="2" charset="-34"/>
              </a:rPr>
              <a:t>IOD </a:t>
            </a:r>
            <a:r>
              <a:rPr lang="th-TH" sz="4000" b="1" dirty="0">
                <a:solidFill>
                  <a:srgbClr val="0092BA"/>
                </a:solidFill>
                <a:latin typeface="DB Heavent Thin" panose="02000506060000020004" pitchFamily="2" charset="-34"/>
                <a:cs typeface="DB Heavent Thin" panose="02000506060000020004" pitchFamily="2" charset="-34"/>
              </a:rPr>
              <a:t>และ </a:t>
            </a:r>
            <a:r>
              <a:rPr lang="en-US" sz="4000" b="1" dirty="0">
                <a:solidFill>
                  <a:srgbClr val="0092BA"/>
                </a:solidFill>
                <a:latin typeface="DB Heavent Thin" panose="02000506060000020004" pitchFamily="2" charset="-34"/>
                <a:cs typeface="DB Heavent Thin" panose="02000506060000020004" pitchFamily="2" charset="-34"/>
              </a:rPr>
              <a:t>ENSO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DB0D13-1BF7-4553-BAE7-1D45CE51DC5B}"/>
              </a:ext>
            </a:extLst>
          </p:cNvPr>
          <p:cNvSpPr txBox="1"/>
          <p:nvPr/>
        </p:nvSpPr>
        <p:spPr>
          <a:xfrm>
            <a:off x="5642982" y="4034641"/>
            <a:ext cx="3185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766"/>
            <a:r>
              <a:rPr lang="th-TH" sz="1100" dirty="0">
                <a:solidFill>
                  <a:prstClr val="black"/>
                </a:solidFill>
                <a:latin typeface="DB Heavent Thin" panose="02000506060000020004" pitchFamily="2" charset="-34"/>
                <a:cs typeface="DB Heavent Thin" panose="02000506060000020004" pitchFamily="2" charset="-34"/>
              </a:rPr>
              <a:t>ที่มา </a:t>
            </a:r>
            <a:r>
              <a:rPr lang="en-US" sz="1100" dirty="0">
                <a:solidFill>
                  <a:prstClr val="black"/>
                </a:solidFill>
                <a:latin typeface="DB Heavent Thin" panose="02000506060000020004" pitchFamily="2" charset="-34"/>
                <a:cs typeface="DB Heavent Thin" panose="02000506060000020004" pitchFamily="2" charset="-34"/>
              </a:rPr>
              <a:t>: </a:t>
            </a:r>
            <a:r>
              <a:rPr lang="en-US" sz="1100" dirty="0">
                <a:solidFill>
                  <a:prstClr val="black"/>
                </a:solidFill>
                <a:latin typeface="DB Heavent Thin" panose="02000506060000020004" pitchFamily="2" charset="-34"/>
                <a:cs typeface="DB Heavent Thin" panose="02000506060000020004" pitchFamily="2" charset="-34"/>
                <a:hlinkClick r:id="rId5"/>
              </a:rPr>
              <a:t>http://www.bom.gov.au/climate/ocean/outlooks/#region=NINO34</a:t>
            </a:r>
            <a:endParaRPr lang="th-TH" sz="1100" dirty="0">
              <a:solidFill>
                <a:prstClr val="black"/>
              </a:solidFill>
              <a:latin typeface="DB Heavent Thin" panose="02000506060000020004" pitchFamily="2" charset="-34"/>
              <a:cs typeface="DB Heavent Thin" panose="02000506060000020004" pitchFamily="2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3A72A24-6EDC-49B2-8EDA-673B8845C429}"/>
              </a:ext>
            </a:extLst>
          </p:cNvPr>
          <p:cNvSpPr txBox="1"/>
          <p:nvPr/>
        </p:nvSpPr>
        <p:spPr>
          <a:xfrm>
            <a:off x="4990069" y="1522382"/>
            <a:ext cx="928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66"/>
            <a:r>
              <a:rPr lang="th-TH" sz="1600" b="1" dirty="0">
                <a:solidFill>
                  <a:srgbClr val="FF0000"/>
                </a:solidFill>
                <a:latin typeface="DB Heavent Thin" panose="02000506060000020004" pitchFamily="2" charset="-34"/>
                <a:cs typeface="DB Heavent Thin" panose="02000506060000020004" pitchFamily="2" charset="-34"/>
              </a:rPr>
              <a:t>เอลนีโญ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AA786A3-68AC-4718-B65B-055E6335BD83}"/>
              </a:ext>
            </a:extLst>
          </p:cNvPr>
          <p:cNvSpPr txBox="1"/>
          <p:nvPr/>
        </p:nvSpPr>
        <p:spPr>
          <a:xfrm>
            <a:off x="4992190" y="2572961"/>
            <a:ext cx="928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66"/>
            <a:r>
              <a:rPr lang="th-TH" sz="1600" b="1" dirty="0">
                <a:solidFill>
                  <a:srgbClr val="44546A"/>
                </a:solidFill>
                <a:latin typeface="DB Heavent Thin" panose="02000506060000020004" pitchFamily="2" charset="-34"/>
                <a:cs typeface="DB Heavent Thin" panose="02000506060000020004" pitchFamily="2" charset="-34"/>
              </a:rPr>
              <a:t>ลานีญา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5EF026C-07E4-42B1-8327-E2F584D7416E}"/>
              </a:ext>
            </a:extLst>
          </p:cNvPr>
          <p:cNvSpPr txBox="1"/>
          <p:nvPr/>
        </p:nvSpPr>
        <p:spPr>
          <a:xfrm>
            <a:off x="693076" y="2013720"/>
            <a:ext cx="928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66"/>
            <a:r>
              <a:rPr lang="th-TH" sz="1600" b="1" dirty="0">
                <a:solidFill>
                  <a:srgbClr val="FF0000"/>
                </a:solidFill>
                <a:latin typeface="DB Heavent Thin" panose="02000506060000020004" pitchFamily="2" charset="-34"/>
                <a:cs typeface="DB Heavent Thin" panose="02000506060000020004" pitchFamily="2" charset="-34"/>
              </a:rPr>
              <a:t>บวก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3BACAE7-A06B-4B67-BD58-F9C7C6F20291}"/>
              </a:ext>
            </a:extLst>
          </p:cNvPr>
          <p:cNvSpPr txBox="1"/>
          <p:nvPr/>
        </p:nvSpPr>
        <p:spPr>
          <a:xfrm>
            <a:off x="693687" y="2596311"/>
            <a:ext cx="928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66"/>
            <a:r>
              <a:rPr lang="th-TH" sz="1600" b="1" dirty="0">
                <a:solidFill>
                  <a:srgbClr val="44546A"/>
                </a:solidFill>
                <a:latin typeface="DB Heavent Thin" panose="02000506060000020004" pitchFamily="2" charset="-34"/>
                <a:cs typeface="DB Heavent Thin" panose="02000506060000020004" pitchFamily="2" charset="-34"/>
              </a:rPr>
              <a:t>ลบ</a:t>
            </a:r>
          </a:p>
        </p:txBody>
      </p:sp>
      <p:sp>
        <p:nvSpPr>
          <p:cNvPr id="2" name="Rectangle 1"/>
          <p:cNvSpPr/>
          <p:nvPr/>
        </p:nvSpPr>
        <p:spPr>
          <a:xfrm>
            <a:off x="1580744" y="4042592"/>
            <a:ext cx="29835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66"/>
            <a:r>
              <a:rPr lang="th-TH" sz="1100" dirty="0">
                <a:solidFill>
                  <a:prstClr val="black"/>
                </a:solidFill>
                <a:latin typeface="DB Heavent Thin" panose="02000506060000020004" pitchFamily="2" charset="-34"/>
                <a:cs typeface="DB Heavent Thin" panose="02000506060000020004" pitchFamily="2" charset="-34"/>
              </a:rPr>
              <a:t>ที่มา</a:t>
            </a:r>
            <a:r>
              <a:rPr lang="en-US" sz="1100" dirty="0">
                <a:solidFill>
                  <a:prstClr val="black"/>
                </a:solidFill>
                <a:latin typeface="DB Heavent Thin" panose="02000506060000020004" pitchFamily="2" charset="-34"/>
                <a:cs typeface="DB Heavent Thin" panose="02000506060000020004" pitchFamily="2" charset="-34"/>
              </a:rPr>
              <a:t>: </a:t>
            </a:r>
            <a:r>
              <a:rPr lang="en-US" sz="1100" dirty="0">
                <a:solidFill>
                  <a:prstClr val="black"/>
                </a:solidFill>
                <a:latin typeface="DB Heavent Thin" panose="02000506060000020004" pitchFamily="2" charset="-34"/>
                <a:cs typeface="DB Heavent Thin" panose="02000506060000020004" pitchFamily="2" charset="-34"/>
                <a:hlinkClick r:id="rId6"/>
              </a:rPr>
              <a:t>http://www.bom.gov.au/climate/ocean/outlooks/#region=IOD</a:t>
            </a:r>
            <a:endParaRPr lang="en-US" sz="1100" dirty="0">
              <a:solidFill>
                <a:prstClr val="black"/>
              </a:solidFill>
              <a:latin typeface="DB Heavent Thin" panose="02000506060000020004" pitchFamily="2" charset="-34"/>
              <a:cs typeface="DB Heavent Thin" panose="0200050606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52767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6A6FDB2-61D0-2D4C-BA7E-91DF3EAD4E40}"/>
              </a:ext>
            </a:extLst>
          </p:cNvPr>
          <p:cNvSpPr/>
          <p:nvPr/>
        </p:nvSpPr>
        <p:spPr>
          <a:xfrm>
            <a:off x="644836" y="52787"/>
            <a:ext cx="6957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66"/>
            <a:r>
              <a:rPr lang="th-TH" sz="4000" b="1" dirty="0">
                <a:solidFill>
                  <a:srgbClr val="0092BA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ปัจจัยระดับท้องถิ่น : ดัชนีมรสุมปี </a:t>
            </a:r>
            <a:r>
              <a:rPr lang="en-GB" sz="4000" b="1" dirty="0">
                <a:solidFill>
                  <a:srgbClr val="0092BA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2567</a:t>
            </a:r>
            <a:endParaRPr lang="th-TH" sz="4000" b="1" dirty="0">
              <a:solidFill>
                <a:srgbClr val="0092BA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4815466" y="2950744"/>
            <a:ext cx="4172288" cy="8331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766" eaLnBrk="1" hangingPunct="1">
              <a:spcBef>
                <a:spcPct val="0"/>
              </a:spcBef>
              <a:tabLst>
                <a:tab pos="0" algn="l"/>
                <a:tab pos="914355" algn="l"/>
                <a:tab pos="1828709" algn="l"/>
                <a:tab pos="2743064" algn="l"/>
                <a:tab pos="3657418" algn="l"/>
                <a:tab pos="4571772" algn="l"/>
                <a:tab pos="5486126" algn="l"/>
                <a:tab pos="6400480" algn="l"/>
                <a:tab pos="7314834" algn="l"/>
                <a:tab pos="8229189" algn="l"/>
                <a:tab pos="9143543" algn="l"/>
                <a:tab pos="10057898" algn="l"/>
              </a:tabLst>
            </a:pPr>
            <a:r>
              <a:rPr lang="th-TH" altLang="th-TH" sz="2400" b="1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ปัจจุบันลมมรสุมด้านมหาสมุทรแปซิฟิก</a:t>
            </a:r>
            <a:br>
              <a:rPr lang="th-TH" altLang="th-TH" sz="2400" b="1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</a:br>
            <a:r>
              <a:rPr lang="th-TH" altLang="th-TH" sz="2400" b="1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มีดัชนี </a:t>
            </a:r>
            <a:r>
              <a:rPr lang="th-TH" altLang="th-TH" sz="2400" b="1" u="sng" dirty="0">
                <a:solidFill>
                  <a:srgbClr val="00B05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ใกล้เคียงปกติ</a:t>
            </a:r>
            <a:endParaRPr lang="th-TH" altLang="th-TH" sz="2400" b="1" u="sng" dirty="0">
              <a:solidFill>
                <a:srgbClr val="CA0325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sp>
        <p:nvSpPr>
          <p:cNvPr id="21" name="Text Box 1"/>
          <p:cNvSpPr txBox="1">
            <a:spLocks noChangeArrowheads="1"/>
          </p:cNvSpPr>
          <p:nvPr/>
        </p:nvSpPr>
        <p:spPr bwMode="auto">
          <a:xfrm>
            <a:off x="507085" y="2981519"/>
            <a:ext cx="3814763" cy="8331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766" eaLnBrk="1" hangingPunct="1">
              <a:spcBef>
                <a:spcPct val="0"/>
              </a:spcBef>
              <a:tabLst>
                <a:tab pos="0" algn="l"/>
                <a:tab pos="914355" algn="l"/>
                <a:tab pos="1828709" algn="l"/>
                <a:tab pos="2743064" algn="l"/>
                <a:tab pos="3657418" algn="l"/>
                <a:tab pos="4571772" algn="l"/>
                <a:tab pos="5486126" algn="l"/>
                <a:tab pos="6400480" algn="l"/>
                <a:tab pos="7314834" algn="l"/>
                <a:tab pos="8229189" algn="l"/>
                <a:tab pos="9143543" algn="l"/>
                <a:tab pos="10057898" algn="l"/>
              </a:tabLst>
            </a:pPr>
            <a:r>
              <a:rPr lang="th-TH" altLang="th-TH" sz="2400" b="1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ปัจจุบันลมมรสุมด้านมหาสมุทรอินเดีย</a:t>
            </a:r>
          </a:p>
          <a:p>
            <a:pPr algn="ctr" defTabSz="685766" eaLnBrk="1" hangingPunct="1">
              <a:spcBef>
                <a:spcPct val="0"/>
              </a:spcBef>
              <a:tabLst>
                <a:tab pos="0" algn="l"/>
                <a:tab pos="914355" algn="l"/>
                <a:tab pos="1828709" algn="l"/>
                <a:tab pos="2743064" algn="l"/>
                <a:tab pos="3657418" algn="l"/>
                <a:tab pos="4571772" algn="l"/>
                <a:tab pos="5486126" algn="l"/>
                <a:tab pos="6400480" algn="l"/>
                <a:tab pos="7314834" algn="l"/>
                <a:tab pos="8229189" algn="l"/>
                <a:tab pos="9143543" algn="l"/>
                <a:tab pos="10057898" algn="l"/>
              </a:tabLst>
            </a:pPr>
            <a:r>
              <a:rPr lang="th-TH" altLang="th-TH" sz="2400" b="1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มีดัชนี </a:t>
            </a:r>
            <a:r>
              <a:rPr lang="th-TH" altLang="th-TH" sz="2400" b="1" u="sng" dirty="0">
                <a:solidFill>
                  <a:srgbClr val="00B05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ใกล้เคียงปกติ</a:t>
            </a:r>
            <a:endParaRPr lang="th-TH" altLang="th-TH" sz="2400" b="1" u="sng" dirty="0">
              <a:solidFill>
                <a:srgbClr val="5B9BD5">
                  <a:lumMod val="75000"/>
                </a:srgbClr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14708FB-C581-4B88-ADB7-73213A98D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688840" y="665511"/>
            <a:ext cx="3469634" cy="231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DFF1CBC-93BD-4C7E-BE13-8260E7A08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099016" y="648982"/>
            <a:ext cx="3469635" cy="231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3C4F44-015E-7F98-DE54-8C6DD0F60B92}"/>
              </a:ext>
            </a:extLst>
          </p:cNvPr>
          <p:cNvSpPr txBox="1"/>
          <p:nvPr/>
        </p:nvSpPr>
        <p:spPr>
          <a:xfrm>
            <a:off x="140864" y="3962407"/>
            <a:ext cx="8384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th-TH" sz="1800" spc="-10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ดัชนีมรสุมด้านมหาสมุทรอินเดียและมหาสมุทรแปซิฟิกมีค่าใกล้เคียงปกติ </a:t>
            </a:r>
            <a:br>
              <a:rPr lang="th-TH" sz="1800" spc="-10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</a:br>
            <a:r>
              <a:rPr lang="th-TH" sz="1800" spc="-10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ส่งผลให้ด้านตะวันตกและด้านตะวันออกของประเทศมีแนวโน้มปริมาณฝนใกล้เคียงปกติ </a:t>
            </a:r>
            <a:br>
              <a:rPr lang="th-TH" sz="1800" spc="-10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</a:br>
            <a:endParaRPr lang="th-TH" sz="1800" spc="-10" dirty="0">
              <a:solidFill>
                <a:prstClr val="black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985EF5-FB10-1096-007E-3A6C76E65653}"/>
              </a:ext>
            </a:extLst>
          </p:cNvPr>
          <p:cNvSpPr/>
          <p:nvPr/>
        </p:nvSpPr>
        <p:spPr>
          <a:xfrm>
            <a:off x="5529344" y="3742835"/>
            <a:ext cx="35580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766"/>
            <a:r>
              <a:rPr lang="th-TH" sz="1100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ที่มา</a:t>
            </a:r>
            <a:r>
              <a:rPr lang="en-US" sz="1100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: </a:t>
            </a:r>
            <a:r>
              <a:rPr lang="en-US" sz="1100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  <a:hlinkClick r:id="rId5"/>
              </a:rPr>
              <a:t>http://apdrc.soest.hawaii.edu/projects/monsoon/realtime-monidx.htm</a:t>
            </a:r>
            <a:endParaRPr lang="th-TH" sz="1100" dirty="0">
              <a:solidFill>
                <a:prstClr val="black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  <a:p>
            <a:pPr algn="r" defTabSz="685766"/>
            <a:endParaRPr lang="th-TH" sz="1100" dirty="0">
              <a:solidFill>
                <a:prstClr val="black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21799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A950B2-9B18-4DB3-9A64-2C6AB60B4252}"/>
              </a:ext>
            </a:extLst>
          </p:cNvPr>
          <p:cNvSpPr txBox="1"/>
          <p:nvPr/>
        </p:nvSpPr>
        <p:spPr>
          <a:xfrm>
            <a:off x="640664" y="3726817"/>
            <a:ext cx="7306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th-TH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จากแบบจำลองการพยากรณ์ดัชนี 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MJO</a:t>
            </a:r>
            <a:r>
              <a:rPr lang="th-TH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 ในช่วงวันที่ 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3-17</a:t>
            </a:r>
            <a:r>
              <a:rPr lang="en-GB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 </a:t>
            </a:r>
            <a:r>
              <a:rPr lang="th-TH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เม.ย. 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6</a:t>
            </a:r>
            <a:r>
              <a:rPr lang="en-GB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7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 </a:t>
            </a:r>
            <a:r>
              <a:rPr lang="th-TH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พบว่า </a:t>
            </a:r>
            <a:r>
              <a:rPr lang="th-TH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ปรากฎการณ์ </a:t>
            </a: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MJO </a:t>
            </a:r>
            <a:r>
              <a:rPr lang="th-TH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จะมีกำลังอ่อนตลอดช่วง </a:t>
            </a:r>
            <a:br>
              <a:rPr lang="th-TH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</a:br>
            <a:r>
              <a:rPr lang="th-TH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คาดว่าไม่ส่งผลกระทบต่อปริมาณฝนของประเทศไทย </a:t>
            </a:r>
            <a:endParaRPr lang="th-TH" sz="1600" dirty="0">
              <a:solidFill>
                <a:prstClr val="black">
                  <a:lumMod val="65000"/>
                  <a:lumOff val="35000"/>
                </a:prstClr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E23829A-A55C-46A5-9390-05C33155379F}"/>
              </a:ext>
            </a:extLst>
          </p:cNvPr>
          <p:cNvGrpSpPr/>
          <p:nvPr/>
        </p:nvGrpSpPr>
        <p:grpSpPr>
          <a:xfrm>
            <a:off x="1529382" y="834151"/>
            <a:ext cx="6019811" cy="2697217"/>
            <a:chOff x="1651300" y="760362"/>
            <a:chExt cx="6019811" cy="2697217"/>
          </a:xfrm>
        </p:grpSpPr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6E5923DB-DD55-4F0B-BB5B-16F8C9888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/>
          </p:blipFill>
          <p:spPr bwMode="auto">
            <a:xfrm>
              <a:off x="4302157" y="760362"/>
              <a:ext cx="3368954" cy="2639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CD9334D-3D4B-4186-A34C-BA7DF3B063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/>
          </p:blipFill>
          <p:spPr bwMode="auto">
            <a:xfrm>
              <a:off x="1651300" y="894684"/>
              <a:ext cx="2562895" cy="256289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776BD20-0A25-0A45-1602-A56B9CC8E683}"/>
              </a:ext>
            </a:extLst>
          </p:cNvPr>
          <p:cNvSpPr/>
          <p:nvPr/>
        </p:nvSpPr>
        <p:spPr>
          <a:xfrm>
            <a:off x="644836" y="84591"/>
            <a:ext cx="975547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66"/>
            <a:r>
              <a:rPr lang="th-TH" sz="3400" b="1" dirty="0">
                <a:solidFill>
                  <a:srgbClr val="0092BA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ปัจจัยระดับท้องถิ่น : ปรากฏการณ์ </a:t>
            </a:r>
            <a:r>
              <a:rPr lang="en-US" sz="3400" b="1" dirty="0">
                <a:solidFill>
                  <a:srgbClr val="0092BA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Madden Julian Oscillation (MJO)</a:t>
            </a:r>
          </a:p>
          <a:p>
            <a:pPr defTabSz="685766"/>
            <a:endParaRPr lang="th-TH" sz="3400" b="1" dirty="0">
              <a:solidFill>
                <a:srgbClr val="0092BA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9D46AE-1433-4383-35B1-D9C9F5D1E3B9}"/>
              </a:ext>
            </a:extLst>
          </p:cNvPr>
          <p:cNvSpPr/>
          <p:nvPr/>
        </p:nvSpPr>
        <p:spPr>
          <a:xfrm>
            <a:off x="3637115" y="3477477"/>
            <a:ext cx="33689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783"/>
            <a:r>
              <a:rPr lang="th-TH" sz="1000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ที่มา</a:t>
            </a:r>
            <a:r>
              <a:rPr lang="en-US" sz="1000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: </a:t>
            </a:r>
            <a:r>
              <a:rPr lang="en-US" sz="1000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  <a:hlinkClick r:id="rId5"/>
              </a:rPr>
              <a:t>https://www.cpc.ncep.noaa.gov/products/precip/CWlink/MJO/mjo.shtml</a:t>
            </a:r>
            <a:endParaRPr lang="en-US" sz="1000" dirty="0">
              <a:solidFill>
                <a:prstClr val="black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55708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F0DFC4D-AF2B-246A-BD34-A9E547ED663B}"/>
              </a:ext>
            </a:extLst>
          </p:cNvPr>
          <p:cNvGrpSpPr/>
          <p:nvPr/>
        </p:nvGrpSpPr>
        <p:grpSpPr>
          <a:xfrm>
            <a:off x="932736" y="641762"/>
            <a:ext cx="6868339" cy="3750402"/>
            <a:chOff x="932736" y="641762"/>
            <a:chExt cx="6868339" cy="375040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2ECDEBC-71D4-DC16-DD7D-FFAE122018F7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/>
            <a:srcRect/>
            <a:stretch/>
          </p:blipFill>
          <p:spPr>
            <a:xfrm>
              <a:off x="932736" y="641762"/>
              <a:ext cx="6868339" cy="37504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211F827-9704-3A08-DD4B-181BF5FE551F}"/>
                </a:ext>
              </a:extLst>
            </p:cNvPr>
            <p:cNvSpPr txBox="1"/>
            <p:nvPr/>
          </p:nvSpPr>
          <p:spPr>
            <a:xfrm>
              <a:off x="6333342" y="2309247"/>
              <a:ext cx="431668" cy="3000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th-TH" dirty="0">
                <a:latin typeface="DB Heavent" panose="02000506060000020004" pitchFamily="2" charset="-34"/>
                <a:cs typeface="DB Heavent" panose="02000506060000020004" pitchFamily="2" charset="-34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C8F5A18-1EDA-7D41-B4A8-EB26B0DEE097}"/>
              </a:ext>
            </a:extLst>
          </p:cNvPr>
          <p:cNvSpPr/>
          <p:nvPr/>
        </p:nvSpPr>
        <p:spPr>
          <a:xfrm>
            <a:off x="564612" y="140251"/>
            <a:ext cx="8827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300" b="1" dirty="0">
                <a:solidFill>
                  <a:srgbClr val="0092BA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คาดการณ์ปริมาณฝน </a:t>
            </a:r>
            <a:r>
              <a:rPr lang="en-GB" sz="2300" b="1" dirty="0">
                <a:solidFill>
                  <a:srgbClr val="0092BA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One-Map </a:t>
            </a:r>
            <a:r>
              <a:rPr lang="th-TH" sz="2300" b="1" dirty="0">
                <a:solidFill>
                  <a:srgbClr val="0092BA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และผลต่างจากค่าปกติ เดือนเมษายน –</a:t>
            </a:r>
            <a:r>
              <a:rPr lang="en-GB" sz="2300" b="1" dirty="0">
                <a:solidFill>
                  <a:srgbClr val="0092BA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 </a:t>
            </a:r>
            <a:r>
              <a:rPr lang="th-TH" sz="2300" b="1" dirty="0">
                <a:solidFill>
                  <a:srgbClr val="0092BA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กันยายน </a:t>
            </a:r>
            <a:r>
              <a:rPr lang="en-GB" sz="2300" b="1" dirty="0">
                <a:solidFill>
                  <a:srgbClr val="0092BA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2567</a:t>
            </a:r>
            <a:endParaRPr lang="th-TH" sz="2300" b="1" dirty="0">
              <a:solidFill>
                <a:srgbClr val="0092BA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DE91A9-5522-6CAA-3340-FF18279A9887}"/>
              </a:ext>
            </a:extLst>
          </p:cNvPr>
          <p:cNvSpPr txBox="1"/>
          <p:nvPr/>
        </p:nvSpPr>
        <p:spPr>
          <a:xfrm>
            <a:off x="2446279" y="4371538"/>
            <a:ext cx="7362063" cy="332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th-TH" sz="900" b="1" spc="-10" dirty="0">
                <a:latin typeface="DB Heavent" panose="02000506060000020004" pitchFamily="2" charset="-34"/>
                <a:cs typeface="DB Heavent" panose="02000506060000020004" pitchFamily="2" charset="-34"/>
              </a:rPr>
              <a:t>หมายเหตุ </a:t>
            </a:r>
            <a:r>
              <a:rPr lang="th-TH" sz="900" i="1" spc="-10" dirty="0">
                <a:latin typeface="DB Heavent" panose="02000506060000020004" pitchFamily="2" charset="-34"/>
                <a:cs typeface="DB Heavent" panose="02000506060000020004" pitchFamily="2" charset="-34"/>
              </a:rPr>
              <a:t>ค่าปกติ ใช้ค่าเฉลี่ยฝนเชิงพื้นที่ 30 ปี ระหว่างปี พ.ศ. 2534-2563 จากสถานีฝนของกรมอุตุนิยมวิทยา</a:t>
            </a:r>
          </a:p>
          <a:p>
            <a:pPr>
              <a:lnSpc>
                <a:spcPts val="900"/>
              </a:lnSpc>
            </a:pPr>
            <a:r>
              <a:rPr lang="th-TH" sz="900" i="1" spc="-10" dirty="0">
                <a:latin typeface="DB Heavent" panose="02000506060000020004" pitchFamily="2" charset="-34"/>
                <a:cs typeface="DB Heavent" panose="02000506060000020004" pitchFamily="2" charset="-34"/>
              </a:rPr>
              <a:t>                จุดบนภาพผลต่างจากค่าปกติ แสดงถึงตำแหน่งที่มีผลการคาดการณ์สอดคล้องกันระหว่างกรมอุตุนิยมวิทยาและสสน.</a:t>
            </a:r>
            <a:endParaRPr lang="en-GB" sz="900" i="1" spc="-10" dirty="0"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BD7050-BBAC-21D7-F4FD-42DB97056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8033589" y="2874319"/>
            <a:ext cx="246254" cy="152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2">
            <a:extLst>
              <a:ext uri="{FF2B5EF4-FFF2-40B4-BE49-F238E27FC236}">
                <a16:creationId xmlns:a16="http://schemas.microsoft.com/office/drawing/2014/main" id="{75B56405-E1AF-9EE6-5850-76FEA9433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8033589" y="849999"/>
            <a:ext cx="258455" cy="162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5">
            <a:extLst>
              <a:ext uri="{FF2B5EF4-FFF2-40B4-BE49-F238E27FC236}">
                <a16:creationId xmlns:a16="http://schemas.microsoft.com/office/drawing/2014/main" id="{C9192AC7-31A5-39C5-94C2-3FC54C5AED29}"/>
              </a:ext>
            </a:extLst>
          </p:cNvPr>
          <p:cNvSpPr txBox="1"/>
          <p:nvPr/>
        </p:nvSpPr>
        <p:spPr>
          <a:xfrm>
            <a:off x="6333342" y="3934918"/>
            <a:ext cx="838822" cy="28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200" b="1" kern="1200" dirty="0">
                <a:solidFill>
                  <a:srgbClr val="FF0000"/>
                </a:solidFill>
                <a:effectLst/>
                <a:latin typeface="DB Heavent" panose="02000506060000020004" pitchFamily="2" charset="-34"/>
                <a:ea typeface="Times New Roman" panose="02020603050405020304" pitchFamily="18" charset="0"/>
                <a:cs typeface="DB Heavent" panose="02000506060000020004" pitchFamily="2" charset="-34"/>
              </a:rPr>
              <a:t> </a:t>
            </a:r>
            <a:r>
              <a:rPr lang="th-TH" sz="1200" b="1" dirty="0">
                <a:solidFill>
                  <a:srgbClr val="087100"/>
                </a:solidFill>
                <a:latin typeface="DB Heavent" panose="02000506060000020004" pitchFamily="2" charset="-34"/>
                <a:ea typeface="Times New Roman" panose="02020603050405020304" pitchFamily="18" charset="0"/>
                <a:cs typeface="DB Heavent" panose="02000506060000020004" pitchFamily="2" charset="-34"/>
              </a:rPr>
              <a:t>(</a:t>
            </a:r>
            <a:r>
              <a:rPr lang="en-GB" sz="1200" b="1" dirty="0">
                <a:solidFill>
                  <a:srgbClr val="087100"/>
                </a:solidFill>
                <a:latin typeface="DB Heavent" panose="02000506060000020004" pitchFamily="2" charset="-34"/>
                <a:ea typeface="Times New Roman" panose="02020603050405020304" pitchFamily="18" charset="0"/>
                <a:cs typeface="DB Heavent" panose="02000506060000020004" pitchFamily="2" charset="-34"/>
              </a:rPr>
              <a:t>+2</a:t>
            </a:r>
            <a:r>
              <a:rPr lang="en-US" sz="1200" b="1" dirty="0">
                <a:solidFill>
                  <a:srgbClr val="087100"/>
                </a:solidFill>
                <a:latin typeface="DB Heavent" panose="02000506060000020004" pitchFamily="2" charset="-34"/>
                <a:ea typeface="Times New Roman" panose="02020603050405020304" pitchFamily="18" charset="0"/>
                <a:cs typeface="DB Heavent" panose="02000506060000020004" pitchFamily="2" charset="-34"/>
              </a:rPr>
              <a:t>%</a:t>
            </a:r>
            <a:r>
              <a:rPr lang="th-TH" sz="1200" b="1" dirty="0">
                <a:solidFill>
                  <a:srgbClr val="087100"/>
                </a:solidFill>
                <a:latin typeface="DB Heavent" panose="02000506060000020004" pitchFamily="2" charset="-34"/>
                <a:ea typeface="Times New Roman" panose="02020603050405020304" pitchFamily="18" charset="0"/>
                <a:cs typeface="DB Heavent" panose="02000506060000020004" pitchFamily="2" charset="-34"/>
              </a:rPr>
              <a:t>)</a:t>
            </a:r>
            <a:endParaRPr lang="en-US" sz="1200" b="1" dirty="0">
              <a:solidFill>
                <a:srgbClr val="CB0000"/>
              </a:solidFill>
              <a:latin typeface="DB Heavent" panose="02000506060000020004" pitchFamily="2" charset="-34"/>
              <a:ea typeface="Times New Roman" panose="02020603050405020304" pitchFamily="18" charset="0"/>
              <a:cs typeface="DB Heavent" panose="02000506060000020004" pitchFamily="2" charset="-34"/>
            </a:endParaRP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1B763C4C-1A3F-592A-A03F-B166BB83479B}"/>
              </a:ext>
            </a:extLst>
          </p:cNvPr>
          <p:cNvSpPr txBox="1"/>
          <p:nvPr/>
        </p:nvSpPr>
        <p:spPr>
          <a:xfrm>
            <a:off x="7482361" y="3930480"/>
            <a:ext cx="657161" cy="28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200" b="1" dirty="0">
                <a:solidFill>
                  <a:srgbClr val="FF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 </a:t>
            </a:r>
            <a:r>
              <a:rPr lang="th-TH" sz="1200" b="1" dirty="0">
                <a:solidFill>
                  <a:srgbClr val="087100"/>
                </a:solidFill>
                <a:latin typeface="DB Heavent" panose="02000506060000020004" pitchFamily="2" charset="-34"/>
                <a:ea typeface="Times New Roman" panose="02020603050405020304" pitchFamily="18" charset="0"/>
                <a:cs typeface="DB Heavent" panose="02000506060000020004" pitchFamily="2" charset="-34"/>
              </a:rPr>
              <a:t>(</a:t>
            </a:r>
            <a:r>
              <a:rPr lang="en-GB" sz="1200" b="1" dirty="0">
                <a:solidFill>
                  <a:srgbClr val="087100"/>
                </a:solidFill>
                <a:latin typeface="DB Heavent" panose="02000506060000020004" pitchFamily="2" charset="-34"/>
                <a:ea typeface="Times New Roman" panose="02020603050405020304" pitchFamily="18" charset="0"/>
                <a:cs typeface="DB Heavent" panose="02000506060000020004" pitchFamily="2" charset="-34"/>
              </a:rPr>
              <a:t>+</a:t>
            </a:r>
            <a:r>
              <a:rPr lang="en-US" sz="1200" b="1" dirty="0">
                <a:solidFill>
                  <a:srgbClr val="087100"/>
                </a:solidFill>
                <a:latin typeface="DB Heavent" panose="02000506060000020004" pitchFamily="2" charset="-34"/>
                <a:ea typeface="Times New Roman" panose="02020603050405020304" pitchFamily="18" charset="0"/>
                <a:cs typeface="DB Heavent" panose="02000506060000020004" pitchFamily="2" charset="-34"/>
              </a:rPr>
              <a:t>6%</a:t>
            </a:r>
            <a:r>
              <a:rPr lang="th-TH" sz="1200" b="1" dirty="0">
                <a:solidFill>
                  <a:srgbClr val="087100"/>
                </a:solidFill>
                <a:latin typeface="DB Heavent" panose="02000506060000020004" pitchFamily="2" charset="-34"/>
                <a:ea typeface="Times New Roman" panose="02020603050405020304" pitchFamily="18" charset="0"/>
                <a:cs typeface="DB Heavent" panose="02000506060000020004" pitchFamily="2" charset="-34"/>
              </a:rPr>
              <a:t>)</a:t>
            </a:r>
            <a:endParaRPr lang="en-US" sz="1200" b="1" dirty="0">
              <a:solidFill>
                <a:srgbClr val="FF0000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332F1FCC-AB88-222F-C35E-8D4B95747F92}"/>
              </a:ext>
            </a:extLst>
          </p:cNvPr>
          <p:cNvSpPr txBox="1"/>
          <p:nvPr/>
        </p:nvSpPr>
        <p:spPr>
          <a:xfrm>
            <a:off x="1594058" y="3934177"/>
            <a:ext cx="733802" cy="28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solidFill>
                  <a:srgbClr val="C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 </a:t>
            </a:r>
            <a:r>
              <a:rPr lang="th-TH" sz="1200" b="1" dirty="0">
                <a:solidFill>
                  <a:srgbClr val="FF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(</a:t>
            </a:r>
            <a:r>
              <a:rPr lang="en-US" sz="1200" b="1" dirty="0">
                <a:solidFill>
                  <a:srgbClr val="FF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-42%)</a:t>
            </a:r>
            <a:endParaRPr lang="en-US" sz="1200" b="1" dirty="0">
              <a:solidFill>
                <a:srgbClr val="C00000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DCC7EDA8-22B7-2916-F224-B5DFD24D16D4}"/>
              </a:ext>
            </a:extLst>
          </p:cNvPr>
          <p:cNvSpPr txBox="1"/>
          <p:nvPr/>
        </p:nvSpPr>
        <p:spPr>
          <a:xfrm>
            <a:off x="2778562" y="3934918"/>
            <a:ext cx="647464" cy="28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200" b="1" dirty="0">
                <a:solidFill>
                  <a:srgbClr val="FF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(</a:t>
            </a:r>
            <a:r>
              <a:rPr lang="en-US" sz="1200" b="1" dirty="0">
                <a:solidFill>
                  <a:srgbClr val="FF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-13%)</a:t>
            </a:r>
            <a:endParaRPr lang="en-US" sz="1200" b="1" dirty="0">
              <a:solidFill>
                <a:srgbClr val="C90000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B9CE92C1-F609-9572-9A28-A69D3BAD2CA5}"/>
              </a:ext>
            </a:extLst>
          </p:cNvPr>
          <p:cNvSpPr txBox="1"/>
          <p:nvPr/>
        </p:nvSpPr>
        <p:spPr>
          <a:xfrm>
            <a:off x="3852923" y="3941094"/>
            <a:ext cx="647464" cy="28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200" b="1" dirty="0">
                <a:solidFill>
                  <a:srgbClr val="FF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 </a:t>
            </a:r>
            <a:r>
              <a:rPr lang="th-TH" sz="1200" b="1" kern="1200" dirty="0">
                <a:solidFill>
                  <a:srgbClr val="FF0000"/>
                </a:solidFill>
                <a:effectLst/>
                <a:latin typeface="DB Heavent" panose="02000506060000020004" pitchFamily="2" charset="-34"/>
                <a:ea typeface="Times New Roman" panose="02020603050405020304" pitchFamily="18" charset="0"/>
                <a:cs typeface="DB Heavent" panose="02000506060000020004" pitchFamily="2" charset="-34"/>
              </a:rPr>
              <a:t> </a:t>
            </a:r>
            <a:r>
              <a:rPr lang="th-TH" sz="1200" b="1" dirty="0">
                <a:solidFill>
                  <a:srgbClr val="087100"/>
                </a:solidFill>
                <a:latin typeface="DB Heavent" panose="02000506060000020004" pitchFamily="2" charset="-34"/>
                <a:ea typeface="Times New Roman" panose="02020603050405020304" pitchFamily="18" charset="0"/>
                <a:cs typeface="DB Heavent" panose="02000506060000020004" pitchFamily="2" charset="-34"/>
              </a:rPr>
              <a:t>(</a:t>
            </a:r>
            <a:r>
              <a:rPr lang="en-GB" sz="1200" b="1" dirty="0">
                <a:solidFill>
                  <a:srgbClr val="087100"/>
                </a:solidFill>
                <a:latin typeface="DB Heavent" panose="02000506060000020004" pitchFamily="2" charset="-34"/>
                <a:ea typeface="Times New Roman" panose="02020603050405020304" pitchFamily="18" charset="0"/>
                <a:cs typeface="DB Heavent" panose="02000506060000020004" pitchFamily="2" charset="-34"/>
              </a:rPr>
              <a:t>+</a:t>
            </a:r>
            <a:r>
              <a:rPr lang="en-US" sz="1200" b="1" dirty="0">
                <a:solidFill>
                  <a:srgbClr val="087100"/>
                </a:solidFill>
                <a:latin typeface="DB Heavent" panose="02000506060000020004" pitchFamily="2" charset="-34"/>
                <a:ea typeface="Times New Roman" panose="02020603050405020304" pitchFamily="18" charset="0"/>
                <a:cs typeface="DB Heavent" panose="02000506060000020004" pitchFamily="2" charset="-34"/>
              </a:rPr>
              <a:t>5%</a:t>
            </a:r>
            <a:r>
              <a:rPr lang="th-TH" sz="1200" b="1" dirty="0">
                <a:solidFill>
                  <a:srgbClr val="087100"/>
                </a:solidFill>
                <a:latin typeface="DB Heavent" panose="02000506060000020004" pitchFamily="2" charset="-34"/>
                <a:ea typeface="Times New Roman" panose="02020603050405020304" pitchFamily="18" charset="0"/>
                <a:cs typeface="DB Heavent" panose="02000506060000020004" pitchFamily="2" charset="-34"/>
              </a:rPr>
              <a:t>)</a:t>
            </a:r>
            <a:endParaRPr lang="en-US" sz="1200" b="1" dirty="0">
              <a:solidFill>
                <a:srgbClr val="FF0000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7BF1E0BB-5BA1-ACDB-5498-883FF0FDB34A}"/>
              </a:ext>
            </a:extLst>
          </p:cNvPr>
          <p:cNvSpPr txBox="1"/>
          <p:nvPr/>
        </p:nvSpPr>
        <p:spPr>
          <a:xfrm>
            <a:off x="5064709" y="3934177"/>
            <a:ext cx="647464" cy="28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200" b="1" kern="1200" dirty="0">
                <a:solidFill>
                  <a:srgbClr val="FF0000"/>
                </a:solidFill>
                <a:effectLst/>
                <a:latin typeface="DB Heavent" panose="02000506060000020004" pitchFamily="2" charset="-34"/>
                <a:ea typeface="Times New Roman" panose="02020603050405020304" pitchFamily="18" charset="0"/>
                <a:cs typeface="DB Heavent" panose="02000506060000020004" pitchFamily="2" charset="-34"/>
              </a:rPr>
              <a:t> </a:t>
            </a:r>
            <a:r>
              <a:rPr lang="th-TH" sz="1200" b="1" dirty="0">
                <a:solidFill>
                  <a:srgbClr val="087100"/>
                </a:solidFill>
                <a:latin typeface="DB Heavent" panose="02000506060000020004" pitchFamily="2" charset="-34"/>
                <a:ea typeface="Times New Roman" panose="02020603050405020304" pitchFamily="18" charset="0"/>
                <a:cs typeface="DB Heavent" panose="02000506060000020004" pitchFamily="2" charset="-34"/>
              </a:rPr>
              <a:t>(</a:t>
            </a:r>
            <a:r>
              <a:rPr lang="en-GB" sz="1200" b="1" dirty="0">
                <a:solidFill>
                  <a:srgbClr val="087100"/>
                </a:solidFill>
                <a:latin typeface="DB Heavent" panose="02000506060000020004" pitchFamily="2" charset="-34"/>
                <a:ea typeface="Times New Roman" panose="02020603050405020304" pitchFamily="18" charset="0"/>
                <a:cs typeface="DB Heavent" panose="02000506060000020004" pitchFamily="2" charset="-34"/>
              </a:rPr>
              <a:t>+</a:t>
            </a:r>
            <a:r>
              <a:rPr lang="en-US" sz="1200" b="1" dirty="0">
                <a:solidFill>
                  <a:srgbClr val="087100"/>
                </a:solidFill>
                <a:latin typeface="DB Heavent" panose="02000506060000020004" pitchFamily="2" charset="-34"/>
                <a:ea typeface="Times New Roman" panose="02020603050405020304" pitchFamily="18" charset="0"/>
                <a:cs typeface="DB Heavent" panose="02000506060000020004" pitchFamily="2" charset="-34"/>
              </a:rPr>
              <a:t>1%</a:t>
            </a:r>
            <a:r>
              <a:rPr lang="th-TH" sz="1200" b="1" dirty="0">
                <a:solidFill>
                  <a:srgbClr val="087100"/>
                </a:solidFill>
                <a:latin typeface="DB Heavent" panose="02000506060000020004" pitchFamily="2" charset="-34"/>
                <a:ea typeface="Times New Roman" panose="02020603050405020304" pitchFamily="18" charset="0"/>
                <a:cs typeface="DB Heavent" panose="02000506060000020004" pitchFamily="2" charset="-34"/>
              </a:rPr>
              <a:t>)</a:t>
            </a:r>
            <a:endParaRPr lang="en-US" sz="1200" b="1" dirty="0">
              <a:solidFill>
                <a:srgbClr val="FF0000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28273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C8F5A18-1EDA-7D41-B4A8-EB26B0DEE097}"/>
              </a:ext>
            </a:extLst>
          </p:cNvPr>
          <p:cNvSpPr/>
          <p:nvPr/>
        </p:nvSpPr>
        <p:spPr>
          <a:xfrm>
            <a:off x="564612" y="140251"/>
            <a:ext cx="8827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300" b="1" dirty="0">
                <a:solidFill>
                  <a:srgbClr val="0092BA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คาดการณ์ปริมาณฝน </a:t>
            </a:r>
            <a:r>
              <a:rPr lang="en-GB" sz="2300" b="1" dirty="0">
                <a:solidFill>
                  <a:srgbClr val="0092BA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One-Map </a:t>
            </a:r>
            <a:r>
              <a:rPr lang="th-TH" sz="2300" b="1" dirty="0">
                <a:solidFill>
                  <a:srgbClr val="0092BA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และผลต่างจากค่าปกติ เดือนเมษายน – มิถุนายน </a:t>
            </a:r>
            <a:r>
              <a:rPr lang="en-GB" sz="2300" b="1" dirty="0">
                <a:solidFill>
                  <a:srgbClr val="0092BA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2567</a:t>
            </a:r>
            <a:r>
              <a:rPr lang="th-TH" sz="2300" b="1" dirty="0">
                <a:solidFill>
                  <a:srgbClr val="0092BA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 (รายภาค)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DE91A9-5522-6CAA-3340-FF18279A9887}"/>
              </a:ext>
            </a:extLst>
          </p:cNvPr>
          <p:cNvSpPr txBox="1"/>
          <p:nvPr/>
        </p:nvSpPr>
        <p:spPr>
          <a:xfrm>
            <a:off x="2651810" y="4371538"/>
            <a:ext cx="7362063" cy="332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th-TH" sz="900" b="1" spc="-10" dirty="0">
                <a:latin typeface="DB Heavent" panose="02000506060000020004" pitchFamily="2" charset="-34"/>
                <a:cs typeface="DB Heavent" panose="02000506060000020004" pitchFamily="2" charset="-34"/>
              </a:rPr>
              <a:t>หมายเหตุ </a:t>
            </a:r>
            <a:r>
              <a:rPr lang="th-TH" sz="900" i="1" spc="-10" dirty="0">
                <a:latin typeface="DB Heavent" panose="02000506060000020004" pitchFamily="2" charset="-34"/>
                <a:cs typeface="DB Heavent" panose="02000506060000020004" pitchFamily="2" charset="-34"/>
              </a:rPr>
              <a:t>ค่าปกติ ใช้ค่าเฉลี่ยฝนเชิงพื้นที่ 30 ปี ระหว่างปี พ.ศ. 2534-2563 จากสถานีฝนของกรมอุตุนิยมวิทยา</a:t>
            </a:r>
          </a:p>
          <a:p>
            <a:pPr>
              <a:lnSpc>
                <a:spcPts val="900"/>
              </a:lnSpc>
            </a:pPr>
            <a:r>
              <a:rPr lang="th-TH" sz="900" i="1" spc="-10" dirty="0">
                <a:latin typeface="DB Heavent" panose="02000506060000020004" pitchFamily="2" charset="-34"/>
                <a:cs typeface="DB Heavent" panose="02000506060000020004" pitchFamily="2" charset="-34"/>
              </a:rPr>
              <a:t>                จุดบนภาพผลต่างจากค่าปกติ แสดงถึงตำแหน่งที่มีผลการคาดการณ์สอดคล้องกันระหว่างกรมอุตุนิยมวิทยาและสสน.</a:t>
            </a:r>
            <a:endParaRPr lang="en-GB" sz="900" i="1" spc="-10" dirty="0"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95B6D4-7A77-26AC-BEE5-C20358970B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47219" y="487251"/>
            <a:ext cx="7449562" cy="391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06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C8F5A18-1EDA-7D41-B4A8-EB26B0DEE097}"/>
              </a:ext>
            </a:extLst>
          </p:cNvPr>
          <p:cNvSpPr/>
          <p:nvPr/>
        </p:nvSpPr>
        <p:spPr>
          <a:xfrm>
            <a:off x="564612" y="140251"/>
            <a:ext cx="8827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300" b="1" dirty="0">
                <a:solidFill>
                  <a:srgbClr val="0092BA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คาดการณ์ปริมาณฝน </a:t>
            </a:r>
            <a:r>
              <a:rPr lang="en-GB" sz="2300" b="1" dirty="0">
                <a:solidFill>
                  <a:srgbClr val="0092BA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One-Map </a:t>
            </a:r>
            <a:r>
              <a:rPr lang="th-TH" sz="2300" b="1" dirty="0">
                <a:solidFill>
                  <a:srgbClr val="0092BA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และผลต่างจากค่าปกติ เดือนกรกฎาคม – กันยายน </a:t>
            </a:r>
            <a:r>
              <a:rPr lang="en-GB" sz="2300" b="1" dirty="0">
                <a:solidFill>
                  <a:srgbClr val="0092BA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2567</a:t>
            </a:r>
            <a:r>
              <a:rPr lang="th-TH" sz="2300" b="1" dirty="0">
                <a:solidFill>
                  <a:srgbClr val="0092BA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 (รายภาค)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DE91A9-5522-6CAA-3340-FF18279A9887}"/>
              </a:ext>
            </a:extLst>
          </p:cNvPr>
          <p:cNvSpPr txBox="1"/>
          <p:nvPr/>
        </p:nvSpPr>
        <p:spPr>
          <a:xfrm>
            <a:off x="2651810" y="4371538"/>
            <a:ext cx="7362063" cy="332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th-TH" sz="900" b="1" spc="-10" dirty="0">
                <a:latin typeface="DB Heavent" panose="02000506060000020004" pitchFamily="2" charset="-34"/>
                <a:cs typeface="DB Heavent" panose="02000506060000020004" pitchFamily="2" charset="-34"/>
              </a:rPr>
              <a:t>หมายเหตุ </a:t>
            </a:r>
            <a:r>
              <a:rPr lang="th-TH" sz="900" i="1" spc="-10" dirty="0">
                <a:latin typeface="DB Heavent" panose="02000506060000020004" pitchFamily="2" charset="-34"/>
                <a:cs typeface="DB Heavent" panose="02000506060000020004" pitchFamily="2" charset="-34"/>
              </a:rPr>
              <a:t>ค่าปกติ ใช้ค่าเฉลี่ยฝนเชิงพื้นที่ 30 ปี ระหว่างปี พ.ศ. 2534-2563 จากสถานีฝนของกรมอุตุนิยมวิทยา</a:t>
            </a:r>
          </a:p>
          <a:p>
            <a:pPr>
              <a:lnSpc>
                <a:spcPts val="900"/>
              </a:lnSpc>
            </a:pPr>
            <a:r>
              <a:rPr lang="th-TH" sz="900" i="1" spc="-10" dirty="0">
                <a:latin typeface="DB Heavent" panose="02000506060000020004" pitchFamily="2" charset="-34"/>
                <a:cs typeface="DB Heavent" panose="02000506060000020004" pitchFamily="2" charset="-34"/>
              </a:rPr>
              <a:t>                จุดบนภาพผลต่างจากค่าปกติ แสดงถึงตำแหน่งที่มีผลการคาดการณ์สอดคล้องกันระหว่างกรมอุตุนิยมวิทยาและสสน.</a:t>
            </a:r>
            <a:endParaRPr lang="en-GB" sz="900" i="1" spc="-10" dirty="0"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95B6D4-7A77-26AC-BEE5-C20358970B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05802" y="487251"/>
            <a:ext cx="7532396" cy="391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17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86193</TotalTime>
  <Words>1043</Words>
  <Application>Microsoft Office PowerPoint</Application>
  <PresentationFormat>On-screen Show (16:9)</PresentationFormat>
  <Paragraphs>116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DB Heavent</vt:lpstr>
      <vt:lpstr>DB Heavent Thin</vt:lpstr>
      <vt:lpstr>Cordia New</vt:lpstr>
      <vt:lpstr>Source Sans Pro</vt:lpstr>
      <vt:lpstr>Arial</vt:lpstr>
      <vt:lpstr>Calibri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เฉลิม เพ็งพิศ</dc:creator>
  <cp:lastModifiedBy>Wasukree Sae-tia</cp:lastModifiedBy>
  <cp:revision>717</cp:revision>
  <cp:lastPrinted>2023-05-01T06:41:06Z</cp:lastPrinted>
  <dcterms:created xsi:type="dcterms:W3CDTF">2020-12-03T09:55:33Z</dcterms:created>
  <dcterms:modified xsi:type="dcterms:W3CDTF">2024-04-22T03:34:54Z</dcterms:modified>
</cp:coreProperties>
</file>