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1" r:id="rId2"/>
    <p:sldMasterId id="2147484053" r:id="rId3"/>
    <p:sldMasterId id="2147484101" r:id="rId4"/>
    <p:sldMasterId id="2147484113" r:id="rId5"/>
  </p:sldMasterIdLst>
  <p:notesMasterIdLst>
    <p:notesMasterId r:id="rId15"/>
  </p:notesMasterIdLst>
  <p:sldIdLst>
    <p:sldId id="3254" r:id="rId6"/>
    <p:sldId id="3289" r:id="rId7"/>
    <p:sldId id="3269" r:id="rId8"/>
    <p:sldId id="3270" r:id="rId9"/>
    <p:sldId id="3286" r:id="rId10"/>
    <p:sldId id="3243" r:id="rId11"/>
    <p:sldId id="3287" r:id="rId12"/>
    <p:sldId id="3288" r:id="rId13"/>
    <p:sldId id="546" r:id="rId1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5BA19D52-A900-44D7-9D48-CE3D12CC3B26}" type="datetimeFigureOut">
              <a:rPr lang="th-TH" smtClean="0"/>
              <a:pPr/>
              <a:t>05/06/61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68703246-BD49-47F3-A946-73EB5DB2198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333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89013" y="1363663"/>
            <a:ext cx="4911725" cy="36845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A45DF-C413-4C0E-8F2D-4BA896F745C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61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0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81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42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13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CDF282-00A6-465C-BFA5-C942680B1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0667505-5753-42A6-94D7-B6D8062B4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14B3EB-40A5-4AE6-A6AD-D4E1BE7B5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EF70-99CF-4312-BDA6-56BE344BD870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50591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39074E-7093-4320-8C2E-148B40D06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0E2EF2-5D7F-435A-81D9-F7101E14A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A75F3F8-EF2B-414F-95C8-BF614CB2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E15B-3BB2-4061-A620-ED6343A4C131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385288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B740ED-CBB0-4F1B-A468-B4A94183C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E9E172-5C05-44E6-BAC0-3BDCD5E6F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C5144D-194A-44ED-8493-98F02923A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DF62-B4A2-4321-B9F4-86EEF50A93F4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33602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FAD1CE-DEA1-4330-9BBE-EEE270633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94F298-094B-40C7-A7B7-269FB0B52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703DB4-631F-478C-9B89-3C7C7D7B2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7FE2-5899-49A2-B5EB-2C6D274D9341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70886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84F282C-6A01-48C7-AB7F-2A9F6D811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1C20450-A88A-4A5C-8AC4-1865D2C8C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AACD20C-AF9D-459A-800D-3F17BAECF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E5F2-B9A0-4B77-B715-D3DA1E07023E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138097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5BAECBF-256C-43C6-B015-FE30F3830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F1F88F2-F5E3-40D2-A99B-C0FCD04EB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F176661-FA73-4321-ACFB-4897DCBFB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CE94-7527-422C-AE64-F7F26CA56D92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163129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C632C97-D97B-4092-9D21-91FA4C2FD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4590661-6606-40E4-A83C-43407E3A3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9A3C890-2AE1-46FB-8F92-8FE6BCDC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F167-4817-4A22-AD1A-D847570CFED8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257060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833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695859-5FA0-4DEA-B934-D08D61652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E4929D-EC62-47F1-82AE-D8F35417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521FE2-CCB9-48B5-8D33-6EC726509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324E-A819-404B-87D7-E1D28C020EA7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170869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12753F-8E2A-42F0-998B-777B89F4E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6D908F-96F3-4D88-8913-627F12430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6C4C3B-208D-4FE7-A051-541A42013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D352-D056-4668-B18C-3A5123CF06A8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802059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63A555-4D92-4E18-A636-13B424F9E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E868FC-82E9-4DCD-A646-DF4F09711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64B837-5A77-4347-B79C-00701419F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80AA-9918-4932-9654-C9CC69AB32B6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235889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44463"/>
            <a:ext cx="206375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44463"/>
            <a:ext cx="6042025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CBD2A62-6292-47C6-89FC-329B0D253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F42369F-F5EE-49E3-A68A-CF6FB6152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BC3E81-3B52-4389-BEDA-8C99653F9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E749-A2EB-4E94-BDAB-1EF8A47F36BC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406263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16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411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40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853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8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65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021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698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138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692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044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CDF282-00A6-465C-BFA5-C942680B1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0667505-5753-42A6-94D7-B6D8062B4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14B3EB-40A5-4AE6-A6AD-D4E1BE7B5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EF70-99CF-4312-BDA6-56BE344BD870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3765045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39074E-7093-4320-8C2E-148B40D06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C0E2EF2-5D7F-435A-81D9-F7101E14A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A75F3F8-EF2B-414F-95C8-BF614CB22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EE15B-3BB2-4061-A620-ED6343A4C131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748998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B740ED-CBB0-4F1B-A468-B4A94183C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E9E172-5C05-44E6-BAC0-3BDCD5E6F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C5144D-194A-44ED-8493-98F02923A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DF62-B4A2-4321-B9F4-86EEF50A93F4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2612601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FAD1CE-DEA1-4330-9BBE-EEE2706337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94F298-094B-40C7-A7B7-269FB0B52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703DB4-631F-478C-9B89-3C7C7D7B2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7FE2-5899-49A2-B5EB-2C6D274D9341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1170717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84F282C-6A01-48C7-AB7F-2A9F6D811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1C20450-A88A-4A5C-8AC4-1865D2C8C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AACD20C-AF9D-459A-800D-3F17BAECF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E5F2-B9A0-4B77-B715-D3DA1E07023E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268021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188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5BAECBF-256C-43C6-B015-FE30F3830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F1F88F2-F5E3-40D2-A99B-C0FCD04EB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F176661-FA73-4321-ACFB-4897DCBFB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CE94-7527-422C-AE64-F7F26CA56D92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158373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C632C97-D97B-4092-9D21-91FA4C2FD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4590661-6606-40E4-A83C-43407E3A3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9A3C890-2AE1-46FB-8F92-8FE6BCDC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F167-4817-4A22-AD1A-D847570CFED8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4088147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695859-5FA0-4DEA-B934-D08D61652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E4929D-EC62-47F1-82AE-D8F35417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521FE2-CCB9-48B5-8D33-6EC726509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324E-A819-404B-87D7-E1D28C020EA7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4282987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112753F-8E2A-42F0-998B-777B89F4E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6D908F-96F3-4D88-8913-627F12430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6C4C3B-208D-4FE7-A051-541A42013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D352-D056-4668-B18C-3A5123CF06A8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110392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63A555-4D92-4E18-A636-13B424F9E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E868FC-82E9-4DCD-A646-DF4F09711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64B837-5A77-4347-B79C-00701419F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80AA-9918-4932-9654-C9CC69AB32B6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355872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44463"/>
            <a:ext cx="206375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144463"/>
            <a:ext cx="6042025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CBD2A62-6292-47C6-89FC-329B0D253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F42369F-F5EE-49E3-A68A-CF6FB6152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BC3E81-3B52-4389-BEDA-8C99653F9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E749-A2EB-4E94-BDAB-1EF8A47F36BC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</p:spTree>
    <p:extLst>
      <p:ext uri="{BB962C8B-B14F-4D97-AF65-F5344CB8AC3E}">
        <p14:creationId xmlns:p14="http://schemas.microsoft.com/office/powerpoint/2010/main" xmlns="" val="31192305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061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837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404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94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335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759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6244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682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33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625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19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054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79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7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4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90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89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0" y="5820642"/>
            <a:ext cx="9144000" cy="1044489"/>
            <a:chOff x="-927101" y="4928290"/>
            <a:chExt cx="14317004" cy="1929710"/>
          </a:xfrm>
        </p:grpSpPr>
        <p:sp>
          <p:nvSpPr>
            <p:cNvPr id="8" name="สี่เหลี่ยมผืนผ้า 6"/>
            <p:cNvSpPr/>
            <p:nvPr/>
          </p:nvSpPr>
          <p:spPr>
            <a:xfrm>
              <a:off x="5147603" y="4928290"/>
              <a:ext cx="8242300" cy="1917700"/>
            </a:xfrm>
            <a:custGeom>
              <a:avLst/>
              <a:gdLst>
                <a:gd name="connsiteX0" fmla="*/ 0 w 8242300"/>
                <a:gd name="connsiteY0" fmla="*/ 0 h 2667000"/>
                <a:gd name="connsiteX1" fmla="*/ 8242300 w 8242300"/>
                <a:gd name="connsiteY1" fmla="*/ 0 h 2667000"/>
                <a:gd name="connsiteX2" fmla="*/ 8242300 w 8242300"/>
                <a:gd name="connsiteY2" fmla="*/ 2667000 h 2667000"/>
                <a:gd name="connsiteX3" fmla="*/ 0 w 8242300"/>
                <a:gd name="connsiteY3" fmla="*/ 2667000 h 2667000"/>
                <a:gd name="connsiteX4" fmla="*/ 0 w 8242300"/>
                <a:gd name="connsiteY4" fmla="*/ 0 h 2667000"/>
                <a:gd name="connsiteX0" fmla="*/ 0 w 8242300"/>
                <a:gd name="connsiteY0" fmla="*/ 0 h 2667000"/>
                <a:gd name="connsiteX1" fmla="*/ 8242300 w 8242300"/>
                <a:gd name="connsiteY1" fmla="*/ 0 h 2667000"/>
                <a:gd name="connsiteX2" fmla="*/ 8242300 w 8242300"/>
                <a:gd name="connsiteY2" fmla="*/ 2667000 h 2667000"/>
                <a:gd name="connsiteX3" fmla="*/ 1689100 w 8242300"/>
                <a:gd name="connsiteY3" fmla="*/ 2654300 h 2667000"/>
                <a:gd name="connsiteX4" fmla="*/ 0 w 8242300"/>
                <a:gd name="connsiteY4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2667000">
                  <a:moveTo>
                    <a:pt x="0" y="0"/>
                  </a:moveTo>
                  <a:lnTo>
                    <a:pt x="8242300" y="0"/>
                  </a:lnTo>
                  <a:lnTo>
                    <a:pt x="8242300" y="2667000"/>
                  </a:lnTo>
                  <a:lnTo>
                    <a:pt x="1689100" y="265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100">
                <a:solidFill>
                  <a:prstClr val="white"/>
                </a:solidFill>
              </a:endParaRPr>
            </a:p>
          </p:txBody>
        </p:sp>
        <p:sp>
          <p:nvSpPr>
            <p:cNvPr id="9" name="สี่เหลี่ยมผืนผ้า 7"/>
            <p:cNvSpPr/>
            <p:nvPr/>
          </p:nvSpPr>
          <p:spPr>
            <a:xfrm>
              <a:off x="3644900" y="5702300"/>
              <a:ext cx="6629400" cy="1155700"/>
            </a:xfrm>
            <a:custGeom>
              <a:avLst/>
              <a:gdLst>
                <a:gd name="connsiteX0" fmla="*/ 0 w 6629400"/>
                <a:gd name="connsiteY0" fmla="*/ 0 h 1143000"/>
                <a:gd name="connsiteX1" fmla="*/ 6629400 w 6629400"/>
                <a:gd name="connsiteY1" fmla="*/ 0 h 1143000"/>
                <a:gd name="connsiteX2" fmla="*/ 6629400 w 6629400"/>
                <a:gd name="connsiteY2" fmla="*/ 1143000 h 1143000"/>
                <a:gd name="connsiteX3" fmla="*/ 0 w 6629400"/>
                <a:gd name="connsiteY3" fmla="*/ 1143000 h 1143000"/>
                <a:gd name="connsiteX4" fmla="*/ 0 w 6629400"/>
                <a:gd name="connsiteY4" fmla="*/ 0 h 1143000"/>
                <a:gd name="connsiteX0" fmla="*/ 0 w 6629400"/>
                <a:gd name="connsiteY0" fmla="*/ 0 h 1143000"/>
                <a:gd name="connsiteX1" fmla="*/ 6629400 w 6629400"/>
                <a:gd name="connsiteY1" fmla="*/ 0 h 1143000"/>
                <a:gd name="connsiteX2" fmla="*/ 6629400 w 6629400"/>
                <a:gd name="connsiteY2" fmla="*/ 1143000 h 1143000"/>
                <a:gd name="connsiteX3" fmla="*/ 927100 w 6629400"/>
                <a:gd name="connsiteY3" fmla="*/ 1143000 h 1143000"/>
                <a:gd name="connsiteX4" fmla="*/ 0 w 6629400"/>
                <a:gd name="connsiteY4" fmla="*/ 0 h 1143000"/>
                <a:gd name="connsiteX0" fmla="*/ 0 w 6629400"/>
                <a:gd name="connsiteY0" fmla="*/ 12700 h 1155700"/>
                <a:gd name="connsiteX1" fmla="*/ 5816600 w 6629400"/>
                <a:gd name="connsiteY1" fmla="*/ 0 h 1155700"/>
                <a:gd name="connsiteX2" fmla="*/ 6629400 w 6629400"/>
                <a:gd name="connsiteY2" fmla="*/ 1155700 h 1155700"/>
                <a:gd name="connsiteX3" fmla="*/ 927100 w 6629400"/>
                <a:gd name="connsiteY3" fmla="*/ 1155700 h 1155700"/>
                <a:gd name="connsiteX4" fmla="*/ 0 w 6629400"/>
                <a:gd name="connsiteY4" fmla="*/ 1270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400" h="1155700">
                  <a:moveTo>
                    <a:pt x="0" y="12700"/>
                  </a:moveTo>
                  <a:lnTo>
                    <a:pt x="5816600" y="0"/>
                  </a:lnTo>
                  <a:lnTo>
                    <a:pt x="6629400" y="1155700"/>
                  </a:lnTo>
                  <a:lnTo>
                    <a:pt x="927100" y="1155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100">
                <a:solidFill>
                  <a:prstClr val="white"/>
                </a:solidFill>
              </a:endParaRPr>
            </a:p>
          </p:txBody>
        </p:sp>
        <p:sp>
          <p:nvSpPr>
            <p:cNvPr id="10" name="สี่เหลี่ยมผืนผ้า 8"/>
            <p:cNvSpPr/>
            <p:nvPr/>
          </p:nvSpPr>
          <p:spPr>
            <a:xfrm>
              <a:off x="-927101" y="6091959"/>
              <a:ext cx="5195455" cy="766041"/>
            </a:xfrm>
            <a:custGeom>
              <a:avLst/>
              <a:gdLst>
                <a:gd name="connsiteX0" fmla="*/ 0 w 5195455"/>
                <a:gd name="connsiteY0" fmla="*/ 0 h 766041"/>
                <a:gd name="connsiteX1" fmla="*/ 5195455 w 5195455"/>
                <a:gd name="connsiteY1" fmla="*/ 0 h 766041"/>
                <a:gd name="connsiteX2" fmla="*/ 5195455 w 5195455"/>
                <a:gd name="connsiteY2" fmla="*/ 766041 h 766041"/>
                <a:gd name="connsiteX3" fmla="*/ 0 w 5195455"/>
                <a:gd name="connsiteY3" fmla="*/ 766041 h 766041"/>
                <a:gd name="connsiteX4" fmla="*/ 0 w 5195455"/>
                <a:gd name="connsiteY4" fmla="*/ 0 h 766041"/>
                <a:gd name="connsiteX0" fmla="*/ 0 w 5195455"/>
                <a:gd name="connsiteY0" fmla="*/ 0 h 766041"/>
                <a:gd name="connsiteX1" fmla="*/ 4572000 w 5195455"/>
                <a:gd name="connsiteY1" fmla="*/ 0 h 766041"/>
                <a:gd name="connsiteX2" fmla="*/ 5195455 w 5195455"/>
                <a:gd name="connsiteY2" fmla="*/ 766041 h 766041"/>
                <a:gd name="connsiteX3" fmla="*/ 0 w 5195455"/>
                <a:gd name="connsiteY3" fmla="*/ 766041 h 766041"/>
                <a:gd name="connsiteX4" fmla="*/ 0 w 5195455"/>
                <a:gd name="connsiteY4" fmla="*/ 0 h 76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455" h="766041">
                  <a:moveTo>
                    <a:pt x="0" y="0"/>
                  </a:moveTo>
                  <a:lnTo>
                    <a:pt x="4572000" y="0"/>
                  </a:lnTo>
                  <a:lnTo>
                    <a:pt x="5195455" y="766041"/>
                  </a:lnTo>
                  <a:lnTo>
                    <a:pt x="0" y="766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100">
                <a:solidFill>
                  <a:prstClr val="white"/>
                </a:solidFill>
              </a:endParaRPr>
            </a:p>
          </p:txBody>
        </p:sp>
      </p:grpSp>
      <p:sp>
        <p:nvSpPr>
          <p:cNvPr id="12" name="สี่เหลี่ยมผืนผ้า 6"/>
          <p:cNvSpPr/>
          <p:nvPr userDrawn="1"/>
        </p:nvSpPr>
        <p:spPr>
          <a:xfrm flipH="1">
            <a:off x="3315" y="-14663"/>
            <a:ext cx="6181725" cy="739674"/>
          </a:xfrm>
          <a:custGeom>
            <a:avLst/>
            <a:gdLst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0 w 8242300"/>
              <a:gd name="connsiteY3" fmla="*/ 2667000 h 2667000"/>
              <a:gd name="connsiteX4" fmla="*/ 0 w 8242300"/>
              <a:gd name="connsiteY4" fmla="*/ 0 h 2667000"/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1689100 w 8242300"/>
              <a:gd name="connsiteY3" fmla="*/ 2654300 h 2667000"/>
              <a:gd name="connsiteX4" fmla="*/ 0 w 8242300"/>
              <a:gd name="connsiteY4" fmla="*/ 0 h 2667000"/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934357 w 8242300"/>
              <a:gd name="connsiteY3" fmla="*/ 2601969 h 2667000"/>
              <a:gd name="connsiteX4" fmla="*/ 0 w 8242300"/>
              <a:gd name="connsiteY4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2667000">
                <a:moveTo>
                  <a:pt x="0" y="0"/>
                </a:moveTo>
                <a:lnTo>
                  <a:pt x="8242300" y="0"/>
                </a:lnTo>
                <a:lnTo>
                  <a:pt x="8242300" y="2667000"/>
                </a:lnTo>
                <a:lnTo>
                  <a:pt x="934357" y="26019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4" name="สี่เหลี่ยมผืนผ้า 6"/>
          <p:cNvSpPr/>
          <p:nvPr userDrawn="1"/>
        </p:nvSpPr>
        <p:spPr>
          <a:xfrm flipV="1">
            <a:off x="3876484" y="-8878"/>
            <a:ext cx="5264201" cy="935420"/>
          </a:xfrm>
          <a:custGeom>
            <a:avLst/>
            <a:gdLst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0 w 8242300"/>
              <a:gd name="connsiteY3" fmla="*/ 2667000 h 2667000"/>
              <a:gd name="connsiteX4" fmla="*/ 0 w 8242300"/>
              <a:gd name="connsiteY4" fmla="*/ 0 h 2667000"/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1689100 w 8242300"/>
              <a:gd name="connsiteY3" fmla="*/ 2654300 h 2667000"/>
              <a:gd name="connsiteX4" fmla="*/ 0 w 8242300"/>
              <a:gd name="connsiteY4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2667000">
                <a:moveTo>
                  <a:pt x="0" y="0"/>
                </a:moveTo>
                <a:lnTo>
                  <a:pt x="8242300" y="0"/>
                </a:lnTo>
                <a:lnTo>
                  <a:pt x="8242300" y="2667000"/>
                </a:lnTo>
                <a:lnTo>
                  <a:pt x="1689100" y="2654300"/>
                </a:lnTo>
                <a:lnTo>
                  <a:pt x="0" y="0"/>
                </a:lnTo>
                <a:close/>
              </a:path>
            </a:pathLst>
          </a:custGeom>
          <a:solidFill>
            <a:srgbClr val="BBBBBB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56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8" descr="바">
            <a:extLst>
              <a:ext uri="{FF2B5EF4-FFF2-40B4-BE49-F238E27FC236}">
                <a16:creationId xmlns:a16="http://schemas.microsoft.com/office/drawing/2014/main" xmlns="" id="{621CF4C9-7E47-49FA-8770-A53A7653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xmlns="" id="{D56C876D-CCAF-4FA2-88E9-1404B9D7A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th-TH"/>
              <a:t>마스터 텍스트 스타일을 편집합니다</a:t>
            </a:r>
          </a:p>
          <a:p>
            <a:pPr lvl="1"/>
            <a:r>
              <a:rPr lang="ko-KR" altLang="th-TH"/>
              <a:t>둘째 수준</a:t>
            </a:r>
          </a:p>
          <a:p>
            <a:pPr lvl="2"/>
            <a:r>
              <a:rPr lang="ko-KR" altLang="th-TH"/>
              <a:t>셋째 수준</a:t>
            </a:r>
          </a:p>
          <a:p>
            <a:pPr lvl="3"/>
            <a:r>
              <a:rPr lang="ko-KR" altLang="th-TH"/>
              <a:t>넷째 수준</a:t>
            </a:r>
          </a:p>
          <a:p>
            <a:pPr lvl="4"/>
            <a:r>
              <a:rPr lang="ko-KR" altLang="th-TH"/>
              <a:t>다섯째 수준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434A557A-1631-4C9B-9923-2C116FB341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EA6CB51-DDA0-4737-95D8-EF038D27B8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1CF1807D-F193-4E52-82C7-F93075E0F7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0C0AA3-32A0-43B5-B1B5-ABCD8957884F}" type="slidenum">
              <a:rPr lang="en-US" altLang="th-TH"/>
              <a:pPr>
                <a:defRPr/>
              </a:pPr>
              <a:t>‹#›</a:t>
            </a:fld>
            <a:endParaRPr lang="en-US" altLang="th-TH" dirty="0"/>
          </a:p>
        </p:txBody>
      </p:sp>
      <p:sp>
        <p:nvSpPr>
          <p:cNvPr id="99335" name="Rectangle 24">
            <a:extLst>
              <a:ext uri="{FF2B5EF4-FFF2-40B4-BE49-F238E27FC236}">
                <a16:creationId xmlns:a16="http://schemas.microsoft.com/office/drawing/2014/main" xmlns="" id="{15D719C2-DCAA-4B20-A0ED-8B237DDED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44463"/>
            <a:ext cx="82296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/>
              <a:t>Click To Edit Title Style</a:t>
            </a:r>
          </a:p>
        </p:txBody>
      </p:sp>
      <p:grpSp>
        <p:nvGrpSpPr>
          <p:cNvPr id="99336" name="Group 8">
            <a:extLst>
              <a:ext uri="{FF2B5EF4-FFF2-40B4-BE49-F238E27FC236}">
                <a16:creationId xmlns:a16="http://schemas.microsoft.com/office/drawing/2014/main" xmlns="" id="{A6877A1B-DD0E-40E1-920F-9D965FE32C3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381750"/>
            <a:ext cx="2590800" cy="288925"/>
            <a:chOff x="0" y="0"/>
            <a:chExt cx="1632" cy="182"/>
          </a:xfrm>
        </p:grpSpPr>
        <p:sp>
          <p:nvSpPr>
            <p:cNvPr id="99337" name="WordArt 25">
              <a:extLst>
                <a:ext uri="{FF2B5EF4-FFF2-40B4-BE49-F238E27FC236}">
                  <a16:creationId xmlns:a16="http://schemas.microsoft.com/office/drawing/2014/main" xmlns="" id="{85847BEF-C3CA-4A90-BDC6-FD0931A6D1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 spc="-70" dirty="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th-TH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9338" name="WordArt 26">
              <a:extLst>
                <a:ext uri="{FF2B5EF4-FFF2-40B4-BE49-F238E27FC236}">
                  <a16:creationId xmlns:a16="http://schemas.microsoft.com/office/drawing/2014/main" xmlns="" id="{F5681FE2-A6FF-4D38-810E-C49AD4F8C97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4" y="136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800" b="1" kern="10" spc="-4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th-TH" sz="800" b="1" kern="10" spc="-40">
                <a:solidFill>
                  <a:srgbClr val="5F5F5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54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+mj-lt"/>
          <a:ea typeface="+mj-ea"/>
          <a:cs typeface="HY헤드라인M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ulim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ulim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ulim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ulim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ulim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5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5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374"/>
            <a:fld id="{89C91826-4455-48CD-952F-FCACE3058DD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54374"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5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374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374"/>
            <a:fld id="{34036FAF-D2D9-426B-AF82-F28353A7867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54374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5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8" descr="바">
            <a:extLst>
              <a:ext uri="{FF2B5EF4-FFF2-40B4-BE49-F238E27FC236}">
                <a16:creationId xmlns:a16="http://schemas.microsoft.com/office/drawing/2014/main" xmlns="" id="{621CF4C9-7E47-49FA-8770-A53A7653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xmlns="" id="{D56C876D-CCAF-4FA2-88E9-1404B9D7A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th-TH"/>
              <a:t>마스터 텍스트 스타일을 편집합니다</a:t>
            </a:r>
          </a:p>
          <a:p>
            <a:pPr lvl="1"/>
            <a:r>
              <a:rPr lang="ko-KR" altLang="th-TH"/>
              <a:t>둘째 수준</a:t>
            </a:r>
          </a:p>
          <a:p>
            <a:pPr lvl="2"/>
            <a:r>
              <a:rPr lang="ko-KR" altLang="th-TH"/>
              <a:t>셋째 수준</a:t>
            </a:r>
          </a:p>
          <a:p>
            <a:pPr lvl="3"/>
            <a:r>
              <a:rPr lang="ko-KR" altLang="th-TH"/>
              <a:t>넷째 수준</a:t>
            </a:r>
          </a:p>
          <a:p>
            <a:pPr lvl="4"/>
            <a:r>
              <a:rPr lang="ko-KR" altLang="th-TH"/>
              <a:t>다섯째 수준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434A557A-1631-4C9B-9923-2C116FB341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2EA6CB51-DDA0-4737-95D8-EF038D27B8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Gulim" pitchFamily="34" charset="-127"/>
                <a:ea typeface="Gulim" pitchFamily="34" charset="-127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1CF1807D-F193-4E52-82C7-F93075E0F7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C0C0AA3-32A0-43B5-B1B5-ABCD8957884F}" type="slidenum">
              <a:rPr lang="en-US" altLang="th-TH">
                <a:cs typeface="Angsana New" panose="02020603050405020304" pitchFamily="18" charset="-34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h-TH" dirty="0">
              <a:cs typeface="Angsana New" panose="02020603050405020304" pitchFamily="18" charset="-34"/>
            </a:endParaRPr>
          </a:p>
        </p:txBody>
      </p:sp>
      <p:sp>
        <p:nvSpPr>
          <p:cNvPr id="99335" name="Rectangle 24">
            <a:extLst>
              <a:ext uri="{FF2B5EF4-FFF2-40B4-BE49-F238E27FC236}">
                <a16:creationId xmlns:a16="http://schemas.microsoft.com/office/drawing/2014/main" xmlns="" id="{15D719C2-DCAA-4B20-A0ED-8B237DDED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44463"/>
            <a:ext cx="82296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/>
              <a:t>Click To Edit Title Style</a:t>
            </a:r>
          </a:p>
        </p:txBody>
      </p:sp>
      <p:grpSp>
        <p:nvGrpSpPr>
          <p:cNvPr id="99336" name="Group 8">
            <a:extLst>
              <a:ext uri="{FF2B5EF4-FFF2-40B4-BE49-F238E27FC236}">
                <a16:creationId xmlns:a16="http://schemas.microsoft.com/office/drawing/2014/main" xmlns="" id="{A6877A1B-DD0E-40E1-920F-9D965FE32C3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381750"/>
            <a:ext cx="2590800" cy="288925"/>
            <a:chOff x="0" y="0"/>
            <a:chExt cx="1632" cy="182"/>
          </a:xfrm>
        </p:grpSpPr>
        <p:sp>
          <p:nvSpPr>
            <p:cNvPr id="99337" name="WordArt 25">
              <a:extLst>
                <a:ext uri="{FF2B5EF4-FFF2-40B4-BE49-F238E27FC236}">
                  <a16:creationId xmlns:a16="http://schemas.microsoft.com/office/drawing/2014/main" xmlns="" id="{85847BEF-C3CA-4A90-BDC6-FD0931A6D1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0" spc="-70" dirty="0">
                  <a:solidFill>
                    <a:srgbClr val="5F5F5F"/>
                  </a:solidFill>
                  <a:latin typeface="Impact" panose="020B0806030902050204" pitchFamily="34" charset="0"/>
                  <a:cs typeface="Angsana New" panose="02020603050405020304" pitchFamily="18" charset="-34"/>
                </a:rPr>
                <a:t>' LOGO '</a:t>
              </a:r>
              <a:endParaRPr lang="th-TH" sz="1400" kern="10" spc="-70">
                <a:solidFill>
                  <a:srgbClr val="5F5F5F"/>
                </a:solidFill>
                <a:latin typeface="Impact" panose="020B080603090205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99338" name="WordArt 26">
              <a:extLst>
                <a:ext uri="{FF2B5EF4-FFF2-40B4-BE49-F238E27FC236}">
                  <a16:creationId xmlns:a16="http://schemas.microsoft.com/office/drawing/2014/main" xmlns="" id="{F5681FE2-A6FF-4D38-810E-C49AD4F8C97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24" y="136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kern="10" spc="-4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th-TH" sz="800" b="1" kern="10" spc="-40">
                <a:solidFill>
                  <a:srgbClr val="5F5F5F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49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+mj-lt"/>
          <a:ea typeface="+mj-ea"/>
          <a:cs typeface="HY헤드라인M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  <a:cs typeface="HY헤드라인M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024474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ulim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ulim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ulim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ulim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ulim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E28520F-D3EB-4308-8853-50165CB6629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05/06/61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44D9CC-78DB-4540-8735-C6C5F108475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0" y="5820648"/>
            <a:ext cx="9144000" cy="1044489"/>
            <a:chOff x="-927101" y="4928290"/>
            <a:chExt cx="14317004" cy="1929710"/>
          </a:xfrm>
        </p:grpSpPr>
        <p:sp>
          <p:nvSpPr>
            <p:cNvPr id="8" name="สี่เหลี่ยมผืนผ้า 6"/>
            <p:cNvSpPr/>
            <p:nvPr/>
          </p:nvSpPr>
          <p:spPr>
            <a:xfrm>
              <a:off x="5147603" y="4928290"/>
              <a:ext cx="8242300" cy="1917700"/>
            </a:xfrm>
            <a:custGeom>
              <a:avLst/>
              <a:gdLst>
                <a:gd name="connsiteX0" fmla="*/ 0 w 8242300"/>
                <a:gd name="connsiteY0" fmla="*/ 0 h 2667000"/>
                <a:gd name="connsiteX1" fmla="*/ 8242300 w 8242300"/>
                <a:gd name="connsiteY1" fmla="*/ 0 h 2667000"/>
                <a:gd name="connsiteX2" fmla="*/ 8242300 w 8242300"/>
                <a:gd name="connsiteY2" fmla="*/ 2667000 h 2667000"/>
                <a:gd name="connsiteX3" fmla="*/ 0 w 8242300"/>
                <a:gd name="connsiteY3" fmla="*/ 2667000 h 2667000"/>
                <a:gd name="connsiteX4" fmla="*/ 0 w 8242300"/>
                <a:gd name="connsiteY4" fmla="*/ 0 h 2667000"/>
                <a:gd name="connsiteX0" fmla="*/ 0 w 8242300"/>
                <a:gd name="connsiteY0" fmla="*/ 0 h 2667000"/>
                <a:gd name="connsiteX1" fmla="*/ 8242300 w 8242300"/>
                <a:gd name="connsiteY1" fmla="*/ 0 h 2667000"/>
                <a:gd name="connsiteX2" fmla="*/ 8242300 w 8242300"/>
                <a:gd name="connsiteY2" fmla="*/ 2667000 h 2667000"/>
                <a:gd name="connsiteX3" fmla="*/ 1689100 w 8242300"/>
                <a:gd name="connsiteY3" fmla="*/ 2654300 h 2667000"/>
                <a:gd name="connsiteX4" fmla="*/ 0 w 8242300"/>
                <a:gd name="connsiteY4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2667000">
                  <a:moveTo>
                    <a:pt x="0" y="0"/>
                  </a:moveTo>
                  <a:lnTo>
                    <a:pt x="8242300" y="0"/>
                  </a:lnTo>
                  <a:lnTo>
                    <a:pt x="8242300" y="2667000"/>
                  </a:lnTo>
                  <a:lnTo>
                    <a:pt x="1689100" y="265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100">
                <a:solidFill>
                  <a:prstClr val="white"/>
                </a:solidFill>
              </a:endParaRPr>
            </a:p>
          </p:txBody>
        </p:sp>
        <p:sp>
          <p:nvSpPr>
            <p:cNvPr id="9" name="สี่เหลี่ยมผืนผ้า 7"/>
            <p:cNvSpPr/>
            <p:nvPr/>
          </p:nvSpPr>
          <p:spPr>
            <a:xfrm>
              <a:off x="3644900" y="5702300"/>
              <a:ext cx="6629400" cy="1155700"/>
            </a:xfrm>
            <a:custGeom>
              <a:avLst/>
              <a:gdLst>
                <a:gd name="connsiteX0" fmla="*/ 0 w 6629400"/>
                <a:gd name="connsiteY0" fmla="*/ 0 h 1143000"/>
                <a:gd name="connsiteX1" fmla="*/ 6629400 w 6629400"/>
                <a:gd name="connsiteY1" fmla="*/ 0 h 1143000"/>
                <a:gd name="connsiteX2" fmla="*/ 6629400 w 6629400"/>
                <a:gd name="connsiteY2" fmla="*/ 1143000 h 1143000"/>
                <a:gd name="connsiteX3" fmla="*/ 0 w 6629400"/>
                <a:gd name="connsiteY3" fmla="*/ 1143000 h 1143000"/>
                <a:gd name="connsiteX4" fmla="*/ 0 w 6629400"/>
                <a:gd name="connsiteY4" fmla="*/ 0 h 1143000"/>
                <a:gd name="connsiteX0" fmla="*/ 0 w 6629400"/>
                <a:gd name="connsiteY0" fmla="*/ 0 h 1143000"/>
                <a:gd name="connsiteX1" fmla="*/ 6629400 w 6629400"/>
                <a:gd name="connsiteY1" fmla="*/ 0 h 1143000"/>
                <a:gd name="connsiteX2" fmla="*/ 6629400 w 6629400"/>
                <a:gd name="connsiteY2" fmla="*/ 1143000 h 1143000"/>
                <a:gd name="connsiteX3" fmla="*/ 927100 w 6629400"/>
                <a:gd name="connsiteY3" fmla="*/ 1143000 h 1143000"/>
                <a:gd name="connsiteX4" fmla="*/ 0 w 6629400"/>
                <a:gd name="connsiteY4" fmla="*/ 0 h 1143000"/>
                <a:gd name="connsiteX0" fmla="*/ 0 w 6629400"/>
                <a:gd name="connsiteY0" fmla="*/ 12700 h 1155700"/>
                <a:gd name="connsiteX1" fmla="*/ 5816600 w 6629400"/>
                <a:gd name="connsiteY1" fmla="*/ 0 h 1155700"/>
                <a:gd name="connsiteX2" fmla="*/ 6629400 w 6629400"/>
                <a:gd name="connsiteY2" fmla="*/ 1155700 h 1155700"/>
                <a:gd name="connsiteX3" fmla="*/ 927100 w 6629400"/>
                <a:gd name="connsiteY3" fmla="*/ 1155700 h 1155700"/>
                <a:gd name="connsiteX4" fmla="*/ 0 w 6629400"/>
                <a:gd name="connsiteY4" fmla="*/ 1270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400" h="1155700">
                  <a:moveTo>
                    <a:pt x="0" y="12700"/>
                  </a:moveTo>
                  <a:lnTo>
                    <a:pt x="5816600" y="0"/>
                  </a:lnTo>
                  <a:lnTo>
                    <a:pt x="6629400" y="1155700"/>
                  </a:lnTo>
                  <a:lnTo>
                    <a:pt x="927100" y="1155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100">
                <a:solidFill>
                  <a:prstClr val="white"/>
                </a:solidFill>
              </a:endParaRPr>
            </a:p>
          </p:txBody>
        </p:sp>
        <p:sp>
          <p:nvSpPr>
            <p:cNvPr id="10" name="สี่เหลี่ยมผืนผ้า 8"/>
            <p:cNvSpPr/>
            <p:nvPr/>
          </p:nvSpPr>
          <p:spPr>
            <a:xfrm>
              <a:off x="-927101" y="6091959"/>
              <a:ext cx="5195455" cy="766041"/>
            </a:xfrm>
            <a:custGeom>
              <a:avLst/>
              <a:gdLst>
                <a:gd name="connsiteX0" fmla="*/ 0 w 5195455"/>
                <a:gd name="connsiteY0" fmla="*/ 0 h 766041"/>
                <a:gd name="connsiteX1" fmla="*/ 5195455 w 5195455"/>
                <a:gd name="connsiteY1" fmla="*/ 0 h 766041"/>
                <a:gd name="connsiteX2" fmla="*/ 5195455 w 5195455"/>
                <a:gd name="connsiteY2" fmla="*/ 766041 h 766041"/>
                <a:gd name="connsiteX3" fmla="*/ 0 w 5195455"/>
                <a:gd name="connsiteY3" fmla="*/ 766041 h 766041"/>
                <a:gd name="connsiteX4" fmla="*/ 0 w 5195455"/>
                <a:gd name="connsiteY4" fmla="*/ 0 h 766041"/>
                <a:gd name="connsiteX0" fmla="*/ 0 w 5195455"/>
                <a:gd name="connsiteY0" fmla="*/ 0 h 766041"/>
                <a:gd name="connsiteX1" fmla="*/ 4572000 w 5195455"/>
                <a:gd name="connsiteY1" fmla="*/ 0 h 766041"/>
                <a:gd name="connsiteX2" fmla="*/ 5195455 w 5195455"/>
                <a:gd name="connsiteY2" fmla="*/ 766041 h 766041"/>
                <a:gd name="connsiteX3" fmla="*/ 0 w 5195455"/>
                <a:gd name="connsiteY3" fmla="*/ 766041 h 766041"/>
                <a:gd name="connsiteX4" fmla="*/ 0 w 5195455"/>
                <a:gd name="connsiteY4" fmla="*/ 0 h 76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5455" h="766041">
                  <a:moveTo>
                    <a:pt x="0" y="0"/>
                  </a:moveTo>
                  <a:lnTo>
                    <a:pt x="4572000" y="0"/>
                  </a:lnTo>
                  <a:lnTo>
                    <a:pt x="5195455" y="766041"/>
                  </a:lnTo>
                  <a:lnTo>
                    <a:pt x="0" y="766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100">
                <a:solidFill>
                  <a:prstClr val="white"/>
                </a:solidFill>
              </a:endParaRPr>
            </a:p>
          </p:txBody>
        </p:sp>
      </p:grpSp>
      <p:sp>
        <p:nvSpPr>
          <p:cNvPr id="12" name="สี่เหลี่ยมผืนผ้า 6"/>
          <p:cNvSpPr/>
          <p:nvPr userDrawn="1"/>
        </p:nvSpPr>
        <p:spPr>
          <a:xfrm flipH="1">
            <a:off x="3318" y="-14663"/>
            <a:ext cx="6181725" cy="739674"/>
          </a:xfrm>
          <a:custGeom>
            <a:avLst/>
            <a:gdLst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0 w 8242300"/>
              <a:gd name="connsiteY3" fmla="*/ 2667000 h 2667000"/>
              <a:gd name="connsiteX4" fmla="*/ 0 w 8242300"/>
              <a:gd name="connsiteY4" fmla="*/ 0 h 2667000"/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1689100 w 8242300"/>
              <a:gd name="connsiteY3" fmla="*/ 2654300 h 2667000"/>
              <a:gd name="connsiteX4" fmla="*/ 0 w 8242300"/>
              <a:gd name="connsiteY4" fmla="*/ 0 h 2667000"/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934357 w 8242300"/>
              <a:gd name="connsiteY3" fmla="*/ 2601969 h 2667000"/>
              <a:gd name="connsiteX4" fmla="*/ 0 w 8242300"/>
              <a:gd name="connsiteY4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2667000">
                <a:moveTo>
                  <a:pt x="0" y="0"/>
                </a:moveTo>
                <a:lnTo>
                  <a:pt x="8242300" y="0"/>
                </a:lnTo>
                <a:lnTo>
                  <a:pt x="8242300" y="2667000"/>
                </a:lnTo>
                <a:lnTo>
                  <a:pt x="934357" y="26019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4" name="สี่เหลี่ยมผืนผ้า 6"/>
          <p:cNvSpPr/>
          <p:nvPr userDrawn="1"/>
        </p:nvSpPr>
        <p:spPr>
          <a:xfrm flipV="1">
            <a:off x="3876484" y="-8878"/>
            <a:ext cx="5264201" cy="935420"/>
          </a:xfrm>
          <a:custGeom>
            <a:avLst/>
            <a:gdLst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0 w 8242300"/>
              <a:gd name="connsiteY3" fmla="*/ 2667000 h 2667000"/>
              <a:gd name="connsiteX4" fmla="*/ 0 w 8242300"/>
              <a:gd name="connsiteY4" fmla="*/ 0 h 2667000"/>
              <a:gd name="connsiteX0" fmla="*/ 0 w 8242300"/>
              <a:gd name="connsiteY0" fmla="*/ 0 h 2667000"/>
              <a:gd name="connsiteX1" fmla="*/ 8242300 w 8242300"/>
              <a:gd name="connsiteY1" fmla="*/ 0 h 2667000"/>
              <a:gd name="connsiteX2" fmla="*/ 8242300 w 8242300"/>
              <a:gd name="connsiteY2" fmla="*/ 2667000 h 2667000"/>
              <a:gd name="connsiteX3" fmla="*/ 1689100 w 8242300"/>
              <a:gd name="connsiteY3" fmla="*/ 2654300 h 2667000"/>
              <a:gd name="connsiteX4" fmla="*/ 0 w 8242300"/>
              <a:gd name="connsiteY4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2667000">
                <a:moveTo>
                  <a:pt x="0" y="0"/>
                </a:moveTo>
                <a:lnTo>
                  <a:pt x="8242300" y="0"/>
                </a:lnTo>
                <a:lnTo>
                  <a:pt x="8242300" y="2667000"/>
                </a:lnTo>
                <a:lnTo>
                  <a:pt x="1689100" y="2654300"/>
                </a:lnTo>
                <a:lnTo>
                  <a:pt x="0" y="0"/>
                </a:lnTo>
                <a:close/>
              </a:path>
            </a:pathLst>
          </a:custGeom>
          <a:solidFill>
            <a:srgbClr val="BBBBBB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png"/><Relationship Id="rId7" Type="http://schemas.openxmlformats.org/officeDocument/2006/relationships/image" Target="../media/image1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8472" y="2942508"/>
            <a:ext cx="912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การวิเคราะห์พื้นที่เสี่ยงอุทกภัยน้ำหลาก ปี 2561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กรมชลประทาน</a:t>
            </a:r>
          </a:p>
        </p:txBody>
      </p:sp>
      <p:pic>
        <p:nvPicPr>
          <p:cNvPr id="6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396" y="1082749"/>
            <a:ext cx="1326223" cy="15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712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55367"/>
            <a:ext cx="2027482" cy="145978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7"/>
          <a:stretch/>
        </p:blipFill>
        <p:spPr>
          <a:xfrm>
            <a:off x="0" y="5983896"/>
            <a:ext cx="897364" cy="8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11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7"/>
          <p:cNvGrpSpPr/>
          <p:nvPr/>
        </p:nvGrpSpPr>
        <p:grpSpPr>
          <a:xfrm>
            <a:off x="3473854" y="2943441"/>
            <a:ext cx="4132920" cy="968984"/>
            <a:chOff x="965061" y="1786989"/>
            <a:chExt cx="3148791" cy="687781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9" name="รูปห้าเหลี่ยม 28"/>
            <p:cNvSpPr/>
            <p:nvPr/>
          </p:nvSpPr>
          <p:spPr>
            <a:xfrm rot="10800000">
              <a:off x="965061" y="1786989"/>
              <a:ext cx="3148790" cy="68778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รูปห้าเหลี่ยม 4"/>
            <p:cNvSpPr/>
            <p:nvPr/>
          </p:nvSpPr>
          <p:spPr>
            <a:xfrm>
              <a:off x="1137007" y="1786990"/>
              <a:ext cx="2976845" cy="6877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3292" tIns="106680" rIns="199136" bIns="106680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3. กรณีปริมาณน้ำฝน</a:t>
              </a:r>
              <a:r>
                <a:rPr lang="th-TH" sz="2400" b="1" dirty="0" smtClean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มาก</a:t>
              </a:r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18474" y="3"/>
            <a:ext cx="9151508" cy="919793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B3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8474" y="181212"/>
            <a:ext cx="8874006" cy="748972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E1F3F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4" y="192720"/>
            <a:ext cx="89997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th-TH" sz="40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TH SarabunPSK" pitchFamily="34" charset="-34"/>
                <a:cs typeface="TH SarabunPSK" pitchFamily="34" charset="-34"/>
              </a:rPr>
              <a:t>การวิเคราะห์พื้นที่เสี่ยงอุทกภัยน้ำหลาก ปี พ.ศ. 2561 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A40282F4-6985-471C-BEB8-D1E2503FC9A3}"/>
              </a:ext>
            </a:extLst>
          </p:cNvPr>
          <p:cNvGrpSpPr/>
          <p:nvPr/>
        </p:nvGrpSpPr>
        <p:grpSpPr>
          <a:xfrm>
            <a:off x="2511786" y="968359"/>
            <a:ext cx="5114507" cy="5083319"/>
            <a:chOff x="3541549" y="931035"/>
            <a:chExt cx="5114507" cy="508331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DEC353A-4124-41D2-BF32-9B05C232071B}"/>
                </a:ext>
              </a:extLst>
            </p:cNvPr>
            <p:cNvSpPr/>
            <p:nvPr/>
          </p:nvSpPr>
          <p:spPr>
            <a:xfrm>
              <a:off x="4470316" y="931035"/>
              <a:ext cx="4166224" cy="937637"/>
            </a:xfrm>
            <a:custGeom>
              <a:avLst/>
              <a:gdLst>
                <a:gd name="connsiteX0" fmla="*/ 0 w 3804017"/>
                <a:gd name="connsiteY0" fmla="*/ 0 h 746687"/>
                <a:gd name="connsiteX1" fmla="*/ 3430674 w 3804017"/>
                <a:gd name="connsiteY1" fmla="*/ 0 h 746687"/>
                <a:gd name="connsiteX2" fmla="*/ 3804017 w 3804017"/>
                <a:gd name="connsiteY2" fmla="*/ 373344 h 746687"/>
                <a:gd name="connsiteX3" fmla="*/ 3430674 w 3804017"/>
                <a:gd name="connsiteY3" fmla="*/ 746687 h 746687"/>
                <a:gd name="connsiteX4" fmla="*/ 0 w 3804017"/>
                <a:gd name="connsiteY4" fmla="*/ 746687 h 746687"/>
                <a:gd name="connsiteX5" fmla="*/ 0 w 3804017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017" h="746687">
                  <a:moveTo>
                    <a:pt x="3804017" y="746686"/>
                  </a:moveTo>
                  <a:lnTo>
                    <a:pt x="373343" y="746686"/>
                  </a:lnTo>
                  <a:lnTo>
                    <a:pt x="0" y="373343"/>
                  </a:lnTo>
                  <a:lnTo>
                    <a:pt x="373343" y="1"/>
                  </a:lnTo>
                  <a:lnTo>
                    <a:pt x="3804017" y="1"/>
                  </a:lnTo>
                  <a:lnTo>
                    <a:pt x="3804017" y="7466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5940" tIns="106681" rIns="199136" bIns="106681" numCol="1" spcCol="1270" anchor="t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1. </a:t>
              </a:r>
              <a:r>
                <a:rPr lang="th-TH" sz="2400" b="1" dirty="0" smtClean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กรณี</a:t>
              </a:r>
              <a:r>
                <a:rPr lang="th-TH" sz="2400" b="1" dirty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ปริมาณน้ำฝน</a:t>
              </a:r>
              <a:r>
                <a:rPr lang="th-TH" sz="2400" b="1" dirty="0" smtClean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น้อย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3200" b="1" dirty="0" smtClean="0">
                <a:solidFill>
                  <a:sysClr val="window" lastClr="FFFFFF"/>
                </a:solidFill>
                <a:effectLst>
                  <a:glow rad="127000">
                    <a:srgbClr val="5B9BD5">
                      <a:lumMod val="75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dirty="0">
                <a:solidFill>
                  <a:sysClr val="window" lastClr="FFFFFF"/>
                </a:solidFill>
                <a:effectLst>
                  <a:glow rad="127000">
                    <a:srgbClr val="5B9BD5">
                      <a:lumMod val="75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A9A7067-10C1-4368-B9D3-51B218E50BDD}"/>
                </a:ext>
              </a:extLst>
            </p:cNvPr>
            <p:cNvSpPr/>
            <p:nvPr/>
          </p:nvSpPr>
          <p:spPr>
            <a:xfrm>
              <a:off x="3541549" y="1144128"/>
              <a:ext cx="746687" cy="746687"/>
            </a:xfrm>
            <a:prstGeom prst="ellips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3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4292592B-4BFC-4190-A825-F4C3C690BC17}"/>
                </a:ext>
              </a:extLst>
            </p:cNvPr>
            <p:cNvSpPr/>
            <p:nvPr/>
          </p:nvSpPr>
          <p:spPr>
            <a:xfrm>
              <a:off x="4410962" y="1910109"/>
              <a:ext cx="4225578" cy="898013"/>
            </a:xfrm>
            <a:custGeom>
              <a:avLst/>
              <a:gdLst>
                <a:gd name="connsiteX0" fmla="*/ 0 w 3804017"/>
                <a:gd name="connsiteY0" fmla="*/ 0 h 746687"/>
                <a:gd name="connsiteX1" fmla="*/ 3430674 w 3804017"/>
                <a:gd name="connsiteY1" fmla="*/ 0 h 746687"/>
                <a:gd name="connsiteX2" fmla="*/ 3804017 w 3804017"/>
                <a:gd name="connsiteY2" fmla="*/ 373344 h 746687"/>
                <a:gd name="connsiteX3" fmla="*/ 3430674 w 3804017"/>
                <a:gd name="connsiteY3" fmla="*/ 746687 h 746687"/>
                <a:gd name="connsiteX4" fmla="*/ 0 w 3804017"/>
                <a:gd name="connsiteY4" fmla="*/ 746687 h 746687"/>
                <a:gd name="connsiteX5" fmla="*/ 0 w 3804017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017" h="746687">
                  <a:moveTo>
                    <a:pt x="3804017" y="746686"/>
                  </a:moveTo>
                  <a:lnTo>
                    <a:pt x="373343" y="746686"/>
                  </a:lnTo>
                  <a:lnTo>
                    <a:pt x="0" y="373343"/>
                  </a:lnTo>
                  <a:lnTo>
                    <a:pt x="373343" y="1"/>
                  </a:lnTo>
                  <a:lnTo>
                    <a:pt x="3804017" y="1"/>
                  </a:lnTo>
                  <a:lnTo>
                    <a:pt x="3804017" y="746686"/>
                  </a:lnTo>
                  <a:close/>
                </a:path>
              </a:pathLst>
            </a:custGeom>
            <a:gradFill rotWithShape="0">
              <a:gsLst>
                <a:gs pos="0">
                  <a:srgbClr val="9BBB59">
                    <a:hueOff val="2812566"/>
                    <a:satOff val="-4220"/>
                    <a:lumOff val="-686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2812566"/>
                    <a:satOff val="-4220"/>
                    <a:lumOff val="-686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2812566"/>
                    <a:satOff val="-4220"/>
                    <a:lumOff val="-686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5940" tIns="106681" rIns="199136" bIns="106681" numCol="1" spcCol="1270" anchor="b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b="1" dirty="0">
                <a:solidFill>
                  <a:sysClr val="window" lastClr="FFFFFF"/>
                </a:solidFill>
                <a:effectLst>
                  <a:glow rad="127000">
                    <a:srgbClr val="0A97D9"/>
                  </a:glo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dirty="0" smtClean="0">
                  <a:solidFill>
                    <a:sysClr val="window" lastClr="FFFFFF"/>
                  </a:solidFill>
                  <a:effectLst>
                    <a:glow rad="127000">
                      <a:srgbClr val="0A97D9"/>
                    </a:glow>
                  </a:effectLst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2400" b="1" dirty="0" smtClean="0">
                  <a:solidFill>
                    <a:sysClr val="window" lastClr="FFFFFF"/>
                  </a:solidFill>
                  <a:effectLst>
                    <a:glow rad="127000">
                      <a:srgbClr val="0A97D9"/>
                    </a:glow>
                  </a:effectLst>
                  <a:latin typeface="TH SarabunPSK" pitchFamily="34" charset="-34"/>
                  <a:cs typeface="TH SarabunPSK" pitchFamily="34" charset="-34"/>
                </a:rPr>
                <a:t>2</a:t>
              </a:r>
              <a:r>
                <a:rPr lang="th-TH" sz="2400" b="1" dirty="0">
                  <a:solidFill>
                    <a:sysClr val="window" lastClr="FFFFFF"/>
                  </a:solidFill>
                  <a:effectLst>
                    <a:glow rad="127000">
                      <a:srgbClr val="0A97D9"/>
                    </a:glow>
                  </a:effectLst>
                  <a:latin typeface="TH SarabunPSK" pitchFamily="34" charset="-34"/>
                  <a:cs typeface="TH SarabunPSK" pitchFamily="34" charset="-34"/>
                </a:rPr>
                <a:t>. </a:t>
              </a:r>
              <a:r>
                <a:rPr lang="th-TH" sz="2400" b="1" dirty="0" smtClean="0">
                  <a:solidFill>
                    <a:sysClr val="window" lastClr="FFFFFF"/>
                  </a:solidFill>
                  <a:effectLst>
                    <a:glow rad="127000">
                      <a:srgbClr val="0A97D9"/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ปริมาณน้ำฝนกรณี</a:t>
              </a:r>
              <a:r>
                <a:rPr lang="th-TH" sz="2400" b="1" dirty="0">
                  <a:solidFill>
                    <a:sysClr val="window" lastClr="FFFFFF"/>
                  </a:solidFill>
                  <a:effectLst>
                    <a:glow rad="127000">
                      <a:srgbClr val="0A97D9"/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ปีเฉลี่ย </a:t>
              </a:r>
              <a:r>
                <a:rPr lang="th-TH" sz="2000" b="1" dirty="0" smtClean="0">
                  <a:solidFill>
                    <a:sysClr val="window" lastClr="FFFFFF"/>
                  </a:solidFill>
                  <a:effectLst>
                    <a:glow rad="127000">
                      <a:srgbClr val="0A97D9"/>
                    </a:glow>
                  </a:effectLst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000" b="1" dirty="0" smtClean="0">
                  <a:solidFill>
                    <a:sysClr val="window" lastClr="FFFFFF"/>
                  </a:solidFill>
                  <a:effectLst>
                    <a:glow rad="127000">
                      <a:srgbClr val="0A97D9"/>
                    </a:glow>
                  </a:effectLst>
                  <a:latin typeface="TH SarabunPSK" pitchFamily="34" charset="-34"/>
                  <a:cs typeface="TH SarabunPSK" pitchFamily="34" charset="-34"/>
                </a:rPr>
              </a:br>
              <a:endParaRPr lang="th-TH" sz="2000" b="1" dirty="0">
                <a:solidFill>
                  <a:sysClr val="window" lastClr="FFFFFF"/>
                </a:solidFill>
                <a:effectLst>
                  <a:glow rad="127000">
                    <a:srgbClr val="0A97D9"/>
                  </a:glo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DF5AA4A-6789-41FC-B3E2-914043E0D0E2}"/>
                </a:ext>
              </a:extLst>
            </p:cNvPr>
            <p:cNvSpPr/>
            <p:nvPr/>
          </p:nvSpPr>
          <p:spPr>
            <a:xfrm>
              <a:off x="4470316" y="3918699"/>
              <a:ext cx="4166223" cy="959864"/>
            </a:xfrm>
            <a:custGeom>
              <a:avLst/>
              <a:gdLst>
                <a:gd name="connsiteX0" fmla="*/ 0 w 3804017"/>
                <a:gd name="connsiteY0" fmla="*/ 0 h 746687"/>
                <a:gd name="connsiteX1" fmla="*/ 3430674 w 3804017"/>
                <a:gd name="connsiteY1" fmla="*/ 0 h 746687"/>
                <a:gd name="connsiteX2" fmla="*/ 3804017 w 3804017"/>
                <a:gd name="connsiteY2" fmla="*/ 373344 h 746687"/>
                <a:gd name="connsiteX3" fmla="*/ 3430674 w 3804017"/>
                <a:gd name="connsiteY3" fmla="*/ 746687 h 746687"/>
                <a:gd name="connsiteX4" fmla="*/ 0 w 3804017"/>
                <a:gd name="connsiteY4" fmla="*/ 746687 h 746687"/>
                <a:gd name="connsiteX5" fmla="*/ 0 w 3804017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017" h="746687">
                  <a:moveTo>
                    <a:pt x="3804017" y="746686"/>
                  </a:moveTo>
                  <a:lnTo>
                    <a:pt x="373343" y="746686"/>
                  </a:lnTo>
                  <a:lnTo>
                    <a:pt x="0" y="373343"/>
                  </a:lnTo>
                  <a:lnTo>
                    <a:pt x="373343" y="1"/>
                  </a:lnTo>
                  <a:lnTo>
                    <a:pt x="3804017" y="1"/>
                  </a:lnTo>
                  <a:lnTo>
                    <a:pt x="3804017" y="74668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5940" tIns="106681" rIns="199136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200" b="1" dirty="0" smtClean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4</a:t>
              </a:r>
              <a:r>
                <a:rPr lang="th-TH" sz="2200" b="1" dirty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. กรณีปริมาณน้ำฝน ตาม</a:t>
              </a:r>
              <a:r>
                <a:rPr lang="th-TH" sz="2200" b="1" dirty="0" smtClean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การคาดการณ์ของ </a:t>
              </a:r>
              <a:r>
                <a:rPr lang="th-TH" sz="2200" b="1" dirty="0" err="1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สสนก</a:t>
              </a:r>
              <a:r>
                <a:rPr lang="th-TH" sz="2200" b="1" dirty="0">
                  <a:solidFill>
                    <a:sysClr val="window" lastClr="FFFFFF"/>
                  </a:solidFill>
                  <a:effectLst>
                    <a:glow rad="127000">
                      <a:srgbClr val="5B9BD5">
                        <a:lumMod val="75000"/>
                      </a:srgbClr>
                    </a:glow>
                  </a:effectLst>
                  <a:latin typeface="TH SarabunPSK" pitchFamily="34" charset="-34"/>
                  <a:cs typeface="TH SarabunPSK" pitchFamily="34" charset="-34"/>
                </a:rPr>
                <a:t>.</a:t>
              </a:r>
              <a:endParaRPr lang="en-US" sz="2200" b="1" spc="-50" dirty="0">
                <a:solidFill>
                  <a:sysClr val="window" lastClr="FFFFFF"/>
                </a:solidFill>
                <a:effectLst>
                  <a:glow rad="114300">
                    <a:srgbClr val="5B9BD5">
                      <a:lumMod val="75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AF9AC67-1B8F-48D4-AF0B-7EF1234C79AC}"/>
                </a:ext>
              </a:extLst>
            </p:cNvPr>
            <p:cNvSpPr/>
            <p:nvPr/>
          </p:nvSpPr>
          <p:spPr>
            <a:xfrm>
              <a:off x="4096973" y="3918700"/>
              <a:ext cx="746687" cy="746687"/>
            </a:xfrm>
            <a:prstGeom prst="ellipse">
              <a:avLst/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1555677"/>
                <a:satOff val="75000"/>
                <a:lumOff val="148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48EEA37-C3A9-4391-88C1-3E91AA4708C7}"/>
                </a:ext>
              </a:extLst>
            </p:cNvPr>
            <p:cNvSpPr/>
            <p:nvPr/>
          </p:nvSpPr>
          <p:spPr>
            <a:xfrm>
              <a:off x="4491936" y="5006354"/>
              <a:ext cx="4164120" cy="1008000"/>
            </a:xfrm>
            <a:custGeom>
              <a:avLst/>
              <a:gdLst>
                <a:gd name="connsiteX0" fmla="*/ 0 w 3804017"/>
                <a:gd name="connsiteY0" fmla="*/ 0 h 746687"/>
                <a:gd name="connsiteX1" fmla="*/ 3430674 w 3804017"/>
                <a:gd name="connsiteY1" fmla="*/ 0 h 746687"/>
                <a:gd name="connsiteX2" fmla="*/ 3804017 w 3804017"/>
                <a:gd name="connsiteY2" fmla="*/ 373344 h 746687"/>
                <a:gd name="connsiteX3" fmla="*/ 3430674 w 3804017"/>
                <a:gd name="connsiteY3" fmla="*/ 746687 h 746687"/>
                <a:gd name="connsiteX4" fmla="*/ 0 w 3804017"/>
                <a:gd name="connsiteY4" fmla="*/ 746687 h 746687"/>
                <a:gd name="connsiteX5" fmla="*/ 0 w 3804017"/>
                <a:gd name="connsiteY5" fmla="*/ 0 h 74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017" h="746687">
                  <a:moveTo>
                    <a:pt x="3804017" y="746686"/>
                  </a:moveTo>
                  <a:lnTo>
                    <a:pt x="373343" y="746686"/>
                  </a:lnTo>
                  <a:lnTo>
                    <a:pt x="0" y="373343"/>
                  </a:lnTo>
                  <a:lnTo>
                    <a:pt x="373343" y="1"/>
                  </a:lnTo>
                  <a:lnTo>
                    <a:pt x="3804017" y="1"/>
                  </a:lnTo>
                  <a:lnTo>
                    <a:pt x="3804017" y="746686"/>
                  </a:lnTo>
                  <a:close/>
                </a:path>
              </a:pathLst>
            </a:custGeom>
            <a:solidFill>
              <a:srgbClr val="FF66FF">
                <a:alpha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5940" tIns="360000" rIns="199136" bIns="106680" numCol="1" spcCol="1270" anchor="t" anchorCtr="0">
              <a:noAutofit/>
            </a:bodyPr>
            <a:lstStyle/>
            <a:p>
              <a:pPr defTabSz="1244600">
                <a:spcBef>
                  <a:spcPct val="0"/>
                </a:spcBef>
              </a:pPr>
              <a:endParaRPr lang="th-TH" sz="2200" b="1" dirty="0" smtClean="0">
                <a:solidFill>
                  <a:sysClr val="window" lastClr="FFFFFF"/>
                </a:solidFill>
                <a:effectLst>
                  <a:glow rad="127000">
                    <a:srgbClr val="5B9BD5">
                      <a:lumMod val="75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50" b="1" spc="-50" dirty="0">
                <a:solidFill>
                  <a:sysClr val="window" lastClr="FFFFFF"/>
                </a:solidFill>
                <a:effectLst>
                  <a:glow rad="127000">
                    <a:srgbClr val="5B9BD5">
                      <a:lumMod val="75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78535AB-38F1-4336-B804-7DE8B151EE04}"/>
                </a:ext>
              </a:extLst>
            </p:cNvPr>
            <p:cNvSpPr/>
            <p:nvPr/>
          </p:nvSpPr>
          <p:spPr>
            <a:xfrm>
              <a:off x="4096973" y="4888278"/>
              <a:ext cx="746687" cy="746687"/>
            </a:xfrm>
            <a:prstGeom prst="ellipse">
              <a:avLst/>
            </a:prstGeom>
            <a:no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2074236"/>
                <a:satOff val="100000"/>
                <a:lumOff val="198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Rectangle 25"/>
          <p:cNvSpPr/>
          <p:nvPr/>
        </p:nvSpPr>
        <p:spPr>
          <a:xfrm>
            <a:off x="3341124" y="5068771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251460" y="2944011"/>
            <a:ext cx="294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prstClr val="white">
                    <a:lumMod val="95000"/>
                  </a:prstClr>
                </a:solidFill>
                <a:effectLst>
                  <a:glow rad="342900">
                    <a:srgbClr val="6A96B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 New" pitchFamily="18" charset="-34"/>
              </a:rPr>
              <a:t>5</a:t>
            </a:r>
            <a:r>
              <a:rPr lang="en-US" sz="5400" b="1" dirty="0">
                <a:solidFill>
                  <a:prstClr val="white">
                    <a:lumMod val="95000"/>
                  </a:prstClr>
                </a:solidFill>
                <a:effectLst>
                  <a:glow rad="342900">
                    <a:srgbClr val="6A96B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 New" pitchFamily="18" charset="-34"/>
              </a:rPr>
              <a:t/>
            </a:r>
            <a:br>
              <a:rPr lang="en-US" sz="5400" b="1" dirty="0">
                <a:solidFill>
                  <a:prstClr val="white">
                    <a:lumMod val="95000"/>
                  </a:prstClr>
                </a:solidFill>
                <a:effectLst>
                  <a:glow rad="342900">
                    <a:srgbClr val="6A96B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 New" pitchFamily="18" charset="-34"/>
              </a:rPr>
            </a:b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342900">
                    <a:srgbClr val="6A96B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ngsana New" pitchFamily="18" charset="-34"/>
              </a:rPr>
              <a:t>Scenarios</a:t>
            </a:r>
            <a:endParaRPr lang="th-TH" sz="5400" b="1" dirty="0">
              <a:solidFill>
                <a:prstClr val="white">
                  <a:lumMod val="95000"/>
                </a:prstClr>
              </a:solidFill>
              <a:effectLst>
                <a:glow rad="342900">
                  <a:srgbClr val="6A96B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936" y="5298942"/>
            <a:ext cx="466740" cy="466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-321156" y="1552768"/>
            <a:ext cx="3131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white">
                    <a:lumMod val="95000"/>
                  </a:prstClr>
                </a:solidFill>
                <a:effectLst>
                  <a:glow rad="279400">
                    <a:srgbClr val="6A96B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วิเคราะห์ตามปริมาณน้ำฝน 5 กรณี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2227182" y="871785"/>
            <a:ext cx="1089445" cy="5277137"/>
          </a:xfrm>
          <a:prstGeom prst="leftBrace">
            <a:avLst>
              <a:gd name="adj1" fmla="val 49345"/>
              <a:gd name="adj2" fmla="val 49945"/>
            </a:avLst>
          </a:prstGeom>
          <a:noFill/>
          <a:ln w="41275" cap="flat" cmpd="sng" algn="ctr">
            <a:solidFill>
              <a:srgbClr val="6A96BE"/>
            </a:solidFill>
            <a:prstDash val="solid"/>
          </a:ln>
          <a:effectLst>
            <a:glow rad="127000">
              <a:schemeClr val="accent1">
                <a:satMod val="175000"/>
                <a:alpha val="30000"/>
              </a:schemeClr>
            </a:glow>
          </a:effectLst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 kern="0" dirty="0">
              <a:solidFill>
                <a:prstClr val="black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7"/>
          <a:stretch/>
        </p:blipFill>
        <p:spPr>
          <a:xfrm>
            <a:off x="0" y="5842227"/>
            <a:ext cx="897364" cy="888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270" y="4210611"/>
            <a:ext cx="581709" cy="466924"/>
          </a:xfrm>
          <a:prstGeom prst="roundRect">
            <a:avLst>
              <a:gd name="adj" fmla="val 420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8" name="TextBox 57"/>
          <p:cNvSpPr txBox="1"/>
          <p:nvPr/>
        </p:nvSpPr>
        <p:spPr>
          <a:xfrm>
            <a:off x="4109530" y="1338222"/>
            <a:ext cx="409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น้ำฝนน้อยกว่าปีเฉลี่ย 8% </a:t>
            </a: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+ </a:t>
            </a:r>
            <a:r>
              <a:rPr lang="th-TH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พายุหมุนเขตร้อน</a:t>
            </a: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เดือน</a:t>
            </a:r>
            <a:b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 ส.ค. (</a:t>
            </a:r>
            <a:r>
              <a:rPr lang="th-TH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เทียบเคียงปี 2530)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9846" y="2318310"/>
            <a:ext cx="347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กรณีปีเฉลี่ย </a:t>
            </a: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+ </a:t>
            </a:r>
            <a:r>
              <a:rPr lang="th-TH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พายุหมุนเขตร้อนเดือน </a:t>
            </a: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ส.ค.</a:t>
            </a:r>
          </a:p>
          <a:p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(</a:t>
            </a:r>
            <a:r>
              <a:rPr lang="th-TH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เทียบเคียงปี </a:t>
            </a: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253</a:t>
            </a:r>
            <a:r>
              <a:rPr lang="en-US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egoe UI Black" panose="020B0A02040204020203" pitchFamily="34" charset="0"/>
                <a:cs typeface="TH SarabunPSK" panose="020B0500040200020003" pitchFamily="34" charset="-34"/>
              </a:rPr>
              <a:t>3</a:t>
            </a: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prstClr val="white">
                  <a:lumMod val="95000"/>
                </a:prstClr>
              </a:solidFill>
              <a:effectLst>
                <a:glow rad="127000">
                  <a:srgbClr val="018EC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5152" y="3330423"/>
            <a:ext cx="32585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700" b="1" dirty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มากกว่าปีเฉลี่ย 8% </a:t>
            </a:r>
            <a:r>
              <a:rPr lang="th-TH" sz="1700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+ </a:t>
            </a:r>
            <a:r>
              <a:rPr lang="th-TH" sz="1700" b="1" dirty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พายุหมุนเขตร้อนเดือน ส.ค.</a:t>
            </a:r>
          </a:p>
          <a:p>
            <a:r>
              <a:rPr lang="th-TH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(เทียบเคียงปี 25</a:t>
            </a:r>
            <a:r>
              <a:rPr lang="en-US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egoe UI Black" panose="020B0A02040204020203" pitchFamily="34" charset="0"/>
                <a:cs typeface="TH SarabunPSK" panose="020B0500040200020003" pitchFamily="34" charset="-34"/>
              </a:rPr>
              <a:t>49</a:t>
            </a:r>
            <a:r>
              <a:rPr lang="th-TH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rgbClr val="FFFF00"/>
              </a:solidFill>
              <a:effectLst>
                <a:glow rad="127000">
                  <a:srgbClr val="018EC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91212" y="4392421"/>
            <a:ext cx="2762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กรณีปีเฉลี่ย </a:t>
            </a:r>
            <a:r>
              <a:rPr lang="th-TH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+ </a:t>
            </a:r>
            <a:r>
              <a:rPr lang="th-TH" b="1" dirty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พายุหมุนเขตร้อน</a:t>
            </a:r>
            <a:r>
              <a:rPr lang="th-TH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เดือน</a:t>
            </a:r>
          </a:p>
          <a:p>
            <a:r>
              <a:rPr lang="th-TH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 ส.ค. </a:t>
            </a:r>
            <a:r>
              <a:rPr lang="th-TH" sz="2000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เทียบเคียงปี </a:t>
            </a:r>
            <a:r>
              <a:rPr lang="th-TH" sz="2000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25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egoe UI Black" panose="020B0A02040204020203" pitchFamily="34" charset="0"/>
                <a:cs typeface="TH SarabunPSK" panose="020B0500040200020003" pitchFamily="34" charset="-34"/>
              </a:rPr>
              <a:t>28</a:t>
            </a:r>
            <a:r>
              <a:rPr lang="th-TH" sz="2000" b="1" dirty="0" smtClean="0">
                <a:solidFill>
                  <a:srgbClr val="FFFF00"/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)</a:t>
            </a:r>
            <a:endParaRPr lang="th-TH" sz="2000" b="1" dirty="0">
              <a:solidFill>
                <a:srgbClr val="FFFF00"/>
              </a:solidFill>
              <a:effectLst>
                <a:glow rad="127000">
                  <a:srgbClr val="018EC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0805" y="5110463"/>
            <a:ext cx="347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5. กรณีปริมาณน้ำฝน ตามการคาดการณ์ของ กรม</a:t>
            </a:r>
            <a:r>
              <a:rPr lang="th-TH" sz="2000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อุตุนิยมวิทยา</a:t>
            </a:r>
            <a:endParaRPr lang="th-TH" sz="2000" b="1" dirty="0">
              <a:solidFill>
                <a:prstClr val="white">
                  <a:lumMod val="95000"/>
                </a:prstClr>
              </a:solidFill>
              <a:effectLst>
                <a:glow rad="127000">
                  <a:srgbClr val="018EC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386" y="5407325"/>
            <a:ext cx="24083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+ </a:t>
            </a:r>
            <a:r>
              <a:rPr lang="th-TH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พายุหมุนเขตร้อนเดือน </a:t>
            </a:r>
            <a:r>
              <a:rPr lang="th-TH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ส.ค.</a:t>
            </a:r>
          </a:p>
          <a:p>
            <a:r>
              <a:rPr lang="th-TH" sz="2000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เทียบเคียงปี </a:t>
            </a:r>
            <a:r>
              <a:rPr lang="th-TH" sz="2000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25</a:t>
            </a:r>
            <a:r>
              <a:rPr lang="en-US" sz="2000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egoe UI Black" panose="020B0A02040204020203" pitchFamily="34" charset="0"/>
                <a:cs typeface="TH SarabunPSK" panose="020B0500040200020003" pitchFamily="34" charset="-34"/>
              </a:rPr>
              <a:t>57</a:t>
            </a:r>
            <a:r>
              <a:rPr lang="th-TH" sz="2000" b="1" dirty="0" smtClean="0">
                <a:solidFill>
                  <a:prstClr val="white">
                    <a:lumMod val="95000"/>
                  </a:prstClr>
                </a:solidFill>
                <a:effectLst>
                  <a:glow rad="127000">
                    <a:srgbClr val="018EC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ea typeface="Segoe UI Black" panose="020B0A02040204020203" pitchFamily="34" charset="0"/>
                <a:cs typeface="TH SarabunPSK" panose="020B0500040200020003" pitchFamily="34" charset="-34"/>
              </a:rPr>
              <a:t>)</a:t>
            </a:r>
            <a:endParaRPr lang="th-TH" sz="2000" b="1" dirty="0">
              <a:solidFill>
                <a:prstClr val="white">
                  <a:lumMod val="95000"/>
                </a:prstClr>
              </a:solidFill>
              <a:effectLst>
                <a:glow rad="127000">
                  <a:srgbClr val="018EC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4845" y="1157829"/>
            <a:ext cx="450991" cy="5356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05243" y="2105791"/>
            <a:ext cx="450991" cy="5356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4845" y="3161397"/>
            <a:ext cx="450991" cy="5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9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130" y="188640"/>
            <a:ext cx="905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พายุหมุนเขตร้อนที่เคลื่อนเข้าสู่ประเทศไทยในคาบ 67 ปี เดือนสิงหาคม (พ.ศ.2494-2560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 20 ลูก</a:t>
            </a:r>
          </a:p>
        </p:txBody>
      </p:sp>
      <p:grpSp>
        <p:nvGrpSpPr>
          <p:cNvPr id="2" name="กลุ่ม 18"/>
          <p:cNvGrpSpPr/>
          <p:nvPr/>
        </p:nvGrpSpPr>
        <p:grpSpPr>
          <a:xfrm>
            <a:off x="6228184" y="5373216"/>
            <a:ext cx="2545781" cy="1246932"/>
            <a:chOff x="1043609" y="980728"/>
            <a:chExt cx="4994054" cy="2327052"/>
          </a:xfrm>
        </p:grpSpPr>
        <p:pic>
          <p:nvPicPr>
            <p:cNvPr id="20" name="Picture 1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4424" r="68978"/>
            <a:stretch/>
          </p:blipFill>
          <p:spPr bwMode="auto">
            <a:xfrm flipH="1">
              <a:off x="1043609" y="1124743"/>
              <a:ext cx="1728192" cy="218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650" t="34424" r="48884"/>
            <a:stretch/>
          </p:blipFill>
          <p:spPr bwMode="auto">
            <a:xfrm>
              <a:off x="2841310" y="980728"/>
              <a:ext cx="810883" cy="218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r="17611"/>
            <a:stretch/>
          </p:blipFill>
          <p:spPr bwMode="auto">
            <a:xfrm flipH="1">
              <a:off x="3684652" y="1124743"/>
              <a:ext cx="1728192" cy="218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095"/>
            <a:stretch/>
          </p:blipFill>
          <p:spPr bwMode="auto">
            <a:xfrm>
              <a:off x="5292080" y="980728"/>
              <a:ext cx="745583" cy="218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868"/>
          <a:stretch/>
        </p:blipFill>
        <p:spPr>
          <a:xfrm>
            <a:off x="17251" y="685626"/>
            <a:ext cx="9099387" cy="61277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090" y="5034733"/>
            <a:ext cx="35718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995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340"/>
          <a:stretch/>
        </p:blipFill>
        <p:spPr>
          <a:xfrm>
            <a:off x="51582" y="667500"/>
            <a:ext cx="9047805" cy="6073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130" y="188640"/>
            <a:ext cx="905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พายุหมุนเขตร้อนที่เคลื่อนเข้าสู่ประเทศไทยในคาบ 30 ปี เดือนสิงหาคม (พ.ศ.2530-2560) จำนวน 8 ลูก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049" y="5013176"/>
            <a:ext cx="1888502" cy="13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099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2680" y="5794872"/>
            <a:ext cx="4781320" cy="106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5" r="29497" b="2179"/>
          <a:stretch/>
        </p:blipFill>
        <p:spPr>
          <a:xfrm>
            <a:off x="0" y="722467"/>
            <a:ext cx="4362680" cy="614114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7"/>
          <a:stretch/>
        </p:blipFill>
        <p:spPr>
          <a:xfrm>
            <a:off x="0" y="5983896"/>
            <a:ext cx="897364" cy="888718"/>
          </a:xfrm>
          <a:prstGeom prst="rect">
            <a:avLst/>
          </a:prstGeom>
        </p:spPr>
      </p:pic>
      <p:sp>
        <p:nvSpPr>
          <p:cNvPr id="21" name="Round Diagonal Corner Rectangle 275"/>
          <p:cNvSpPr/>
          <p:nvPr/>
        </p:nvSpPr>
        <p:spPr>
          <a:xfrm>
            <a:off x="0" y="14354"/>
            <a:ext cx="9144000" cy="761486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 Diagonal Corner Rectangle 276"/>
          <p:cNvSpPr/>
          <p:nvPr/>
        </p:nvSpPr>
        <p:spPr>
          <a:xfrm>
            <a:off x="0" y="181928"/>
            <a:ext cx="9010465" cy="593911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E1F3FF">
              <a:alpha val="6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17" y="180377"/>
            <a:ext cx="8999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การวิเคราะห์พื้นที่เสี่ยงอุทกภัย เดือนมิถุนายน – กรกฎาคม 2561</a:t>
            </a:r>
          </a:p>
        </p:txBody>
      </p:sp>
      <p:sp>
        <p:nvSpPr>
          <p:cNvPr id="23" name="Rectangle 6"/>
          <p:cNvSpPr/>
          <p:nvPr/>
        </p:nvSpPr>
        <p:spPr>
          <a:xfrm>
            <a:off x="2098732" y="773958"/>
            <a:ext cx="2460338" cy="3746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พื้นที่เสี่ยงอุทกภัยเดือนมิถุนายน</a:t>
            </a:r>
          </a:p>
        </p:txBody>
      </p:sp>
      <p:pic>
        <p:nvPicPr>
          <p:cNvPr id="29" name="รูปภาพ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5" r="29497" b="2179"/>
          <a:stretch/>
        </p:blipFill>
        <p:spPr>
          <a:xfrm>
            <a:off x="4559070" y="775839"/>
            <a:ext cx="4316423" cy="6076026"/>
          </a:xfrm>
          <a:prstGeom prst="rect">
            <a:avLst/>
          </a:prstGeom>
        </p:spPr>
      </p:pic>
      <p:sp>
        <p:nvSpPr>
          <p:cNvPr id="28" name="Rectangle 6"/>
          <p:cNvSpPr/>
          <p:nvPr/>
        </p:nvSpPr>
        <p:spPr>
          <a:xfrm>
            <a:off x="6677647" y="773958"/>
            <a:ext cx="2460338" cy="3746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พื้นที่เสี่ยงอุทกภัยเดือนกรกฎาคม</a:t>
            </a:r>
          </a:p>
        </p:txBody>
      </p:sp>
      <p:sp>
        <p:nvSpPr>
          <p:cNvPr id="45" name="วงรี 44"/>
          <p:cNvSpPr/>
          <p:nvPr/>
        </p:nvSpPr>
        <p:spPr>
          <a:xfrm>
            <a:off x="7970516" y="2936949"/>
            <a:ext cx="108000" cy="108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6" name="วงรี 45"/>
          <p:cNvSpPr/>
          <p:nvPr/>
        </p:nvSpPr>
        <p:spPr>
          <a:xfrm>
            <a:off x="8024516" y="3123356"/>
            <a:ext cx="108000" cy="108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7" name="วงรี 9"/>
          <p:cNvSpPr/>
          <p:nvPr/>
        </p:nvSpPr>
        <p:spPr>
          <a:xfrm>
            <a:off x="6088412" y="2245205"/>
            <a:ext cx="108000" cy="108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9" name="สี่เหลี่ยมผืนผ้ามุมมน 49"/>
          <p:cNvSpPr/>
          <p:nvPr/>
        </p:nvSpPr>
        <p:spPr>
          <a:xfrm>
            <a:off x="7787397" y="1209814"/>
            <a:ext cx="1350588" cy="851711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อ.วารินชำราบ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 0.45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25-31 ก.ค. </a:t>
            </a:r>
          </a:p>
        </p:txBody>
      </p:sp>
      <p:cxnSp>
        <p:nvCxnSpPr>
          <p:cNvPr id="50" name="ตัวเชื่อมต่อตรง 50"/>
          <p:cNvCxnSpPr>
            <a:cxnSpLocks/>
            <a:stCxn id="49" idx="2"/>
            <a:endCxn id="45" idx="0"/>
          </p:cNvCxnSpPr>
          <p:nvPr/>
        </p:nvCxnSpPr>
        <p:spPr>
          <a:xfrm flipH="1">
            <a:off x="8024516" y="2061525"/>
            <a:ext cx="438175" cy="875424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51" name="สี่เหลี่ยมผืนผ้ามุมมน 48"/>
          <p:cNvSpPr/>
          <p:nvPr/>
        </p:nvSpPr>
        <p:spPr>
          <a:xfrm>
            <a:off x="7721295" y="3497426"/>
            <a:ext cx="1350588" cy="720080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อ.เดชอุดม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0.50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24-31 ก.ค.</a:t>
            </a:r>
          </a:p>
        </p:txBody>
      </p:sp>
      <p:cxnSp>
        <p:nvCxnSpPr>
          <p:cNvPr id="52" name="ตัวเชื่อมต่อตรง 52"/>
          <p:cNvCxnSpPr>
            <a:cxnSpLocks/>
            <a:stCxn id="46" idx="5"/>
            <a:endCxn id="51" idx="0"/>
          </p:cNvCxnSpPr>
          <p:nvPr/>
        </p:nvCxnSpPr>
        <p:spPr>
          <a:xfrm>
            <a:off x="8116700" y="3215540"/>
            <a:ext cx="279889" cy="28188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61" name="สี่เหลี่ยมผืนผ้ามุมมน 10"/>
          <p:cNvSpPr/>
          <p:nvPr/>
        </p:nvSpPr>
        <p:spPr>
          <a:xfrm>
            <a:off x="3916392" y="2071209"/>
            <a:ext cx="1311211" cy="904525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จ.พิษณุโลก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อ.บางระกำ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0.70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13-16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และ 26-31 ก.ค. </a:t>
            </a:r>
          </a:p>
        </p:txBody>
      </p:sp>
      <p:cxnSp>
        <p:nvCxnSpPr>
          <p:cNvPr id="62" name="ตัวเชื่อมต่อตรง 14"/>
          <p:cNvCxnSpPr>
            <a:cxnSpLocks/>
            <a:stCxn id="47" idx="3"/>
            <a:endCxn id="61" idx="3"/>
          </p:cNvCxnSpPr>
          <p:nvPr/>
        </p:nvCxnSpPr>
        <p:spPr>
          <a:xfrm flipH="1">
            <a:off x="5227603" y="2337389"/>
            <a:ext cx="876625" cy="186083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pic>
        <p:nvPicPr>
          <p:cNvPr id="63" name="Picture 12" descr="logo_rid_thai_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002" y="208582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 descr="logo_rid_thai_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8" y="244778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EAA2C17-31DA-4713-9500-7269F4DF999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9331" y="4841242"/>
            <a:ext cx="3071991" cy="452813"/>
          </a:xfrm>
          <a:prstGeom prst="roundRect">
            <a:avLst>
              <a:gd name="adj" fmla="val 2723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27" name="สี่เหลี่ยมผืนผ้ามุมมน 10"/>
          <p:cNvSpPr/>
          <p:nvPr/>
        </p:nvSpPr>
        <p:spPr>
          <a:xfrm>
            <a:off x="3994035" y="3218242"/>
            <a:ext cx="1409682" cy="904525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จ.นครสวรรค์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อ.ชุมแสง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0.60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15-20 ก.ค. </a:t>
            </a:r>
          </a:p>
        </p:txBody>
      </p:sp>
      <p:sp>
        <p:nvSpPr>
          <p:cNvPr id="30" name="วงรี 9"/>
          <p:cNvSpPr/>
          <p:nvPr/>
        </p:nvSpPr>
        <p:spPr>
          <a:xfrm>
            <a:off x="6109180" y="2821275"/>
            <a:ext cx="108000" cy="108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2" name="ตัวเชื่อมต่อตรง 14"/>
          <p:cNvCxnSpPr>
            <a:cxnSpLocks/>
            <a:stCxn id="30" idx="2"/>
            <a:endCxn id="27" idx="3"/>
          </p:cNvCxnSpPr>
          <p:nvPr/>
        </p:nvCxnSpPr>
        <p:spPr>
          <a:xfrm flipH="1">
            <a:off x="5403717" y="2875275"/>
            <a:ext cx="705463" cy="79523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042" y="4702066"/>
            <a:ext cx="2722841" cy="128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xmlns="" id="{91B103A3-B1D9-4656-91AC-8D03CA349CF9}"/>
              </a:ext>
            </a:extLst>
          </p:cNvPr>
          <p:cNvSpPr/>
          <p:nvPr/>
        </p:nvSpPr>
        <p:spPr>
          <a:xfrm>
            <a:off x="2354004" y="5619465"/>
            <a:ext cx="470749" cy="272021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479AF8-E59B-48D3-96AE-1A0C264EF609}"/>
              </a:ext>
            </a:extLst>
          </p:cNvPr>
          <p:cNvSpPr txBox="1"/>
          <p:nvPr/>
        </p:nvSpPr>
        <p:spPr>
          <a:xfrm>
            <a:off x="2813733" y="5634288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พื้นที่เสี่ยงจากอิทธิพลลมมรสุมประจำฤดู</a:t>
            </a:r>
          </a:p>
        </p:txBody>
      </p:sp>
    </p:spTree>
    <p:extLst>
      <p:ext uri="{BB962C8B-B14F-4D97-AF65-F5344CB8AC3E}">
        <p14:creationId xmlns:p14="http://schemas.microsoft.com/office/powerpoint/2010/main" xmlns="" val="371196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250" y="5781681"/>
            <a:ext cx="4857750" cy="1081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 Diagonal Corner Rectangle 275"/>
          <p:cNvSpPr/>
          <p:nvPr/>
        </p:nvSpPr>
        <p:spPr>
          <a:xfrm>
            <a:off x="0" y="14354"/>
            <a:ext cx="9144000" cy="761486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 Diagonal Corner Rectangle 276"/>
          <p:cNvSpPr/>
          <p:nvPr/>
        </p:nvSpPr>
        <p:spPr>
          <a:xfrm>
            <a:off x="3" y="181928"/>
            <a:ext cx="9010465" cy="593911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E1F3FF">
              <a:alpha val="6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34" y="135709"/>
            <a:ext cx="8999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การวิเคราะห์พื้นที่เสี่ยงอุทกภัย เดือนสิงหาคม 2561 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7"/>
          <a:stretch/>
        </p:blipFill>
        <p:spPr>
          <a:xfrm>
            <a:off x="0" y="5983896"/>
            <a:ext cx="897364" cy="888718"/>
          </a:xfrm>
          <a:prstGeom prst="rect">
            <a:avLst/>
          </a:prstGeom>
        </p:spPr>
      </p:pic>
      <p:pic>
        <p:nvPicPr>
          <p:cNvPr id="67" name="Picture 12" descr="logo_rid_thai_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005" y="208582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2" descr="logo_rid_thai_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8" y="244778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รูปภาพ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5" r="29497" b="2179"/>
          <a:stretch/>
        </p:blipFill>
        <p:spPr>
          <a:xfrm>
            <a:off x="1651671" y="775840"/>
            <a:ext cx="4356665" cy="6058422"/>
          </a:xfrm>
          <a:prstGeom prst="rect">
            <a:avLst/>
          </a:prstGeom>
        </p:spPr>
      </p:pic>
      <p:sp>
        <p:nvSpPr>
          <p:cNvPr id="26" name="วงรี 67"/>
          <p:cNvSpPr/>
          <p:nvPr/>
        </p:nvSpPr>
        <p:spPr>
          <a:xfrm>
            <a:off x="2587135" y="1566561"/>
            <a:ext cx="108000" cy="1080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0" name="ตัวเชื่อมต่อตรง 90"/>
          <p:cNvCxnSpPr>
            <a:stCxn id="26" idx="1"/>
            <a:endCxn id="75" idx="3"/>
          </p:cNvCxnSpPr>
          <p:nvPr/>
        </p:nvCxnSpPr>
        <p:spPr>
          <a:xfrm flipH="1" flipV="1">
            <a:off x="1808453" y="1293311"/>
            <a:ext cx="794498" cy="28906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31" name="วงรี 70"/>
          <p:cNvSpPr/>
          <p:nvPr/>
        </p:nvSpPr>
        <p:spPr>
          <a:xfrm>
            <a:off x="3243582" y="2786188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2" name="สี่เหลี่ยมผืนผ้ามุมมน 83"/>
          <p:cNvSpPr/>
          <p:nvPr/>
        </p:nvSpPr>
        <p:spPr>
          <a:xfrm>
            <a:off x="3287858" y="4701555"/>
            <a:ext cx="1109704" cy="720080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จ.นครสวรรค์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อ.ชุมแสง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0.90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21-29 ส.ค. 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3" name="ตัวเชื่อมต่อตรง 89"/>
          <p:cNvCxnSpPr>
            <a:stCxn id="31" idx="5"/>
            <a:endCxn id="32" idx="0"/>
          </p:cNvCxnSpPr>
          <p:nvPr/>
        </p:nvCxnSpPr>
        <p:spPr>
          <a:xfrm>
            <a:off x="3335769" y="2878372"/>
            <a:ext cx="506944" cy="1823183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34" name="วงรี 73"/>
          <p:cNvSpPr/>
          <p:nvPr/>
        </p:nvSpPr>
        <p:spPr>
          <a:xfrm>
            <a:off x="3428133" y="1505129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9" name="ตัวเชื่อมต่อตรง 95"/>
          <p:cNvCxnSpPr>
            <a:cxnSpLocks/>
            <a:stCxn id="38" idx="1"/>
            <a:endCxn id="37" idx="3"/>
          </p:cNvCxnSpPr>
          <p:nvPr/>
        </p:nvCxnSpPr>
        <p:spPr>
          <a:xfrm flipV="1">
            <a:off x="556056" y="2332134"/>
            <a:ext cx="2663962" cy="197413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44" name="วงรี 69"/>
          <p:cNvSpPr/>
          <p:nvPr/>
        </p:nvSpPr>
        <p:spPr>
          <a:xfrm>
            <a:off x="3233858" y="2551598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56" name="ตัวเชื่อมต่อตรง 93"/>
          <p:cNvCxnSpPr>
            <a:cxnSpLocks/>
            <a:stCxn id="55" idx="0"/>
            <a:endCxn id="44" idx="4"/>
          </p:cNvCxnSpPr>
          <p:nvPr/>
        </p:nvCxnSpPr>
        <p:spPr>
          <a:xfrm flipV="1">
            <a:off x="1776550" y="2659604"/>
            <a:ext cx="1511308" cy="240615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57" name="วงรี 71"/>
          <p:cNvSpPr/>
          <p:nvPr/>
        </p:nvSpPr>
        <p:spPr>
          <a:xfrm>
            <a:off x="5104951" y="2894188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0" name="วงรี 72"/>
          <p:cNvSpPr/>
          <p:nvPr/>
        </p:nvSpPr>
        <p:spPr>
          <a:xfrm>
            <a:off x="5158951" y="3078353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สี่เหลี่ยมผืนผ้ามุมมน 87"/>
          <p:cNvSpPr/>
          <p:nvPr/>
        </p:nvSpPr>
        <p:spPr>
          <a:xfrm>
            <a:off x="556053" y="3805057"/>
            <a:ext cx="1346391" cy="1002415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จ.พิษณุโลก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อ.บางระกำ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0.75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1-11 ส.ค.และ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 18-31 ส.ค. 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5" name="สี่เหลี่ยมผืนผ้ามุมมน 86"/>
          <p:cNvSpPr/>
          <p:nvPr/>
        </p:nvSpPr>
        <p:spPr>
          <a:xfrm>
            <a:off x="1190415" y="5065757"/>
            <a:ext cx="1172270" cy="720080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จ.พิจิตร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อ.บางมูลนาก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1.20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20-29 ส.ค. 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7" name="วงรี 68"/>
          <p:cNvSpPr/>
          <p:nvPr/>
        </p:nvSpPr>
        <p:spPr>
          <a:xfrm>
            <a:off x="3204199" y="2239944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6008338" y="809034"/>
            <a:ext cx="3135664" cy="3746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ลมมรสุมประจำฤดู และพายุหมุนเขตร้อน</a:t>
            </a:r>
          </a:p>
        </p:txBody>
      </p:sp>
      <p:cxnSp>
        <p:nvCxnSpPr>
          <p:cNvPr id="47" name="ตัวเชื่อมต่อตรง 90"/>
          <p:cNvCxnSpPr>
            <a:stCxn id="78" idx="1"/>
            <a:endCxn id="34" idx="7"/>
          </p:cNvCxnSpPr>
          <p:nvPr/>
        </p:nvCxnSpPr>
        <p:spPr>
          <a:xfrm flipH="1">
            <a:off x="3520320" y="1206716"/>
            <a:ext cx="546725" cy="31423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40" name="วงรี 67"/>
          <p:cNvSpPr/>
          <p:nvPr/>
        </p:nvSpPr>
        <p:spPr>
          <a:xfrm>
            <a:off x="3586469" y="2425842"/>
            <a:ext cx="108000" cy="108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" name="วงรี 67"/>
          <p:cNvSpPr/>
          <p:nvPr/>
        </p:nvSpPr>
        <p:spPr>
          <a:xfrm>
            <a:off x="3166015" y="1733307"/>
            <a:ext cx="108000" cy="108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3" name="วงรี 67"/>
          <p:cNvSpPr/>
          <p:nvPr/>
        </p:nvSpPr>
        <p:spPr>
          <a:xfrm>
            <a:off x="3646971" y="2147760"/>
            <a:ext cx="108000" cy="108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สี่เหลี่ยมผืนผ้ามุมมน 88"/>
          <p:cNvSpPr/>
          <p:nvPr/>
        </p:nvSpPr>
        <p:spPr>
          <a:xfrm>
            <a:off x="5652120" y="1238013"/>
            <a:ext cx="1320114" cy="809891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จ.แพร่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0.47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24-25 ส.ค.</a:t>
            </a:r>
          </a:p>
        </p:txBody>
      </p:sp>
      <p:cxnSp>
        <p:nvCxnSpPr>
          <p:cNvPr id="49" name="ตัวเชื่อมต่อตรง 90"/>
          <p:cNvCxnSpPr>
            <a:stCxn id="48" idx="1"/>
            <a:endCxn id="42" idx="7"/>
          </p:cNvCxnSpPr>
          <p:nvPr/>
        </p:nvCxnSpPr>
        <p:spPr>
          <a:xfrm flipH="1">
            <a:off x="3258199" y="1642953"/>
            <a:ext cx="2393921" cy="10617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61" name="สี่เหลี่ยมผืนผ้ามุมมน 88"/>
          <p:cNvSpPr/>
          <p:nvPr/>
        </p:nvSpPr>
        <p:spPr>
          <a:xfrm>
            <a:off x="7374030" y="2605604"/>
            <a:ext cx="1320114" cy="809891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จ.เลย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0.78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 12-14 ส.ค.</a:t>
            </a:r>
          </a:p>
        </p:txBody>
      </p:sp>
      <p:sp>
        <p:nvSpPr>
          <p:cNvPr id="62" name="สี่เหลี่ยมผืนผ้ามุมมน 88"/>
          <p:cNvSpPr/>
          <p:nvPr/>
        </p:nvSpPr>
        <p:spPr>
          <a:xfrm>
            <a:off x="4644117" y="4797158"/>
            <a:ext cx="1320114" cy="809891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จ.เพชรบูรณ์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0.01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21 ส.ค.</a:t>
            </a:r>
          </a:p>
        </p:txBody>
      </p:sp>
      <p:cxnSp>
        <p:nvCxnSpPr>
          <p:cNvPr id="65" name="ตัวเชื่อมต่อตรง 90"/>
          <p:cNvCxnSpPr>
            <a:stCxn id="61" idx="1"/>
            <a:endCxn id="43" idx="4"/>
          </p:cNvCxnSpPr>
          <p:nvPr/>
        </p:nvCxnSpPr>
        <p:spPr>
          <a:xfrm flipH="1" flipV="1">
            <a:off x="3700974" y="2255760"/>
            <a:ext cx="3673059" cy="754784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cxnSp>
        <p:nvCxnSpPr>
          <p:cNvPr id="69" name="ตัวเชื่อมต่อตรง 90"/>
          <p:cNvCxnSpPr>
            <a:stCxn id="62" idx="0"/>
            <a:endCxn id="40" idx="5"/>
          </p:cNvCxnSpPr>
          <p:nvPr/>
        </p:nvCxnSpPr>
        <p:spPr>
          <a:xfrm flipH="1" flipV="1">
            <a:off x="3678656" y="2518026"/>
            <a:ext cx="1625521" cy="227912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70" name="สี่เหลี่ยมผืนผ้ามุมมน 84"/>
          <p:cNvSpPr/>
          <p:nvPr/>
        </p:nvSpPr>
        <p:spPr>
          <a:xfrm>
            <a:off x="5104951" y="3805051"/>
            <a:ext cx="1379847" cy="720080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อ.เดชอุดม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0.75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</a:t>
            </a:r>
            <a:r>
              <a:rPr kumimoji="0" lang="th-TH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งเ</a:t>
            </a: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วลา 1-11 ส.ค.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71" name="ตัวเชื่อมต่อตรง 91"/>
          <p:cNvCxnSpPr>
            <a:cxnSpLocks/>
            <a:stCxn id="60" idx="2"/>
            <a:endCxn id="70" idx="0"/>
          </p:cNvCxnSpPr>
          <p:nvPr/>
        </p:nvCxnSpPr>
        <p:spPr>
          <a:xfrm>
            <a:off x="5158951" y="3132353"/>
            <a:ext cx="635924" cy="672698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76" name="สี่เหลี่ยมผืนผ้ามุมมน 88"/>
          <p:cNvSpPr/>
          <p:nvPr/>
        </p:nvSpPr>
        <p:spPr>
          <a:xfrm>
            <a:off x="536781" y="1889000"/>
            <a:ext cx="1320114" cy="809891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จ.ลำปาง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อ.แจ้ห่ม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0.15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24 ส.ค.</a:t>
            </a:r>
          </a:p>
        </p:txBody>
      </p:sp>
      <p:cxnSp>
        <p:nvCxnSpPr>
          <p:cNvPr id="77" name="ตัวเชื่อมต่อตรง 90"/>
          <p:cNvCxnSpPr>
            <a:stCxn id="81" idx="4"/>
          </p:cNvCxnSpPr>
          <p:nvPr/>
        </p:nvCxnSpPr>
        <p:spPr>
          <a:xfrm flipH="1">
            <a:off x="1846557" y="1628948"/>
            <a:ext cx="1123259" cy="65706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81" name="วงรี 67"/>
          <p:cNvSpPr/>
          <p:nvPr/>
        </p:nvSpPr>
        <p:spPr>
          <a:xfrm>
            <a:off x="2915816" y="1520945"/>
            <a:ext cx="108000" cy="108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6" name="วงรี 67"/>
          <p:cNvSpPr/>
          <p:nvPr/>
        </p:nvSpPr>
        <p:spPr>
          <a:xfrm>
            <a:off x="4277521" y="1866897"/>
            <a:ext cx="108000" cy="108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0" name="สี่เหลี่ยมผืนผ้ามุมมน 88"/>
          <p:cNvSpPr/>
          <p:nvPr/>
        </p:nvSpPr>
        <p:spPr>
          <a:xfrm>
            <a:off x="7110512" y="1709755"/>
            <a:ext cx="1320114" cy="809891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จ.หนองคาย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0.23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19-26 ส.ค.</a:t>
            </a:r>
          </a:p>
        </p:txBody>
      </p:sp>
      <p:cxnSp>
        <p:nvCxnSpPr>
          <p:cNvPr id="54" name="ตัวเชื่อมต่อตรง 90"/>
          <p:cNvCxnSpPr>
            <a:stCxn id="50" idx="1"/>
            <a:endCxn id="46" idx="5"/>
          </p:cNvCxnSpPr>
          <p:nvPr/>
        </p:nvCxnSpPr>
        <p:spPr>
          <a:xfrm flipH="1" flipV="1">
            <a:off x="4369705" y="1959081"/>
            <a:ext cx="2740807" cy="15561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63" name="วงรี 67"/>
          <p:cNvSpPr/>
          <p:nvPr/>
        </p:nvSpPr>
        <p:spPr>
          <a:xfrm>
            <a:off x="3111879" y="1920897"/>
            <a:ext cx="108000" cy="108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" name="สี่เหลี่ยมผืนผ้ามุมมน 88"/>
          <p:cNvSpPr/>
          <p:nvPr/>
        </p:nvSpPr>
        <p:spPr>
          <a:xfrm>
            <a:off x="144234" y="2827513"/>
            <a:ext cx="1320114" cy="809891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จ.อุตรดิตถ์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0.26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13 ส.ค.</a:t>
            </a:r>
          </a:p>
        </p:txBody>
      </p:sp>
      <p:cxnSp>
        <p:nvCxnSpPr>
          <p:cNvPr id="73" name="ตัวเชื่อมต่อตรง 90"/>
          <p:cNvCxnSpPr>
            <a:stCxn id="63" idx="3"/>
            <a:endCxn id="72" idx="3"/>
          </p:cNvCxnSpPr>
          <p:nvPr/>
        </p:nvCxnSpPr>
        <p:spPr>
          <a:xfrm flipH="1">
            <a:off x="1464351" y="2013081"/>
            <a:ext cx="1663347" cy="1219372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75" name="สี่เหลี่ยมผืนผ้ามุมมน 82"/>
          <p:cNvSpPr/>
          <p:nvPr/>
        </p:nvSpPr>
        <p:spPr>
          <a:xfrm>
            <a:off x="224453" y="804174"/>
            <a:ext cx="1584000" cy="978274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8000">
                <a:srgbClr val="FFC000"/>
              </a:gs>
              <a:gs pos="13000">
                <a:srgbClr val="FFC000"/>
              </a:gs>
              <a:gs pos="21001">
                <a:srgbClr val="FFC000"/>
              </a:gs>
              <a:gs pos="47000">
                <a:srgbClr val="FFC000"/>
              </a:gs>
              <a:gs pos="54000">
                <a:srgbClr val="FFFF00"/>
              </a:gs>
              <a:gs pos="58000">
                <a:srgbClr val="FFFF00"/>
              </a:gs>
              <a:gs pos="71001">
                <a:srgbClr val="FFFF00"/>
              </a:gs>
              <a:gs pos="94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จ.เชียงใหม่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ล้นตลิ่งเฉลี่ย 0.31 ม.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ช่วงเวลา 1–2 ส.ค.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และ   25 - 27 ส.ค.</a:t>
            </a:r>
          </a:p>
        </p:txBody>
      </p:sp>
      <p:sp>
        <p:nvSpPr>
          <p:cNvPr id="78" name="สี่เหลี่ยมผืนผ้ามุมมน 82"/>
          <p:cNvSpPr/>
          <p:nvPr/>
        </p:nvSpPr>
        <p:spPr>
          <a:xfrm>
            <a:off x="4067042" y="787321"/>
            <a:ext cx="1394390" cy="83877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8000">
                <a:srgbClr val="FFC000"/>
              </a:gs>
              <a:gs pos="13000">
                <a:srgbClr val="FFC000"/>
              </a:gs>
              <a:gs pos="21001">
                <a:srgbClr val="FFC000"/>
              </a:gs>
              <a:gs pos="47000">
                <a:srgbClr val="FFC000"/>
              </a:gs>
              <a:gs pos="54000">
                <a:srgbClr val="FFFF00"/>
              </a:gs>
              <a:gs pos="58000">
                <a:srgbClr val="FFFF00"/>
              </a:gs>
              <a:gs pos="71001">
                <a:srgbClr val="FFFF00"/>
              </a:gs>
              <a:gs pos="94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จ.น่าน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ล้นตลิ่งเฉลี่ย 0.71 ม.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ช่วงเวลา 20–23 ส.ค.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 และ 31 ส.ค.</a:t>
            </a:r>
          </a:p>
        </p:txBody>
      </p:sp>
      <p:sp>
        <p:nvSpPr>
          <p:cNvPr id="79" name="สี่เหลี่ยมผืนผ้ามุมมน 82"/>
          <p:cNvSpPr/>
          <p:nvPr/>
        </p:nvSpPr>
        <p:spPr>
          <a:xfrm>
            <a:off x="5652120" y="2903132"/>
            <a:ext cx="1394390" cy="77823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8000">
                <a:srgbClr val="FFC000"/>
              </a:gs>
              <a:gs pos="13000">
                <a:srgbClr val="FFC000"/>
              </a:gs>
              <a:gs pos="21001">
                <a:srgbClr val="FFC000"/>
              </a:gs>
              <a:gs pos="47000">
                <a:srgbClr val="FFC000"/>
              </a:gs>
              <a:gs pos="54000">
                <a:srgbClr val="FFFF00"/>
              </a:gs>
              <a:gs pos="58000">
                <a:srgbClr val="FFFF00"/>
              </a:gs>
              <a:gs pos="71001">
                <a:srgbClr val="FFFF00"/>
              </a:gs>
              <a:gs pos="94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อ.วารินชำราบ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ล้นตลิ่งเฉลี่ย 0.65 ม.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ช่วงเวลา 1–31 ส.ค . </a:t>
            </a:r>
          </a:p>
        </p:txBody>
      </p:sp>
      <p:cxnSp>
        <p:nvCxnSpPr>
          <p:cNvPr id="80" name="ตัวเชื่อมต่อตรง 90"/>
          <p:cNvCxnSpPr>
            <a:stCxn id="79" idx="1"/>
            <a:endCxn id="57" idx="5"/>
          </p:cNvCxnSpPr>
          <p:nvPr/>
        </p:nvCxnSpPr>
        <p:spPr>
          <a:xfrm flipH="1" flipV="1">
            <a:off x="5197135" y="2986372"/>
            <a:ext cx="454985" cy="305872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458" y="3717034"/>
            <a:ext cx="2287048" cy="311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1B103A3-B1D9-4656-91AC-8D03CA349CF9}"/>
              </a:ext>
            </a:extLst>
          </p:cNvPr>
          <p:cNvSpPr/>
          <p:nvPr/>
        </p:nvSpPr>
        <p:spPr>
          <a:xfrm>
            <a:off x="4046171" y="5682528"/>
            <a:ext cx="470749" cy="272021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A6E232DF-C1D4-48D4-B44D-125C48B488C3}"/>
              </a:ext>
            </a:extLst>
          </p:cNvPr>
          <p:cNvSpPr/>
          <p:nvPr/>
        </p:nvSpPr>
        <p:spPr>
          <a:xfrm>
            <a:off x="4045079" y="6032748"/>
            <a:ext cx="470749" cy="272021"/>
          </a:xfrm>
          <a:prstGeom prst="roundRect">
            <a:avLst/>
          </a:prstGeom>
          <a:solidFill>
            <a:srgbClr val="FFFF00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2B3D83CA-2729-4F0E-AF77-CF6B42B33486}"/>
              </a:ext>
            </a:extLst>
          </p:cNvPr>
          <p:cNvSpPr/>
          <p:nvPr/>
        </p:nvSpPr>
        <p:spPr>
          <a:xfrm>
            <a:off x="4045081" y="6406202"/>
            <a:ext cx="470749" cy="272021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8000">
                <a:srgbClr val="FFC000"/>
              </a:gs>
              <a:gs pos="13000">
                <a:srgbClr val="FFC000"/>
              </a:gs>
              <a:gs pos="21001">
                <a:srgbClr val="FFC000"/>
              </a:gs>
              <a:gs pos="47000">
                <a:srgbClr val="FFC000"/>
              </a:gs>
              <a:gs pos="54000">
                <a:srgbClr val="FFFF00"/>
              </a:gs>
              <a:gs pos="58000">
                <a:srgbClr val="FFFF00"/>
              </a:gs>
              <a:gs pos="71001">
                <a:srgbClr val="FFFF00"/>
              </a:gs>
              <a:gs pos="94000">
                <a:srgbClr val="FFFF00"/>
              </a:gs>
              <a:gs pos="100000">
                <a:srgbClr val="FFFF00"/>
              </a:gs>
            </a:gsLst>
            <a:lin ang="0" scaled="1"/>
            <a:tileRect/>
          </a:gra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479AF8-E59B-48D3-96AE-1A0C264EF609}"/>
              </a:ext>
            </a:extLst>
          </p:cNvPr>
          <p:cNvSpPr txBox="1"/>
          <p:nvPr/>
        </p:nvSpPr>
        <p:spPr>
          <a:xfrm>
            <a:off x="4505900" y="5697351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พื้นที่เสี่ยงจากอิทธิพลลมมรสุมประจำฤดู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F9FE9D4-D84C-42D2-9D84-E57B9210922A}"/>
              </a:ext>
            </a:extLst>
          </p:cNvPr>
          <p:cNvSpPr txBox="1"/>
          <p:nvPr/>
        </p:nvSpPr>
        <p:spPr>
          <a:xfrm>
            <a:off x="4504056" y="6026022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พื้นที่เสี่ยงจากอิทธิพลพายุหมุนเขตร้อน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976E503-0358-4B65-A048-21A218CA36D8}"/>
              </a:ext>
            </a:extLst>
          </p:cNvPr>
          <p:cNvSpPr txBox="1"/>
          <p:nvPr/>
        </p:nvSpPr>
        <p:spPr>
          <a:xfrm>
            <a:off x="4502226" y="6310626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พื้นที่เสี่ยงจากอิทธิพลลมมรสุมประจำฤดู</a:t>
            </a:r>
            <a:b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</a:b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+พายุหมุนเขตร้อน</a:t>
            </a:r>
          </a:p>
        </p:txBody>
      </p:sp>
    </p:spTree>
    <p:extLst>
      <p:ext uri="{BB962C8B-B14F-4D97-AF65-F5344CB8AC3E}">
        <p14:creationId xmlns:p14="http://schemas.microsoft.com/office/powerpoint/2010/main" xmlns="" val="53848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75"/>
          <p:cNvSpPr/>
          <p:nvPr/>
        </p:nvSpPr>
        <p:spPr>
          <a:xfrm>
            <a:off x="0" y="14354"/>
            <a:ext cx="9144000" cy="761486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 Diagonal Corner Rectangle 276"/>
          <p:cNvSpPr/>
          <p:nvPr/>
        </p:nvSpPr>
        <p:spPr>
          <a:xfrm>
            <a:off x="0" y="181928"/>
            <a:ext cx="9010465" cy="593911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E1F3FF">
              <a:alpha val="6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34" y="135707"/>
            <a:ext cx="8999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การวิเคราะห์พื้นที่เสี่ยงอุทกภัย เดือนกันยายน 2561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7"/>
          <a:stretch/>
        </p:blipFill>
        <p:spPr>
          <a:xfrm>
            <a:off x="29507" y="5969282"/>
            <a:ext cx="897364" cy="888718"/>
          </a:xfrm>
          <a:prstGeom prst="rect">
            <a:avLst/>
          </a:prstGeom>
        </p:spPr>
      </p:pic>
      <p:pic>
        <p:nvPicPr>
          <p:cNvPr id="67" name="Picture 12" descr="logo_rid_thai_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002" y="208582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2" descr="logo_rid_thai_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76" y="181928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4834" y="5781535"/>
            <a:ext cx="4857750" cy="1081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9" name="รูปภาพ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5" r="29497" b="2179"/>
          <a:stretch/>
        </p:blipFill>
        <p:spPr>
          <a:xfrm>
            <a:off x="2215712" y="775840"/>
            <a:ext cx="4348672" cy="6100890"/>
          </a:xfrm>
          <a:prstGeom prst="rect">
            <a:avLst/>
          </a:prstGeom>
        </p:spPr>
      </p:pic>
      <p:sp>
        <p:nvSpPr>
          <p:cNvPr id="70" name="วงรี 80"/>
          <p:cNvSpPr/>
          <p:nvPr/>
        </p:nvSpPr>
        <p:spPr>
          <a:xfrm>
            <a:off x="3752316" y="2214321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" name="สี่เหลี่ยมผืนผ้ามุมมน 105"/>
          <p:cNvSpPr/>
          <p:nvPr/>
        </p:nvSpPr>
        <p:spPr>
          <a:xfrm>
            <a:off x="4456590" y="874443"/>
            <a:ext cx="1224927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จ.พิษณุโลก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อ.บางระกำ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1.00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1-30 ก.ย. 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72" name="ตัวเชื่อมต่อตรง 118"/>
          <p:cNvCxnSpPr>
            <a:cxnSpLocks/>
            <a:stCxn id="71" idx="2"/>
            <a:endCxn id="70" idx="7"/>
          </p:cNvCxnSpPr>
          <p:nvPr/>
        </p:nvCxnSpPr>
        <p:spPr>
          <a:xfrm flipH="1">
            <a:off x="3844500" y="1594523"/>
            <a:ext cx="1224554" cy="635614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73" name="วงรี 79"/>
          <p:cNvSpPr/>
          <p:nvPr/>
        </p:nvSpPr>
        <p:spPr>
          <a:xfrm>
            <a:off x="3782477" y="2528809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4" name="สี่เหลี่ยมผืนผ้ามุมมน 104"/>
          <p:cNvSpPr/>
          <p:nvPr/>
        </p:nvSpPr>
        <p:spPr>
          <a:xfrm>
            <a:off x="1185302" y="1802409"/>
            <a:ext cx="121215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จ.พิจิตร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อ.บางมูลนาก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1.20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2 – 21 ก.ย. </a:t>
            </a:r>
          </a:p>
        </p:txBody>
      </p:sp>
      <p:cxnSp>
        <p:nvCxnSpPr>
          <p:cNvPr id="75" name="ตัวเชื่อมต่อตรง 120"/>
          <p:cNvCxnSpPr>
            <a:cxnSpLocks/>
            <a:stCxn id="74" idx="3"/>
            <a:endCxn id="73" idx="1"/>
          </p:cNvCxnSpPr>
          <p:nvPr/>
        </p:nvCxnSpPr>
        <p:spPr>
          <a:xfrm>
            <a:off x="2397454" y="2162449"/>
            <a:ext cx="1400839" cy="38217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76" name="วงรี 75"/>
          <p:cNvSpPr/>
          <p:nvPr/>
        </p:nvSpPr>
        <p:spPr>
          <a:xfrm>
            <a:off x="5789574" y="3082603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7" name="สี่เหลี่ยมผืนผ้ามุมมน 103"/>
          <p:cNvSpPr/>
          <p:nvPr/>
        </p:nvSpPr>
        <p:spPr>
          <a:xfrm>
            <a:off x="6302733" y="3079474"/>
            <a:ext cx="1230169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อ.เดชอุดม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0.13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5 -7 ก.ย.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78" name="ตัวเชื่อมต่อตรง 116"/>
          <p:cNvCxnSpPr>
            <a:cxnSpLocks/>
            <a:stCxn id="76" idx="5"/>
            <a:endCxn id="77" idx="1"/>
          </p:cNvCxnSpPr>
          <p:nvPr/>
        </p:nvCxnSpPr>
        <p:spPr>
          <a:xfrm>
            <a:off x="5881758" y="3174787"/>
            <a:ext cx="420975" cy="264727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80" name="วงรี 74"/>
          <p:cNvSpPr/>
          <p:nvPr/>
        </p:nvSpPr>
        <p:spPr>
          <a:xfrm>
            <a:off x="5681517" y="2906477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1" name="สี่เหลี่ยมผืนผ้ามุมมน 102"/>
          <p:cNvSpPr/>
          <p:nvPr/>
        </p:nvSpPr>
        <p:spPr>
          <a:xfrm>
            <a:off x="6354147" y="2085781"/>
            <a:ext cx="1230169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อ.วารินชำราบ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0.64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 – 30 ก.ย. </a:t>
            </a:r>
          </a:p>
        </p:txBody>
      </p:sp>
      <p:cxnSp>
        <p:nvCxnSpPr>
          <p:cNvPr id="82" name="ตัวเชื่อมต่อตรง 114"/>
          <p:cNvCxnSpPr>
            <a:cxnSpLocks/>
            <a:stCxn id="80" idx="3"/>
          </p:cNvCxnSpPr>
          <p:nvPr/>
        </p:nvCxnSpPr>
        <p:spPr>
          <a:xfrm flipV="1">
            <a:off x="5697333" y="2522489"/>
            <a:ext cx="656814" cy="476172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85" name="วงรี 76"/>
          <p:cNvSpPr/>
          <p:nvPr/>
        </p:nvSpPr>
        <p:spPr>
          <a:xfrm>
            <a:off x="3790077" y="2796439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6" name="สี่เหลี่ยมผืนผ้ามุมมน 101"/>
          <p:cNvSpPr/>
          <p:nvPr/>
        </p:nvSpPr>
        <p:spPr>
          <a:xfrm>
            <a:off x="1619156" y="2676099"/>
            <a:ext cx="1214219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จ.นครสวรรค์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อ.ชุมแสง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1.00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1 - 28 ก.ย. 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87" name="ตัวเชื่อมต่อตรง 108"/>
          <p:cNvCxnSpPr>
            <a:stCxn id="85" idx="3"/>
            <a:endCxn id="86" idx="3"/>
          </p:cNvCxnSpPr>
          <p:nvPr/>
        </p:nvCxnSpPr>
        <p:spPr>
          <a:xfrm flipH="1">
            <a:off x="2833375" y="2888623"/>
            <a:ext cx="972518" cy="14751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90" name="วงรี 77"/>
          <p:cNvSpPr/>
          <p:nvPr/>
        </p:nvSpPr>
        <p:spPr>
          <a:xfrm>
            <a:off x="3811882" y="3110468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1" name="สี่เหลี่ยมผืนผ้ามุมมน 100"/>
          <p:cNvSpPr/>
          <p:nvPr/>
        </p:nvSpPr>
        <p:spPr>
          <a:xfrm>
            <a:off x="1476353" y="3600358"/>
            <a:ext cx="1478717" cy="9167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จ.สิงห์บุรี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0.65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3 -12  ก.ย. และ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16 - 27 ก.ย.</a:t>
            </a:r>
            <a:endParaRPr kumimoji="0" lang="th-TH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92" name="ตัวเชื่อมต่อตรง 106"/>
          <p:cNvCxnSpPr>
            <a:cxnSpLocks/>
            <a:stCxn id="90" idx="4"/>
          </p:cNvCxnSpPr>
          <p:nvPr/>
        </p:nvCxnSpPr>
        <p:spPr>
          <a:xfrm flipH="1">
            <a:off x="2955070" y="3218468"/>
            <a:ext cx="910812" cy="84027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28" name="Rectangle 6"/>
          <p:cNvSpPr/>
          <p:nvPr/>
        </p:nvSpPr>
        <p:spPr>
          <a:xfrm>
            <a:off x="6686621" y="817232"/>
            <a:ext cx="2460338" cy="3746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พื้นที่เสี่ยงอุทกภัยเดือนกันยายน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803" y="4236962"/>
            <a:ext cx="3095625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0" name="Rectangle: Rounded Corners 3">
            <a:extLst>
              <a:ext uri="{FF2B5EF4-FFF2-40B4-BE49-F238E27FC236}">
                <a16:creationId xmlns:a16="http://schemas.microsoft.com/office/drawing/2014/main" xmlns="" id="{91B103A3-B1D9-4656-91AC-8D03CA349CF9}"/>
              </a:ext>
            </a:extLst>
          </p:cNvPr>
          <p:cNvSpPr/>
          <p:nvPr/>
        </p:nvSpPr>
        <p:spPr>
          <a:xfrm>
            <a:off x="167852" y="4789148"/>
            <a:ext cx="470749" cy="272021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479AF8-E59B-48D3-96AE-1A0C264EF609}"/>
              </a:ext>
            </a:extLst>
          </p:cNvPr>
          <p:cNvSpPr txBox="1"/>
          <p:nvPr/>
        </p:nvSpPr>
        <p:spPr>
          <a:xfrm>
            <a:off x="627581" y="4803971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พื้นที่เสี่ยงจากอิทธิพลลมมรสุมประจำฤดู</a:t>
            </a:r>
          </a:p>
        </p:txBody>
      </p:sp>
    </p:spTree>
    <p:extLst>
      <p:ext uri="{BB962C8B-B14F-4D97-AF65-F5344CB8AC3E}">
        <p14:creationId xmlns:p14="http://schemas.microsoft.com/office/powerpoint/2010/main" xmlns="" val="21628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2680" y="5794872"/>
            <a:ext cx="4781320" cy="106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5" r="29497" b="2179"/>
          <a:stretch/>
        </p:blipFill>
        <p:spPr>
          <a:xfrm>
            <a:off x="952636" y="722467"/>
            <a:ext cx="4362680" cy="614114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7"/>
          <a:stretch/>
        </p:blipFill>
        <p:spPr>
          <a:xfrm>
            <a:off x="236540" y="5983896"/>
            <a:ext cx="897364" cy="888718"/>
          </a:xfrm>
          <a:prstGeom prst="rect">
            <a:avLst/>
          </a:prstGeom>
        </p:spPr>
      </p:pic>
      <p:sp>
        <p:nvSpPr>
          <p:cNvPr id="21" name="Round Diagonal Corner Rectangle 275"/>
          <p:cNvSpPr/>
          <p:nvPr/>
        </p:nvSpPr>
        <p:spPr>
          <a:xfrm>
            <a:off x="0" y="14354"/>
            <a:ext cx="9144000" cy="761486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 Diagonal Corner Rectangle 276"/>
          <p:cNvSpPr/>
          <p:nvPr/>
        </p:nvSpPr>
        <p:spPr>
          <a:xfrm>
            <a:off x="0" y="181928"/>
            <a:ext cx="9010465" cy="593911"/>
          </a:xfrm>
          <a:prstGeom prst="round2DiagRect">
            <a:avLst>
              <a:gd name="adj1" fmla="val 40918"/>
              <a:gd name="adj2" fmla="val 0"/>
            </a:avLst>
          </a:prstGeom>
          <a:solidFill>
            <a:srgbClr val="E1F3FF">
              <a:alpha val="63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34" y="169963"/>
            <a:ext cx="8999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การวิเคราะห์พื้นที่เสี่ยงอุทกภัย เดือนตุลาคม 2561</a:t>
            </a:r>
          </a:p>
        </p:txBody>
      </p:sp>
      <p:sp>
        <p:nvSpPr>
          <p:cNvPr id="23" name="Rectangle 6"/>
          <p:cNvSpPr/>
          <p:nvPr/>
        </p:nvSpPr>
        <p:spPr>
          <a:xfrm>
            <a:off x="6157421" y="827595"/>
            <a:ext cx="2989148" cy="3746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พื้นที่เสี่ยงอุทกภัยเดือนตุลาคม</a:t>
            </a:r>
          </a:p>
        </p:txBody>
      </p:sp>
      <p:pic>
        <p:nvPicPr>
          <p:cNvPr id="63" name="Picture 12" descr="logo_rid_thai_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002" y="208582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 descr="logo_rid_thai_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38" y="244778"/>
            <a:ext cx="424284" cy="50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วงรี 40"/>
          <p:cNvSpPr/>
          <p:nvPr/>
        </p:nvSpPr>
        <p:spPr>
          <a:xfrm>
            <a:off x="2517979" y="2167370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7" name="สี่เหลี่ยมผืนผ้ามุมมน 69"/>
          <p:cNvSpPr/>
          <p:nvPr/>
        </p:nvSpPr>
        <p:spPr>
          <a:xfrm>
            <a:off x="4599220" y="1291550"/>
            <a:ext cx="1432192" cy="8758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จ.พิษณุโลก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อ.บางระกำ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1.05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1-31 ต.ค. </a:t>
            </a:r>
          </a:p>
        </p:txBody>
      </p:sp>
      <p:cxnSp>
        <p:nvCxnSpPr>
          <p:cNvPr id="30" name="ตัวเชื่อมต่อตรง 76"/>
          <p:cNvCxnSpPr>
            <a:stCxn id="27" idx="1"/>
            <a:endCxn id="26" idx="7"/>
          </p:cNvCxnSpPr>
          <p:nvPr/>
        </p:nvCxnSpPr>
        <p:spPr>
          <a:xfrm flipH="1">
            <a:off x="2610163" y="1729460"/>
            <a:ext cx="1989057" cy="45372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31" name="วงรี 45"/>
          <p:cNvSpPr/>
          <p:nvPr/>
        </p:nvSpPr>
        <p:spPr>
          <a:xfrm>
            <a:off x="2571979" y="2604197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2" name="สี่เหลี่ยมผืนผ้ามุมมน 68"/>
          <p:cNvSpPr/>
          <p:nvPr/>
        </p:nvSpPr>
        <p:spPr>
          <a:xfrm>
            <a:off x="6117063" y="2081380"/>
            <a:ext cx="1577896" cy="8160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จ.พิจิตร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อ.บางมูลนาก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1.00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17 – 26 ต.ค.</a:t>
            </a:r>
          </a:p>
        </p:txBody>
      </p:sp>
      <p:cxnSp>
        <p:nvCxnSpPr>
          <p:cNvPr id="33" name="ตัวเชื่อมต่อตรง 75"/>
          <p:cNvCxnSpPr>
            <a:stCxn id="32" idx="1"/>
            <a:endCxn id="31" idx="7"/>
          </p:cNvCxnSpPr>
          <p:nvPr/>
        </p:nvCxnSpPr>
        <p:spPr>
          <a:xfrm flipH="1">
            <a:off x="2664163" y="2489408"/>
            <a:ext cx="3452900" cy="13060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34" name="วงรี 43"/>
          <p:cNvSpPr/>
          <p:nvPr/>
        </p:nvSpPr>
        <p:spPr>
          <a:xfrm>
            <a:off x="4388260" y="2892514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สี่เหลี่ยมผืนผ้ามุมมน 66"/>
          <p:cNvSpPr/>
          <p:nvPr/>
        </p:nvSpPr>
        <p:spPr>
          <a:xfrm>
            <a:off x="5515350" y="3147455"/>
            <a:ext cx="1549881" cy="8336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อ.วารินชำราบ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1.04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 – 31 ต.ค.</a:t>
            </a:r>
          </a:p>
        </p:txBody>
      </p:sp>
      <p:cxnSp>
        <p:nvCxnSpPr>
          <p:cNvPr id="36" name="ตัวเชื่อมต่อตรง 73"/>
          <p:cNvCxnSpPr>
            <a:stCxn id="34" idx="6"/>
            <a:endCxn id="35" idx="1"/>
          </p:cNvCxnSpPr>
          <p:nvPr/>
        </p:nvCxnSpPr>
        <p:spPr>
          <a:xfrm>
            <a:off x="4496260" y="2946514"/>
            <a:ext cx="1019090" cy="61776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40" name="วงรี 44"/>
          <p:cNvSpPr/>
          <p:nvPr/>
        </p:nvSpPr>
        <p:spPr>
          <a:xfrm>
            <a:off x="4455660" y="3114667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1" name="สี่เหลี่ยมผืนผ้ามุมมน 67"/>
          <p:cNvSpPr/>
          <p:nvPr/>
        </p:nvSpPr>
        <p:spPr>
          <a:xfrm>
            <a:off x="3738255" y="3757389"/>
            <a:ext cx="1573922" cy="9522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จ.อุบลราชธานี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อ.เดชอุดม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0.69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3 – 15 ต.ค.</a:t>
            </a:r>
          </a:p>
        </p:txBody>
      </p:sp>
      <p:cxnSp>
        <p:nvCxnSpPr>
          <p:cNvPr id="42" name="ตัวเชื่อมต่อตรง 74"/>
          <p:cNvCxnSpPr>
            <a:stCxn id="40" idx="5"/>
            <a:endCxn id="41" idx="0"/>
          </p:cNvCxnSpPr>
          <p:nvPr/>
        </p:nvCxnSpPr>
        <p:spPr>
          <a:xfrm flipH="1">
            <a:off x="4525216" y="3206851"/>
            <a:ext cx="22628" cy="550538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55" name="วงรี 51"/>
          <p:cNvSpPr/>
          <p:nvPr/>
        </p:nvSpPr>
        <p:spPr>
          <a:xfrm>
            <a:off x="2569223" y="3093455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6" name="สี่เหลี่ยมผืนผ้ามุมมน 64"/>
          <p:cNvSpPr/>
          <p:nvPr/>
        </p:nvSpPr>
        <p:spPr>
          <a:xfrm>
            <a:off x="380774" y="3675488"/>
            <a:ext cx="1542054" cy="10472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จ.สิงห์บุรี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อ.เมือง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0.65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10-15 ต.ค. และ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18 -30 ต.ค.</a:t>
            </a:r>
          </a:p>
        </p:txBody>
      </p:sp>
      <p:cxnSp>
        <p:nvCxnSpPr>
          <p:cNvPr id="57" name="ตัวเชื่อมต่อตรง 72"/>
          <p:cNvCxnSpPr>
            <a:stCxn id="55" idx="3"/>
            <a:endCxn id="56" idx="0"/>
          </p:cNvCxnSpPr>
          <p:nvPr/>
        </p:nvCxnSpPr>
        <p:spPr>
          <a:xfrm flipH="1">
            <a:off x="1151801" y="3185639"/>
            <a:ext cx="1433238" cy="48984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58" name="วงรี 39"/>
          <p:cNvSpPr/>
          <p:nvPr/>
        </p:nvSpPr>
        <p:spPr>
          <a:xfrm>
            <a:off x="2491777" y="2762113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9" name="สี่เหลี่ยมผืนผ้ามุมมน 65"/>
          <p:cNvSpPr/>
          <p:nvPr/>
        </p:nvSpPr>
        <p:spPr>
          <a:xfrm>
            <a:off x="200556" y="2167370"/>
            <a:ext cx="1524321" cy="8972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จ.นครสวรรค์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อ.ชุมแสง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1.25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9-29 ต.ค. </a:t>
            </a:r>
          </a:p>
        </p:txBody>
      </p:sp>
      <p:cxnSp>
        <p:nvCxnSpPr>
          <p:cNvPr id="60" name="ตัวเชื่อมต่อตรง 71"/>
          <p:cNvCxnSpPr>
            <a:stCxn id="58" idx="2"/>
            <a:endCxn id="59" idx="3"/>
          </p:cNvCxnSpPr>
          <p:nvPr/>
        </p:nvCxnSpPr>
        <p:spPr>
          <a:xfrm flipH="1" flipV="1">
            <a:off x="1724877" y="2615997"/>
            <a:ext cx="766900" cy="20011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39" name="สี่เหลี่ยมผืนผ้ามุมมน 68"/>
          <p:cNvSpPr/>
          <p:nvPr/>
        </p:nvSpPr>
        <p:spPr>
          <a:xfrm>
            <a:off x="60385" y="883522"/>
            <a:ext cx="1577896" cy="8160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จ.พิจิตร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อ.โพทะเล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ล้นตลิ่งเฉลี่ย 0.70 ม.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anose="020B0304020202020204" pitchFamily="34" charset="-34"/>
              </a:rPr>
              <a:t>ช่วงเวลา 13 – 16 ต.ค.</a:t>
            </a:r>
          </a:p>
        </p:txBody>
      </p:sp>
      <p:cxnSp>
        <p:nvCxnSpPr>
          <p:cNvPr id="43" name="ตัวเชื่อมต่อตรง 75"/>
          <p:cNvCxnSpPr>
            <a:stCxn id="39" idx="2"/>
            <a:endCxn id="44" idx="7"/>
          </p:cNvCxnSpPr>
          <p:nvPr/>
        </p:nvCxnSpPr>
        <p:spPr>
          <a:xfrm>
            <a:off x="849333" y="1699577"/>
            <a:ext cx="1773890" cy="69638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44" name="วงรี 45"/>
          <p:cNvSpPr/>
          <p:nvPr/>
        </p:nvSpPr>
        <p:spPr>
          <a:xfrm>
            <a:off x="2531039" y="2380142"/>
            <a:ext cx="108000" cy="108000"/>
          </a:xfrm>
          <a:prstGeom prst="ellipse">
            <a:avLst/>
          </a:prstGeom>
          <a:solidFill>
            <a:srgbClr val="FF00FF"/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350" y="4233506"/>
            <a:ext cx="309562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xmlns="" id="{91B103A3-B1D9-4656-91AC-8D03CA349CF9}"/>
              </a:ext>
            </a:extLst>
          </p:cNvPr>
          <p:cNvSpPr/>
          <p:nvPr/>
        </p:nvSpPr>
        <p:spPr>
          <a:xfrm>
            <a:off x="2679824" y="5304154"/>
            <a:ext cx="470749" cy="272021"/>
          </a:xfrm>
          <a:prstGeom prst="roundRect">
            <a:avLst/>
          </a:prstGeom>
          <a:solidFill>
            <a:srgbClr val="FFCC66"/>
          </a:solidFill>
          <a:ln w="15875" cap="flat" cmpd="sng" algn="ctr">
            <a:solidFill>
              <a:srgbClr val="FFC000">
                <a:alpha val="49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4479AF8-E59B-48D3-96AE-1A0C264EF609}"/>
              </a:ext>
            </a:extLst>
          </p:cNvPr>
          <p:cNvSpPr txBox="1"/>
          <p:nvPr/>
        </p:nvSpPr>
        <p:spPr>
          <a:xfrm>
            <a:off x="3139553" y="5318977"/>
            <a:ext cx="2345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พื้นที่เสี่ยงจากอิทธิพลลมมรสุมประจำฤดู</a:t>
            </a:r>
          </a:p>
        </p:txBody>
      </p:sp>
    </p:spTree>
    <p:extLst>
      <p:ext uri="{BB962C8B-B14F-4D97-AF65-F5344CB8AC3E}">
        <p14:creationId xmlns:p14="http://schemas.microsoft.com/office/powerpoint/2010/main" xmlns="" val="209509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/>
          <a:srcRect l="43890"/>
          <a:stretch/>
        </p:blipFill>
        <p:spPr>
          <a:xfrm flipH="1">
            <a:off x="7542349" y="3503853"/>
            <a:ext cx="1349345" cy="2215631"/>
          </a:xfrm>
          <a:prstGeom prst="rect">
            <a:avLst/>
          </a:prstGeom>
        </p:spPr>
      </p:pic>
      <p:pic>
        <p:nvPicPr>
          <p:cNvPr id="6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419" y="44556"/>
            <a:ext cx="508874" cy="60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7126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3" y="66021"/>
            <a:ext cx="777946" cy="560122"/>
          </a:xfrm>
          <a:prstGeom prst="rect">
            <a:avLst/>
          </a:prstGeom>
          <a:noFill/>
        </p:spPr>
      </p:pic>
      <p:pic>
        <p:nvPicPr>
          <p:cNvPr id="8" name="Picture 7" descr="เขื่อนเจ้าพระยา">
            <a:extLst>
              <a:ext uri="{FF2B5EF4-FFF2-40B4-BE49-F238E27FC236}">
                <a16:creationId xmlns:a16="http://schemas.microsoft.com/office/drawing/2014/main" xmlns="" id="{73B2AC63-F809-455F-B3A1-4920151A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908223" y="1901037"/>
            <a:ext cx="3430233" cy="130733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pic>
        <p:nvPicPr>
          <p:cNvPr id="9" name="Picture 4" descr="630">
            <a:extLst>
              <a:ext uri="{FF2B5EF4-FFF2-40B4-BE49-F238E27FC236}">
                <a16:creationId xmlns:a16="http://schemas.microsoft.com/office/drawing/2014/main" xmlns="" id="{1FE2DBB6-95AE-421C-9C80-ABE0CBD3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1697" y="1911894"/>
            <a:ext cx="2880000" cy="129647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pic>
        <p:nvPicPr>
          <p:cNvPr id="10" name="Picture 5" descr="265517">
            <a:extLst>
              <a:ext uri="{FF2B5EF4-FFF2-40B4-BE49-F238E27FC236}">
                <a16:creationId xmlns:a16="http://schemas.microsoft.com/office/drawing/2014/main" xmlns="" id="{621B8CDB-793B-40FF-AF73-616978AC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321956" y="1901054"/>
            <a:ext cx="2793225" cy="1307339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  <a:extLst/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15F010B7-B37D-47DB-AAA3-43C44AA5A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099" y="1934193"/>
            <a:ext cx="58391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>
                  <a:glow rad="139700">
                    <a:srgbClr val="B1D5EF">
                      <a:satMod val="175000"/>
                      <a:alpha val="40000"/>
                    </a:srgbClr>
                  </a:glow>
                  <a:reflection blurRad="6350" stA="50000" endA="300" endPos="50000" dist="29997" dir="5400000" sy="-100000" algn="bl" rotWithShape="0"/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จบการนำเสนอ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CFC749D-A0B0-42DF-A315-D0C6D185E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8568" y="4825388"/>
            <a:ext cx="859661" cy="981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67"/>
          <a:stretch/>
        </p:blipFill>
        <p:spPr>
          <a:xfrm>
            <a:off x="0" y="6125378"/>
            <a:ext cx="754506" cy="7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556828"/>
      </p:ext>
    </p:extLst>
  </p:cSld>
  <p:clrMapOvr>
    <a:masterClrMapping/>
  </p:clrMapOvr>
</p:sld>
</file>

<file path=ppt/theme/theme1.xml><?xml version="1.0" encoding="utf-8"?>
<a:theme xmlns:a="http://schemas.openxmlformats.org/drawingml/2006/main" name="3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9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8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739</Words>
  <Application>Microsoft Office PowerPoint</Application>
  <PresentationFormat>นำเสนอทางหน้าจอ (4:3)</PresentationFormat>
  <Paragraphs>166</Paragraphs>
  <Slides>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5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4" baseType="lpstr">
      <vt:lpstr>3_ธีมของ Office</vt:lpstr>
      <vt:lpstr>89_디자인 사용자 지정</vt:lpstr>
      <vt:lpstr>5_Office Theme</vt:lpstr>
      <vt:lpstr>88_디자인 사용자 지정</vt:lpstr>
      <vt:lpstr>4_ธีมของ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abc</cp:lastModifiedBy>
  <cp:revision>94</cp:revision>
  <cp:lastPrinted>2018-05-29T09:31:49Z</cp:lastPrinted>
  <dcterms:created xsi:type="dcterms:W3CDTF">2018-05-18T03:55:06Z</dcterms:created>
  <dcterms:modified xsi:type="dcterms:W3CDTF">2018-06-05T06:15:13Z</dcterms:modified>
</cp:coreProperties>
</file>