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9"/>
  </p:notesMasterIdLst>
  <p:sldIdLst>
    <p:sldId id="6964" r:id="rId4"/>
    <p:sldId id="9436" r:id="rId5"/>
    <p:sldId id="9424" r:id="rId6"/>
    <p:sldId id="9437" r:id="rId7"/>
    <p:sldId id="353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61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63DD-3CEE-43EA-9A99-C9FD6934D25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7EDD-6D2F-45FD-AC55-01BD2F09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556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8415-C910-48EE-B848-EB1BE7ACD3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ordia New" pitchFamily="34" charset="-34"/>
              </a:rPr>
              <a:pPr marL="0" marR="0" lvl="0" indent="0" algn="r" defTabSz="9556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411471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5E9D-4557-4366-8181-55BE10EF4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AF164-4268-4869-AB14-7325C611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35641-B4A2-40DC-B7F9-1C00F0D4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0E03-3BFA-4AA4-AA6A-A4D171C1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43222-3C2D-4EA9-B6F5-8DCF5ADF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5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B490-EF0D-47BB-AE1A-88C0DF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E1806-C34E-4037-AED8-2A62CD5DC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6F4A-5D68-40BD-8C36-CCA32B7F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22FB8-CB7F-48D9-BE70-5337CFD7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3A04D-5C23-42A3-8F61-81162A90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3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42F1E-9504-43C1-9B1A-2BEB60CC5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5E99-4177-4746-9C42-5F48226C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39B44-A435-4CEC-A94A-6D1450BD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8D17C-BCFB-4978-8998-FA2959F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AEBD-1449-4D65-91C4-0BB1293E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39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10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12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44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72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54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52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118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76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BAA1-4AC3-47E9-AA9E-77B1897D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60AE-CC2B-44F9-92FB-8C75D31D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32D5-0A76-4DC5-92EF-5FE78F1F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8E34-B91B-40D7-A4F9-3FFC643B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B537-89BB-43FC-A440-A7DD5CE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9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918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716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37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6A72-D49C-43D8-B6EB-9FAC477139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4542-4751-4C1C-A96F-EC931D687A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6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8047-F2CB-4E97-A029-5E1019D7E7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F158-61CE-4F77-930B-8551AC03F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59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3F78-DC0E-4375-9157-3C198030B57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15F4-0B0D-4C69-A0AF-16A65068B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00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A8ED-BF06-43B5-A8E6-5A5278B057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6DC3-12C3-49C9-BE2D-9199290942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6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EC92-052A-4148-B217-15BD17D752B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6659-8993-4035-8478-06FCE688A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6016-64BF-48EE-8CE4-E936AF2C293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3F5B-F12F-45AA-AB2A-1918F25A1B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05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4767-D7EE-4D63-B98B-7DE1048B3C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7B73-7DC7-4BA8-8615-F17DAA4AB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689B-6F7C-44AC-B6CE-578DB3BB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071EC-FDC1-49DD-A7C1-80BCC7A0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6C8D-9327-4D85-A85C-7A1F800E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19EBB-850B-44BF-9B4F-A446AE76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837EF-B8E6-4695-A84A-C8EC2E53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404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8BDF-C85C-4D85-9231-684804BB7C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607F-042D-4407-AA23-5B46F6B87A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1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4A0D-8272-408C-9C6A-1B0E247DA0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82D8-EBC5-4C76-9459-800FF33ED0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07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E9E0-7E6D-4F01-B428-1E3C6D5AE3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C602-87A2-416B-8610-71242D7DCB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3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E46E-11DA-4322-B849-B657A0F735B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83BF-31BD-4F37-977A-3DA273495C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2E25-EB95-4E20-806B-01DF2AB5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4F0-B8B5-4824-B674-135E2BE55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360F1-9DA3-49A2-A094-2272BBD78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10E98-6D7D-491F-AA36-D951A739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CCAA-D121-4D36-8D57-B6E4FA5E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BB9DA-D7B0-44EA-A0A7-BAAC1F61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71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E616-09EB-4B5D-8450-1906518E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D32F6-A65A-46C9-8AAD-0C55D3F2E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9058A-5E47-4BD7-BC2D-163577D34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C61FC-8381-4342-A5F2-06732AB0A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BFBCF-1F77-44B5-8587-86FBB362F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53BFC-B9CF-4D84-8735-C67ED8A9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CE95-FAA9-4B01-960E-4A64B4B3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960FC-EAE0-4049-8EA5-1E026E12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97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95B1-FF51-461C-A315-1FDC6BAC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A5B72-9C44-47E2-976C-88AAFF92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44A99-93FF-46B6-BF88-E79D20B0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82BC2-7622-45BE-8AC9-873584C1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34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785B0-A305-49DB-A87A-0506FB12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11969-E14E-4AF4-B15B-6D44C485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AFA75-F31A-49DE-86ED-7A8B793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027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15D9-98A8-4A81-93C5-8B0949E9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5A2B-C533-432F-ACB3-8C2339E4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667E1-8B03-48E4-AFC1-FC1F05361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6442F-91E6-4AB4-A340-EAF90511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96CA-DA85-459F-846F-1C1DF5E7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5B488-78BF-4380-9C2D-74EBDCB8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16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0452-8415-4429-A034-FACDE215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6ED8A-A6B5-4995-8B2F-A45A42A3E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56FFA-8173-44E8-ACBA-E85E748B4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1F3F9-CD45-4267-9FEF-7F3E3F75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672E-EA4F-4159-99A1-D31E5E7F0629}" type="datetimeFigureOut">
              <a:rPr lang="th-TH" smtClean="0"/>
              <a:pPr/>
              <a:t>07/10/62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53CD7-B443-4017-87D3-2F22EFDC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E35CD-F58F-409B-912B-FADCA0FE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DF-F3DC-468D-AD23-B61140D612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89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F69DD-2460-46F4-84AA-0DC9980E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1BA97-DD54-449B-AFD3-2135F143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4A058-8413-40D2-9834-A5F4FD3FC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844083"/>
              <a:t>07/10/62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30CA-ACBD-4A51-96A9-9F72CF394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743FE-8E14-4848-ACFF-EF5020292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FD90-8CB5-4AEA-A3E9-F1C430FAED4D}" type="datetimeFigureOut">
              <a:rPr lang="th-TH" smtClean="0"/>
              <a:t>07/10/62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8D8F-16EA-424D-B245-9B1447D677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2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97">
              <a:defRPr/>
            </a:pPr>
            <a:fld id="{F9322A08-64D9-42BF-970B-40B141195F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97">
                <a:defRPr/>
              </a:pPr>
              <a:t>07-Oct-19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9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97">
              <a:defRPr/>
            </a:pPr>
            <a:fld id="{99FE93A7-2941-4CFC-8E79-51C81A2B6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9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8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4931DA08-AF4C-40FC-A36A-4615F151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32E7FA-EA2A-4983-9E1B-39B11FD2BE1D}"/>
              </a:ext>
            </a:extLst>
          </p:cNvPr>
          <p:cNvSpPr/>
          <p:nvPr/>
        </p:nvSpPr>
        <p:spPr>
          <a:xfrm flipV="1">
            <a:off x="1433957" y="1230776"/>
            <a:ext cx="369443" cy="5627224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1" name="Flowchart: Manual Input 30">
            <a:extLst>
              <a:ext uri="{FF2B5EF4-FFF2-40B4-BE49-F238E27FC236}">
                <a16:creationId xmlns:a16="http://schemas.microsoft.com/office/drawing/2014/main" id="{6F83266C-7154-4559-8AD5-0CC932037022}"/>
              </a:ext>
            </a:extLst>
          </p:cNvPr>
          <p:cNvSpPr/>
          <p:nvPr/>
        </p:nvSpPr>
        <p:spPr>
          <a:xfrm>
            <a:off x="1731543" y="700015"/>
            <a:ext cx="1652978" cy="330727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95"/>
            <a:r>
              <a:rPr lang="th-TH" sz="3200" b="1" dirty="0"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เขื่อน.........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BAAAFBF-8F65-4BCC-B35B-B522CFBDA670}"/>
              </a:ext>
            </a:extLst>
          </p:cNvPr>
          <p:cNvSpPr/>
          <p:nvPr/>
        </p:nvSpPr>
        <p:spPr>
          <a:xfrm>
            <a:off x="1912659" y="21436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B55069-710F-44DA-9599-0D16AA6EEEE0}"/>
              </a:ext>
            </a:extLst>
          </p:cNvPr>
          <p:cNvSpPr txBox="1"/>
          <p:nvPr/>
        </p:nvSpPr>
        <p:spPr>
          <a:xfrm>
            <a:off x="2086788" y="2055089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F3CA9EE-ADF7-4E32-AFD1-FDDEB6EB0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t="12854" r="16587" b="8483"/>
          <a:stretch/>
        </p:blipFill>
        <p:spPr>
          <a:xfrm rot="1097697">
            <a:off x="728732" y="475226"/>
            <a:ext cx="1356475" cy="1096034"/>
          </a:xfrm>
          <a:prstGeom prst="rect">
            <a:avLst/>
          </a:prstGeom>
        </p:spPr>
      </p:pic>
      <p:pic>
        <p:nvPicPr>
          <p:cNvPr id="55" name="Picture 12" descr="logo_rid_thai_C.png">
            <a:extLst>
              <a:ext uri="{FF2B5EF4-FFF2-40B4-BE49-F238E27FC236}">
                <a16:creationId xmlns:a16="http://schemas.microsoft.com/office/drawing/2014/main" id="{EB13F37E-1283-4673-B6B2-837481FD1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" y="74427"/>
            <a:ext cx="660260" cy="78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กล่องข้อความ 60">
            <a:extLst>
              <a:ext uri="{FF2B5EF4-FFF2-40B4-BE49-F238E27FC236}">
                <a16:creationId xmlns:a16="http://schemas.microsoft.com/office/drawing/2014/main" id="{2621BD4A-E0F1-437B-B867-36C401A88C76}"/>
              </a:ext>
            </a:extLst>
          </p:cNvPr>
          <p:cNvSpPr txBox="1"/>
          <p:nvPr/>
        </p:nvSpPr>
        <p:spPr>
          <a:xfrm>
            <a:off x="1594328" y="9212"/>
            <a:ext cx="620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เกณฑ์การบริหารจัดการระบายน้ำของเขื่อน..........</a:t>
            </a:r>
          </a:p>
        </p:txBody>
      </p:sp>
      <p:pic>
        <p:nvPicPr>
          <p:cNvPr id="113" name="Picture 48">
            <a:extLst>
              <a:ext uri="{FF2B5EF4-FFF2-40B4-BE49-F238E27FC236}">
                <a16:creationId xmlns:a16="http://schemas.microsoft.com/office/drawing/2014/main" id="{3A18205A-2D93-49D0-B2C8-7DA1591BF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54" y="0"/>
            <a:ext cx="1006392" cy="7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F7588055-B0FD-4D18-8970-ED4D88A9E6D0}"/>
              </a:ext>
            </a:extLst>
          </p:cNvPr>
          <p:cNvSpPr/>
          <p:nvPr/>
        </p:nvSpPr>
        <p:spPr>
          <a:xfrm>
            <a:off x="1912659" y="37057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0B970079-E586-4110-8341-973A64015AE7}"/>
              </a:ext>
            </a:extLst>
          </p:cNvPr>
          <p:cNvSpPr/>
          <p:nvPr/>
        </p:nvSpPr>
        <p:spPr>
          <a:xfrm>
            <a:off x="1010959" y="50138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23DB9849-0B8D-4FE8-99E9-CABF6A65C50D}"/>
              </a:ext>
            </a:extLst>
          </p:cNvPr>
          <p:cNvSpPr/>
          <p:nvPr/>
        </p:nvSpPr>
        <p:spPr>
          <a:xfrm>
            <a:off x="1023659" y="63219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40164B30-FCC5-44E9-854F-1D6DB8974238}"/>
              </a:ext>
            </a:extLst>
          </p:cNvPr>
          <p:cNvSpPr/>
          <p:nvPr/>
        </p:nvSpPr>
        <p:spPr>
          <a:xfrm>
            <a:off x="1529242" y="2163966"/>
            <a:ext cx="191418" cy="364011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4346B820-1A37-4AF3-BC68-A15BF736DDBF}"/>
              </a:ext>
            </a:extLst>
          </p:cNvPr>
          <p:cNvSpPr/>
          <p:nvPr/>
        </p:nvSpPr>
        <p:spPr>
          <a:xfrm>
            <a:off x="1516542" y="3853066"/>
            <a:ext cx="191418" cy="364011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404F5D31-A8B8-4418-8A7B-F0EE1B7EA839}"/>
              </a:ext>
            </a:extLst>
          </p:cNvPr>
          <p:cNvSpPr/>
          <p:nvPr/>
        </p:nvSpPr>
        <p:spPr>
          <a:xfrm>
            <a:off x="1503842" y="5859666"/>
            <a:ext cx="191418" cy="364011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2" name="Flowchart: Manual Input 121">
            <a:extLst>
              <a:ext uri="{FF2B5EF4-FFF2-40B4-BE49-F238E27FC236}">
                <a16:creationId xmlns:a16="http://schemas.microsoft.com/office/drawing/2014/main" id="{2E67A992-664C-4382-9F5E-08400794B678}"/>
              </a:ext>
            </a:extLst>
          </p:cNvPr>
          <p:cNvSpPr/>
          <p:nvPr/>
        </p:nvSpPr>
        <p:spPr>
          <a:xfrm rot="16200000">
            <a:off x="153496" y="3310786"/>
            <a:ext cx="2011678" cy="330727"/>
          </a:xfrm>
          <a:prstGeom prst="flowChartManualInpu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97333"/>
            <a:r>
              <a:rPr lang="th-TH" sz="2400" b="1" kern="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แม่น้ำ.....................</a:t>
            </a:r>
          </a:p>
        </p:txBody>
      </p:sp>
      <p:sp>
        <p:nvSpPr>
          <p:cNvPr id="123" name="Rounded Rectangle 254">
            <a:extLst>
              <a:ext uri="{FF2B5EF4-FFF2-40B4-BE49-F238E27FC236}">
                <a16:creationId xmlns:a16="http://schemas.microsoft.com/office/drawing/2014/main" id="{D062C5B9-28DC-48E3-86BA-F9DF716247D2}"/>
              </a:ext>
            </a:extLst>
          </p:cNvPr>
          <p:cNvSpPr/>
          <p:nvPr/>
        </p:nvSpPr>
        <p:spPr>
          <a:xfrm>
            <a:off x="1778197" y="905739"/>
            <a:ext cx="2196903" cy="719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95">
              <a:defRPr/>
            </a:pPr>
            <a:r>
              <a:rPr lang="th-TH" b="1" dirty="0"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ปริมาณน้ำสูงสุด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xxxx</a:t>
            </a:r>
            <a:r>
              <a:rPr lang="th-TH" b="1" dirty="0"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 ลบ.ม./วิ</a:t>
            </a:r>
            <a:endParaRPr lang="th-TH" sz="16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4" name="สี่เหลี่ยมผืนผ้า 21">
            <a:extLst>
              <a:ext uri="{FF2B5EF4-FFF2-40B4-BE49-F238E27FC236}">
                <a16:creationId xmlns:a16="http://schemas.microsoft.com/office/drawing/2014/main" id="{02225ED7-1615-456A-BFCD-F4DD40F3E384}"/>
              </a:ext>
            </a:extLst>
          </p:cNvPr>
          <p:cNvSpPr/>
          <p:nvPr/>
        </p:nvSpPr>
        <p:spPr>
          <a:xfrm>
            <a:off x="4366764" y="838200"/>
            <a:ext cx="4637536" cy="1765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6" name="กล่องข้อความ 154">
            <a:extLst>
              <a:ext uri="{FF2B5EF4-FFF2-40B4-BE49-F238E27FC236}">
                <a16:creationId xmlns:a16="http://schemas.microsoft.com/office/drawing/2014/main" id="{6F935391-C717-47C3-953E-42E7B18EE494}"/>
              </a:ext>
            </a:extLst>
          </p:cNvPr>
          <p:cNvSpPr txBox="1"/>
          <p:nvPr/>
        </p:nvSpPr>
        <p:spPr>
          <a:xfrm>
            <a:off x="4525077" y="839095"/>
            <a:ext cx="4479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5"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อ่างเก็บน้ำ/เขื่อน ..........................................................</a:t>
            </a:r>
          </a:p>
          <a:p>
            <a:pPr defTabSz="914395"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สำนักงานชลประทาน.....................................................</a:t>
            </a:r>
          </a:p>
          <a:p>
            <a:pPr defTabSz="914395"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ความจุลำน้ำ……..........................................................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395">
              <a:defRPr/>
            </a:pP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River Outlet 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(สูงสุด)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….……….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endParaRPr lang="en-US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395">
              <a:defRPr/>
            </a:pP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Spillway 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(สูงสุด) ...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……….….. </a:t>
            </a:r>
            <a:r>
              <a:rPr lang="en-US" sz="2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7" name="วงรี 288">
            <a:extLst>
              <a:ext uri="{FF2B5EF4-FFF2-40B4-BE49-F238E27FC236}">
                <a16:creationId xmlns:a16="http://schemas.microsoft.com/office/drawing/2014/main" id="{20EDC77E-4093-4728-B841-185ABED22B50}"/>
              </a:ext>
            </a:extLst>
          </p:cNvPr>
          <p:cNvSpPr/>
          <p:nvPr/>
        </p:nvSpPr>
        <p:spPr>
          <a:xfrm>
            <a:off x="980451" y="5950295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28" name="วงรี 288">
            <a:extLst>
              <a:ext uri="{FF2B5EF4-FFF2-40B4-BE49-F238E27FC236}">
                <a16:creationId xmlns:a16="http://schemas.microsoft.com/office/drawing/2014/main" id="{C3B13C2D-6947-46F4-951C-10A55571B782}"/>
              </a:ext>
            </a:extLst>
          </p:cNvPr>
          <p:cNvSpPr/>
          <p:nvPr/>
        </p:nvSpPr>
        <p:spPr>
          <a:xfrm>
            <a:off x="980451" y="4642195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29" name="วงรี 288">
            <a:extLst>
              <a:ext uri="{FF2B5EF4-FFF2-40B4-BE49-F238E27FC236}">
                <a16:creationId xmlns:a16="http://schemas.microsoft.com/office/drawing/2014/main" id="{7C31228A-FBC0-49B7-9F54-3C6C5EF8019F}"/>
              </a:ext>
            </a:extLst>
          </p:cNvPr>
          <p:cNvSpPr/>
          <p:nvPr/>
        </p:nvSpPr>
        <p:spPr>
          <a:xfrm>
            <a:off x="1894851" y="3280378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30" name="วงรี 288">
            <a:extLst>
              <a:ext uri="{FF2B5EF4-FFF2-40B4-BE49-F238E27FC236}">
                <a16:creationId xmlns:a16="http://schemas.microsoft.com/office/drawing/2014/main" id="{048C7472-B65E-4658-9978-5496BDE4D028}"/>
              </a:ext>
            </a:extLst>
          </p:cNvPr>
          <p:cNvSpPr/>
          <p:nvPr/>
        </p:nvSpPr>
        <p:spPr>
          <a:xfrm>
            <a:off x="1882151" y="1781778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graphicFrame>
        <p:nvGraphicFramePr>
          <p:cNvPr id="132" name="Table 132">
            <a:extLst>
              <a:ext uri="{FF2B5EF4-FFF2-40B4-BE49-F238E27FC236}">
                <a16:creationId xmlns:a16="http://schemas.microsoft.com/office/drawing/2014/main" id="{C2DF84F6-B3D5-43B5-893C-A051FA27F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61709"/>
              </p:ext>
            </p:extLst>
          </p:nvPr>
        </p:nvGraphicFramePr>
        <p:xfrm>
          <a:off x="2908300" y="2721960"/>
          <a:ext cx="6096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3832027159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572746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1717229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1901492301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124793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อัตราการระบายที่เริ่มส่งผลกระทบ </a:t>
                      </a:r>
                    </a:p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cms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พื้นที่ได้รับผลกระทบ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พื้นที่น้ำท่วม (ไร่)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หน่วยงานรับผิดชอบและตัดสินใจสั่งการ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65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10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09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30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829587"/>
                  </a:ext>
                </a:extLst>
              </a:tr>
            </a:tbl>
          </a:graphicData>
        </a:graphic>
      </p:graphicFrame>
      <p:sp>
        <p:nvSpPr>
          <p:cNvPr id="134" name="วงรี 288">
            <a:extLst>
              <a:ext uri="{FF2B5EF4-FFF2-40B4-BE49-F238E27FC236}">
                <a16:creationId xmlns:a16="http://schemas.microsoft.com/office/drawing/2014/main" id="{CA2D7865-E6CB-4FD4-84B0-8E5DF20B8CF2}"/>
              </a:ext>
            </a:extLst>
          </p:cNvPr>
          <p:cNvSpPr/>
          <p:nvPr/>
        </p:nvSpPr>
        <p:spPr>
          <a:xfrm>
            <a:off x="3050551" y="3676995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5" name="วงรี 288">
            <a:extLst>
              <a:ext uri="{FF2B5EF4-FFF2-40B4-BE49-F238E27FC236}">
                <a16:creationId xmlns:a16="http://schemas.microsoft.com/office/drawing/2014/main" id="{DEFA2010-5231-45AD-9EB7-A288DE97C02F}"/>
              </a:ext>
            </a:extLst>
          </p:cNvPr>
          <p:cNvSpPr/>
          <p:nvPr/>
        </p:nvSpPr>
        <p:spPr>
          <a:xfrm>
            <a:off x="3050551" y="4448812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36" name="วงรี 288">
            <a:extLst>
              <a:ext uri="{FF2B5EF4-FFF2-40B4-BE49-F238E27FC236}">
                <a16:creationId xmlns:a16="http://schemas.microsoft.com/office/drawing/2014/main" id="{FBE723BE-EA5D-46B7-8B13-FC9C9841D833}"/>
              </a:ext>
            </a:extLst>
          </p:cNvPr>
          <p:cNvSpPr/>
          <p:nvPr/>
        </p:nvSpPr>
        <p:spPr>
          <a:xfrm>
            <a:off x="3050551" y="5187643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37" name="วงรี 288">
            <a:extLst>
              <a:ext uri="{FF2B5EF4-FFF2-40B4-BE49-F238E27FC236}">
                <a16:creationId xmlns:a16="http://schemas.microsoft.com/office/drawing/2014/main" id="{ABC3BA85-1393-44F8-B2F4-C46D30A3C2E7}"/>
              </a:ext>
            </a:extLst>
          </p:cNvPr>
          <p:cNvSpPr/>
          <p:nvPr/>
        </p:nvSpPr>
        <p:spPr>
          <a:xfrm>
            <a:off x="3050551" y="5919185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4120CED-74BF-4817-AF3B-151E724984E1}"/>
              </a:ext>
            </a:extLst>
          </p:cNvPr>
          <p:cNvSpPr/>
          <p:nvPr/>
        </p:nvSpPr>
        <p:spPr>
          <a:xfrm>
            <a:off x="8051800" y="0"/>
            <a:ext cx="10922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แนบ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73C9EE-922A-4716-901E-64E1E9D4B1AA}"/>
              </a:ext>
            </a:extLst>
          </p:cNvPr>
          <p:cNvSpPr txBox="1"/>
          <p:nvPr/>
        </p:nvSpPr>
        <p:spPr>
          <a:xfrm>
            <a:off x="1834761" y="3853066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64E5A7-B163-4700-BE13-53085ECDB985}"/>
              </a:ext>
            </a:extLst>
          </p:cNvPr>
          <p:cNvSpPr txBox="1"/>
          <p:nvPr/>
        </p:nvSpPr>
        <p:spPr>
          <a:xfrm>
            <a:off x="297974" y="5205573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C5FC28-8E71-4547-98A7-09280B385230}"/>
              </a:ext>
            </a:extLst>
          </p:cNvPr>
          <p:cNvSpPr txBox="1"/>
          <p:nvPr/>
        </p:nvSpPr>
        <p:spPr>
          <a:xfrm>
            <a:off x="213624" y="6451600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51DF3-9998-4EA1-8078-A7C622D9447E}"/>
              </a:ext>
            </a:extLst>
          </p:cNvPr>
          <p:cNvSpPr txBox="1"/>
          <p:nvPr/>
        </p:nvSpPr>
        <p:spPr>
          <a:xfrm>
            <a:off x="1917030" y="6537292"/>
            <a:ext cx="706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หมายเหตุ 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th-TH" b="1" dirty="0">
                <a:solidFill>
                  <a:srgbClr val="FF0000"/>
                </a:solidFill>
              </a:rPr>
              <a:t>หากกรณีมีข้อมูลหรือรายละเอียดเพิ่มเติม สามารถส่งแนบเพิ่มจากที่กำหนดไว้เบื้องต้นได้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5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4931DA08-AF4C-40FC-A36A-4615F151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32E7FA-EA2A-4983-9E1B-39B11FD2BE1D}"/>
              </a:ext>
            </a:extLst>
          </p:cNvPr>
          <p:cNvSpPr/>
          <p:nvPr/>
        </p:nvSpPr>
        <p:spPr>
          <a:xfrm flipV="1">
            <a:off x="1433957" y="635000"/>
            <a:ext cx="369443" cy="62230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1" name="Flowchart: Manual Input 30">
            <a:extLst>
              <a:ext uri="{FF2B5EF4-FFF2-40B4-BE49-F238E27FC236}">
                <a16:creationId xmlns:a16="http://schemas.microsoft.com/office/drawing/2014/main" id="{6F83266C-7154-4559-8AD5-0CC932037022}"/>
              </a:ext>
            </a:extLst>
          </p:cNvPr>
          <p:cNvSpPr/>
          <p:nvPr/>
        </p:nvSpPr>
        <p:spPr>
          <a:xfrm>
            <a:off x="2020430" y="1406931"/>
            <a:ext cx="2738857" cy="392185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เขื่อนระบายน้ำ/ฝาย..............</a:t>
            </a:r>
          </a:p>
        </p:txBody>
      </p:sp>
      <p:pic>
        <p:nvPicPr>
          <p:cNvPr id="55" name="Picture 12" descr="logo_rid_thai_C.png">
            <a:extLst>
              <a:ext uri="{FF2B5EF4-FFF2-40B4-BE49-F238E27FC236}">
                <a16:creationId xmlns:a16="http://schemas.microsoft.com/office/drawing/2014/main" id="{EB13F37E-1283-4673-B6B2-837481FD1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" y="74427"/>
            <a:ext cx="660260" cy="78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กล่องข้อความ 60">
            <a:extLst>
              <a:ext uri="{FF2B5EF4-FFF2-40B4-BE49-F238E27FC236}">
                <a16:creationId xmlns:a16="http://schemas.microsoft.com/office/drawing/2014/main" id="{2621BD4A-E0F1-437B-B867-36C401A88C76}"/>
              </a:ext>
            </a:extLst>
          </p:cNvPr>
          <p:cNvSpPr txBox="1"/>
          <p:nvPr/>
        </p:nvSpPr>
        <p:spPr>
          <a:xfrm>
            <a:off x="997428" y="0"/>
            <a:ext cx="717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เกณฑ์การบริหารจัดการระบายน้ำของเขื่อนระบายน้ำ/ฝาย..........</a:t>
            </a: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F7588055-B0FD-4D18-8970-ED4D88A9E6D0}"/>
              </a:ext>
            </a:extLst>
          </p:cNvPr>
          <p:cNvSpPr/>
          <p:nvPr/>
        </p:nvSpPr>
        <p:spPr>
          <a:xfrm>
            <a:off x="1912659" y="37057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0B970079-E586-4110-8341-973A64015AE7}"/>
              </a:ext>
            </a:extLst>
          </p:cNvPr>
          <p:cNvSpPr/>
          <p:nvPr/>
        </p:nvSpPr>
        <p:spPr>
          <a:xfrm>
            <a:off x="1010959" y="50138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23DB9849-0B8D-4FE8-99E9-CABF6A65C50D}"/>
              </a:ext>
            </a:extLst>
          </p:cNvPr>
          <p:cNvSpPr/>
          <p:nvPr/>
        </p:nvSpPr>
        <p:spPr>
          <a:xfrm>
            <a:off x="1023659" y="63219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40164B30-FCC5-44E9-854F-1D6DB8974238}"/>
              </a:ext>
            </a:extLst>
          </p:cNvPr>
          <p:cNvSpPr/>
          <p:nvPr/>
        </p:nvSpPr>
        <p:spPr>
          <a:xfrm>
            <a:off x="1529242" y="2417966"/>
            <a:ext cx="191418" cy="364011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4346B820-1A37-4AF3-BC68-A15BF736DDBF}"/>
              </a:ext>
            </a:extLst>
          </p:cNvPr>
          <p:cNvSpPr/>
          <p:nvPr/>
        </p:nvSpPr>
        <p:spPr>
          <a:xfrm>
            <a:off x="1516542" y="3853066"/>
            <a:ext cx="191418" cy="364011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404F5D31-A8B8-4418-8A7B-F0EE1B7EA839}"/>
              </a:ext>
            </a:extLst>
          </p:cNvPr>
          <p:cNvSpPr/>
          <p:nvPr/>
        </p:nvSpPr>
        <p:spPr>
          <a:xfrm>
            <a:off x="1503842" y="5859666"/>
            <a:ext cx="191418" cy="364011"/>
          </a:xfrm>
          <a:prstGeom prst="down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2" name="Flowchart: Manual Input 121">
            <a:extLst>
              <a:ext uri="{FF2B5EF4-FFF2-40B4-BE49-F238E27FC236}">
                <a16:creationId xmlns:a16="http://schemas.microsoft.com/office/drawing/2014/main" id="{2E67A992-664C-4382-9F5E-08400794B678}"/>
              </a:ext>
            </a:extLst>
          </p:cNvPr>
          <p:cNvSpPr/>
          <p:nvPr/>
        </p:nvSpPr>
        <p:spPr>
          <a:xfrm rot="16200000">
            <a:off x="320846" y="3687702"/>
            <a:ext cx="1652978" cy="330727"/>
          </a:xfrm>
          <a:prstGeom prst="flowChartManualInpu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แม่น้ำ................</a:t>
            </a:r>
          </a:p>
        </p:txBody>
      </p:sp>
      <p:sp>
        <p:nvSpPr>
          <p:cNvPr id="123" name="Rounded Rectangle 254">
            <a:extLst>
              <a:ext uri="{FF2B5EF4-FFF2-40B4-BE49-F238E27FC236}">
                <a16:creationId xmlns:a16="http://schemas.microsoft.com/office/drawing/2014/main" id="{D062C5B9-28DC-48E3-86BA-F9DF716247D2}"/>
              </a:ext>
            </a:extLst>
          </p:cNvPr>
          <p:cNvSpPr/>
          <p:nvPr/>
        </p:nvSpPr>
        <p:spPr>
          <a:xfrm>
            <a:off x="2071413" y="1653722"/>
            <a:ext cx="2196903" cy="719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ปริมาณน้ำสูงสุด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latin typeface="TH SarabunPSK" pitchFamily="34" charset="-34"/>
                <a:cs typeface="TH SarabunPSK" pitchFamily="34" charset="-34"/>
              </a:rPr>
              <a:t>xxxx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ลบ.ม./วิ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24" name="สี่เหลี่ยมผืนผ้า 21">
            <a:extLst>
              <a:ext uri="{FF2B5EF4-FFF2-40B4-BE49-F238E27FC236}">
                <a16:creationId xmlns:a16="http://schemas.microsoft.com/office/drawing/2014/main" id="{02225ED7-1615-456A-BFCD-F4DD40F3E384}"/>
              </a:ext>
            </a:extLst>
          </p:cNvPr>
          <p:cNvSpPr/>
          <p:nvPr/>
        </p:nvSpPr>
        <p:spPr>
          <a:xfrm>
            <a:off x="4826000" y="838200"/>
            <a:ext cx="4178300" cy="1362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6" name="กล่องข้อความ 154">
            <a:extLst>
              <a:ext uri="{FF2B5EF4-FFF2-40B4-BE49-F238E27FC236}">
                <a16:creationId xmlns:a16="http://schemas.microsoft.com/office/drawing/2014/main" id="{6F935391-C717-47C3-953E-42E7B18EE494}"/>
              </a:ext>
            </a:extLst>
          </p:cNvPr>
          <p:cNvSpPr txBox="1"/>
          <p:nvPr/>
        </p:nvSpPr>
        <p:spPr>
          <a:xfrm>
            <a:off x="4826000" y="839095"/>
            <a:ext cx="4178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เขื่อนระบายน้ำน้ำ/ฝาย...................................................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สำนักงานชลประทาน.....................................................</a:t>
            </a:r>
          </a:p>
          <a:p>
            <a:pPr defTabSz="914395"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ความจุลำน้ำ........................................................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endParaRPr lang="en-US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395"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อัตราการระบาย(สูงสุด)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………………………….……….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395">
              <a:defRPr/>
            </a:pPr>
            <a:endParaRPr lang="th-TH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7" name="วงรี 288">
            <a:extLst>
              <a:ext uri="{FF2B5EF4-FFF2-40B4-BE49-F238E27FC236}">
                <a16:creationId xmlns:a16="http://schemas.microsoft.com/office/drawing/2014/main" id="{20EDC77E-4093-4728-B841-185ABED22B50}"/>
              </a:ext>
            </a:extLst>
          </p:cNvPr>
          <p:cNvSpPr/>
          <p:nvPr/>
        </p:nvSpPr>
        <p:spPr>
          <a:xfrm>
            <a:off x="980451" y="5950295"/>
            <a:ext cx="289428" cy="2972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28" name="วงรี 288">
            <a:extLst>
              <a:ext uri="{FF2B5EF4-FFF2-40B4-BE49-F238E27FC236}">
                <a16:creationId xmlns:a16="http://schemas.microsoft.com/office/drawing/2014/main" id="{C3B13C2D-6947-46F4-951C-10A55571B782}"/>
              </a:ext>
            </a:extLst>
          </p:cNvPr>
          <p:cNvSpPr/>
          <p:nvPr/>
        </p:nvSpPr>
        <p:spPr>
          <a:xfrm>
            <a:off x="980451" y="4642195"/>
            <a:ext cx="289428" cy="2972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29" name="วงรี 288">
            <a:extLst>
              <a:ext uri="{FF2B5EF4-FFF2-40B4-BE49-F238E27FC236}">
                <a16:creationId xmlns:a16="http://schemas.microsoft.com/office/drawing/2014/main" id="{7C31228A-FBC0-49B7-9F54-3C6C5EF8019F}"/>
              </a:ext>
            </a:extLst>
          </p:cNvPr>
          <p:cNvSpPr/>
          <p:nvPr/>
        </p:nvSpPr>
        <p:spPr>
          <a:xfrm>
            <a:off x="1894851" y="3280378"/>
            <a:ext cx="289428" cy="29724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30" name="วงรี 288">
            <a:extLst>
              <a:ext uri="{FF2B5EF4-FFF2-40B4-BE49-F238E27FC236}">
                <a16:creationId xmlns:a16="http://schemas.microsoft.com/office/drawing/2014/main" id="{048C7472-B65E-4658-9978-5496BDE4D028}"/>
              </a:ext>
            </a:extLst>
          </p:cNvPr>
          <p:cNvSpPr/>
          <p:nvPr/>
        </p:nvSpPr>
        <p:spPr>
          <a:xfrm>
            <a:off x="1082051" y="2200878"/>
            <a:ext cx="289428" cy="2972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</a:p>
        </p:txBody>
      </p:sp>
      <p:graphicFrame>
        <p:nvGraphicFramePr>
          <p:cNvPr id="132" name="Table 132">
            <a:extLst>
              <a:ext uri="{FF2B5EF4-FFF2-40B4-BE49-F238E27FC236}">
                <a16:creationId xmlns:a16="http://schemas.microsoft.com/office/drawing/2014/main" id="{C2DF84F6-B3D5-43B5-893C-A051FA27F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07935"/>
              </p:ext>
            </p:extLst>
          </p:nvPr>
        </p:nvGraphicFramePr>
        <p:xfrm>
          <a:off x="2740304" y="2314339"/>
          <a:ext cx="6096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3832027159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572746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1717229"/>
                    </a:ext>
                  </a:extLst>
                </a:gridCol>
                <a:gridCol w="1100176">
                  <a:extLst>
                    <a:ext uri="{9D8B030D-6E8A-4147-A177-3AD203B41FA5}">
                      <a16:colId xmlns:a16="http://schemas.microsoft.com/office/drawing/2014/main" val="1901492301"/>
                    </a:ext>
                  </a:extLst>
                </a:gridCol>
                <a:gridCol w="1338224">
                  <a:extLst>
                    <a:ext uri="{9D8B030D-6E8A-4147-A177-3AD203B41FA5}">
                      <a16:colId xmlns:a16="http://schemas.microsoft.com/office/drawing/2014/main" val="124793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อัตราการระบายที่เริ่มส่งผลกระทบ </a:t>
                      </a:r>
                    </a:p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cms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พื้นที่ได้รับผลกระทบ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พื้นที่น้ำท่วม (ไร่)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หน่วยงานรับผิดชอบและตัดสินใจสั่งการ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65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10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09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30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ตำบล...............อำเภอ.................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xxxx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829587"/>
                  </a:ext>
                </a:extLst>
              </a:tr>
            </a:tbl>
          </a:graphicData>
        </a:graphic>
      </p:graphicFrame>
      <p:sp>
        <p:nvSpPr>
          <p:cNvPr id="134" name="วงรี 288">
            <a:extLst>
              <a:ext uri="{FF2B5EF4-FFF2-40B4-BE49-F238E27FC236}">
                <a16:creationId xmlns:a16="http://schemas.microsoft.com/office/drawing/2014/main" id="{CA2D7865-E6CB-4FD4-84B0-8E5DF20B8CF2}"/>
              </a:ext>
            </a:extLst>
          </p:cNvPr>
          <p:cNvSpPr/>
          <p:nvPr/>
        </p:nvSpPr>
        <p:spPr>
          <a:xfrm>
            <a:off x="2849923" y="3321001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5" name="วงรี 288">
            <a:extLst>
              <a:ext uri="{FF2B5EF4-FFF2-40B4-BE49-F238E27FC236}">
                <a16:creationId xmlns:a16="http://schemas.microsoft.com/office/drawing/2014/main" id="{DEFA2010-5231-45AD-9EB7-A288DE97C02F}"/>
              </a:ext>
            </a:extLst>
          </p:cNvPr>
          <p:cNvSpPr/>
          <p:nvPr/>
        </p:nvSpPr>
        <p:spPr>
          <a:xfrm>
            <a:off x="2837223" y="4024997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36" name="วงรี 288">
            <a:extLst>
              <a:ext uri="{FF2B5EF4-FFF2-40B4-BE49-F238E27FC236}">
                <a16:creationId xmlns:a16="http://schemas.microsoft.com/office/drawing/2014/main" id="{FBE723BE-EA5D-46B7-8B13-FC9C9841D833}"/>
              </a:ext>
            </a:extLst>
          </p:cNvPr>
          <p:cNvSpPr/>
          <p:nvPr/>
        </p:nvSpPr>
        <p:spPr>
          <a:xfrm>
            <a:off x="2849923" y="4657916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37" name="วงรี 288">
            <a:extLst>
              <a:ext uri="{FF2B5EF4-FFF2-40B4-BE49-F238E27FC236}">
                <a16:creationId xmlns:a16="http://schemas.microsoft.com/office/drawing/2014/main" id="{ABC3BA85-1393-44F8-B2F4-C46D30A3C2E7}"/>
              </a:ext>
            </a:extLst>
          </p:cNvPr>
          <p:cNvSpPr/>
          <p:nvPr/>
        </p:nvSpPr>
        <p:spPr>
          <a:xfrm>
            <a:off x="2849923" y="5361912"/>
            <a:ext cx="289428" cy="297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4120CED-74BF-4817-AF3B-151E724984E1}"/>
              </a:ext>
            </a:extLst>
          </p:cNvPr>
          <p:cNvSpPr/>
          <p:nvPr/>
        </p:nvSpPr>
        <p:spPr>
          <a:xfrm>
            <a:off x="8051800" y="0"/>
            <a:ext cx="10922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แนบ 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986583-B35A-4CBB-BA9D-9929827E4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048" y="1642787"/>
            <a:ext cx="981602" cy="436267"/>
          </a:xfrm>
          <a:prstGeom prst="rect">
            <a:avLst/>
          </a:prstGeom>
        </p:spPr>
      </p:pic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526E843-24CD-42B8-8F6E-C149F15C4B53}"/>
              </a:ext>
            </a:extLst>
          </p:cNvPr>
          <p:cNvSpPr/>
          <p:nvPr/>
        </p:nvSpPr>
        <p:spPr>
          <a:xfrm>
            <a:off x="1150659" y="2613517"/>
            <a:ext cx="167779" cy="160778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7" name="Picture 48">
            <a:extLst>
              <a:ext uri="{FF2B5EF4-FFF2-40B4-BE49-F238E27FC236}">
                <a16:creationId xmlns:a16="http://schemas.microsoft.com/office/drawing/2014/main" id="{590C3358-59D3-4E49-B61A-7ABFD9ECB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54" y="0"/>
            <a:ext cx="1006392" cy="7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9DC418-ED48-4970-89EE-1DF4C0BA7B48}"/>
              </a:ext>
            </a:extLst>
          </p:cNvPr>
          <p:cNvSpPr txBox="1"/>
          <p:nvPr/>
        </p:nvSpPr>
        <p:spPr>
          <a:xfrm>
            <a:off x="377582" y="2756481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37FB02-0A81-494C-BF2F-D293FFCBFB4F}"/>
              </a:ext>
            </a:extLst>
          </p:cNvPr>
          <p:cNvSpPr txBox="1"/>
          <p:nvPr/>
        </p:nvSpPr>
        <p:spPr>
          <a:xfrm>
            <a:off x="1773449" y="3853065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2F2FD2-AEA6-4D52-AC11-469B8F61B9DE}"/>
              </a:ext>
            </a:extLst>
          </p:cNvPr>
          <p:cNvSpPr txBox="1"/>
          <p:nvPr/>
        </p:nvSpPr>
        <p:spPr>
          <a:xfrm>
            <a:off x="234996" y="5159019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DD5F65-3322-4920-9950-9DAE11D250F6}"/>
              </a:ext>
            </a:extLst>
          </p:cNvPr>
          <p:cNvSpPr txBox="1"/>
          <p:nvPr/>
        </p:nvSpPr>
        <p:spPr>
          <a:xfrm>
            <a:off x="213624" y="6451600"/>
            <a:ext cx="107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7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อำเภอ...............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BDE1F-32D7-42AC-9A80-DB850576CB6E}"/>
              </a:ext>
            </a:extLst>
          </p:cNvPr>
          <p:cNvSpPr txBox="1"/>
          <p:nvPr/>
        </p:nvSpPr>
        <p:spPr>
          <a:xfrm>
            <a:off x="1803400" y="6499603"/>
            <a:ext cx="706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หมายเหตุ 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th-TH" b="1" dirty="0">
                <a:solidFill>
                  <a:srgbClr val="FF0000"/>
                </a:solidFill>
              </a:rPr>
              <a:t>หากกรณีมีข้อมูลหรือรายละเอียดเพิ่มเติม สามารถส่งแนบเพิ่มจากที่กำหนดไว้เบื้องต้นได้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7120" r="13139" b="6819"/>
          <a:stretch/>
        </p:blipFill>
        <p:spPr>
          <a:xfrm>
            <a:off x="2917795" y="620701"/>
            <a:ext cx="3504891" cy="6050996"/>
          </a:xfrm>
          <a:prstGeom prst="rect">
            <a:avLst/>
          </a:prstGeom>
        </p:spPr>
      </p:pic>
      <p:sp>
        <p:nvSpPr>
          <p:cNvPr id="379" name="ชื่อเรื่อง 1"/>
          <p:cNvSpPr txBox="1">
            <a:spLocks/>
          </p:cNvSpPr>
          <p:nvPr/>
        </p:nvSpPr>
        <p:spPr>
          <a:xfrm>
            <a:off x="6905387" y="747721"/>
            <a:ext cx="2175897" cy="5055348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15. เขื่อนชนบท จ.ขอนแก่น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16. เขื่อนมหาสารคาม จ.มหาสารคาม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17. เขื่อนวังยาง จ.กาฬสินธุ์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18. เขื่อนร้อยเอ็ด จ.ร้อยเอ็ด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19. เขื่อนยโสธร จ.ยโสธร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20. เขื่อนลำเซบาย จ.อำนาจเจริญ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21. เขื่อนลำเซบก จ.อุบลราชธานี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22. เขื่อนปากมูล จ.อุบลราชธานี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23. เขื่อนลำโดมใหญ่ จ.อุบลราชธานี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24. เขื่อนลำเซบาย จ.อุบลราชธานี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25. เขื่อนหัวนา จ.ศรีสะ</a:t>
            </a:r>
            <a:r>
              <a:rPr kumimoji="0" lang="th-TH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เกษ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26. เขื่อนธาตุน้อย จ.อุบลราชธานี</a:t>
            </a: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27. เขื่อนราศีไศล จ.ศรีสะ</a:t>
            </a:r>
            <a:r>
              <a:rPr kumimoji="0" lang="th-TH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เกษ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8" name="Round Diagonal Corner Rectangle 222"/>
          <p:cNvSpPr/>
          <p:nvPr/>
        </p:nvSpPr>
        <p:spPr>
          <a:xfrm>
            <a:off x="2517145" y="1"/>
            <a:ext cx="6626855" cy="538117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417CBE">
                  <a:alpha val="0"/>
                  <a:lumMod val="82000"/>
                  <a:lumOff val="18000"/>
                </a:srgbClr>
              </a:gs>
              <a:gs pos="100000">
                <a:srgbClr val="31C0E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9" name="Round Diagonal Corner Rectangle 223"/>
          <p:cNvSpPr/>
          <p:nvPr/>
        </p:nvSpPr>
        <p:spPr>
          <a:xfrm>
            <a:off x="0" y="1"/>
            <a:ext cx="5351224" cy="548679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3C5F95">
                  <a:alpha val="70000"/>
                </a:srgbClr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0" name="Picture 130" descr="logo_rid_thai_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" y="19105"/>
            <a:ext cx="421518" cy="50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ounded Rectangle 254"/>
          <p:cNvSpPr/>
          <p:nvPr/>
        </p:nvSpPr>
        <p:spPr>
          <a:xfrm>
            <a:off x="184384" y="-60993"/>
            <a:ext cx="9120566" cy="719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เขื่อนระบายน้ำ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ทั้งประเทศ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389" y="2365738"/>
            <a:ext cx="1689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เขื่อนเจ้าพระยา จ.ชัยนาท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393" y="2929519"/>
            <a:ext cx="22926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เขื่อนพระรามหก จ.พระนครศรีอยุธยา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048" y="3339450"/>
            <a:ext cx="17636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 เขื่อนแม่กลอง จ.กาญจนบุรี</a:t>
            </a:r>
          </a:p>
        </p:txBody>
      </p:sp>
      <p:sp>
        <p:nvSpPr>
          <p:cNvPr id="8" name="Rectangle 7"/>
          <p:cNvSpPr/>
          <p:nvPr/>
        </p:nvSpPr>
        <p:spPr>
          <a:xfrm>
            <a:off x="910567" y="3888241"/>
            <a:ext cx="14638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 เขื่อนเพชร จ.เพชรบุรี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0651" y="6272310"/>
            <a:ext cx="1537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13. เขื่อนบางนรา จ.ยะลา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0794" y="5715748"/>
            <a:ext cx="2048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11. เขื่อนบางประกง จ.ฉะเชิงเทรา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39142" y="1438735"/>
            <a:ext cx="3074058" cy="355140"/>
            <a:chOff x="939142" y="1438735"/>
            <a:chExt cx="3074058" cy="355140"/>
          </a:xfrm>
        </p:grpSpPr>
        <p:sp>
          <p:nvSpPr>
            <p:cNvPr id="2" name="Rectangle 1"/>
            <p:cNvSpPr/>
            <p:nvPr/>
          </p:nvSpPr>
          <p:spPr>
            <a:xfrm>
              <a:off x="939142" y="1438735"/>
              <a:ext cx="150874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1. เขื่อนผาจุก จ.อุตรดิตถ์</a:t>
              </a:r>
            </a:p>
          </p:txBody>
        </p:sp>
        <p:cxnSp>
          <p:nvCxnSpPr>
            <p:cNvPr id="13" name="Elbow Connector 12"/>
            <p:cNvCxnSpPr>
              <a:stCxn id="2" idx="3"/>
            </p:cNvCxnSpPr>
            <p:nvPr/>
          </p:nvCxnSpPr>
          <p:spPr>
            <a:xfrm>
              <a:off x="2447888" y="1600318"/>
              <a:ext cx="1565312" cy="193557"/>
            </a:xfrm>
            <a:prstGeom prst="bentConnector3">
              <a:avLst>
                <a:gd name="adj1" fmla="val 13896"/>
              </a:avLst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0" name="Elbow Connector 29"/>
          <p:cNvCxnSpPr/>
          <p:nvPr/>
        </p:nvCxnSpPr>
        <p:spPr>
          <a:xfrm>
            <a:off x="2443948" y="2510623"/>
            <a:ext cx="1569252" cy="302774"/>
          </a:xfrm>
          <a:prstGeom prst="bentConnector3">
            <a:avLst>
              <a:gd name="adj1" fmla="val 36647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2440008" y="3075636"/>
            <a:ext cx="1815114" cy="2766"/>
          </a:xfrm>
          <a:prstGeom prst="bentConnector3">
            <a:avLst>
              <a:gd name="adj1" fmla="val 50000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50794" y="5367544"/>
            <a:ext cx="18758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10. เขื่อนนครนายก จ.นครนายก</a:t>
            </a:r>
          </a:p>
        </p:txBody>
      </p:sp>
      <p:cxnSp>
        <p:nvCxnSpPr>
          <p:cNvPr id="42" name="Elbow Connector 41"/>
          <p:cNvCxnSpPr/>
          <p:nvPr/>
        </p:nvCxnSpPr>
        <p:spPr>
          <a:xfrm>
            <a:off x="4688825" y="6287522"/>
            <a:ext cx="809341" cy="152341"/>
          </a:xfrm>
          <a:prstGeom prst="bentConnector3">
            <a:avLst>
              <a:gd name="adj1" fmla="val 50000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5388" y="1918079"/>
            <a:ext cx="3243658" cy="323165"/>
            <a:chOff x="785388" y="1918079"/>
            <a:chExt cx="3243658" cy="323165"/>
          </a:xfrm>
        </p:grpSpPr>
        <p:sp>
          <p:nvSpPr>
            <p:cNvPr id="4" name="Rectangle 3"/>
            <p:cNvSpPr/>
            <p:nvPr/>
          </p:nvSpPr>
          <p:spPr>
            <a:xfrm>
              <a:off x="785388" y="1918079"/>
              <a:ext cx="165462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2. เขื่อนนเรศวร จ.พิษณุโลก</a:t>
              </a:r>
            </a:p>
          </p:txBody>
        </p:sp>
        <p:cxnSp>
          <p:nvCxnSpPr>
            <p:cNvPr id="45" name="Straight Connector 44"/>
            <p:cNvCxnSpPr>
              <a:stCxn id="4" idx="3"/>
            </p:cNvCxnSpPr>
            <p:nvPr/>
          </p:nvCxnSpPr>
          <p:spPr>
            <a:xfrm flipV="1">
              <a:off x="2440008" y="2048144"/>
              <a:ext cx="1589038" cy="31518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7" name="Elbow Connector 46"/>
          <p:cNvCxnSpPr/>
          <p:nvPr/>
        </p:nvCxnSpPr>
        <p:spPr>
          <a:xfrm>
            <a:off x="4457690" y="3193816"/>
            <a:ext cx="396000" cy="2340000"/>
          </a:xfrm>
          <a:prstGeom prst="bentConnector3">
            <a:avLst>
              <a:gd name="adj1" fmla="val 51710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407836" y="3401775"/>
            <a:ext cx="432000" cy="2465626"/>
            <a:chOff x="4484036" y="3400425"/>
            <a:chExt cx="432000" cy="1926097"/>
          </a:xfrm>
          <a:effectLst/>
        </p:grpSpPr>
        <p:cxnSp>
          <p:nvCxnSpPr>
            <p:cNvPr id="68" name="Straight Connector 67"/>
            <p:cNvCxnSpPr/>
            <p:nvPr/>
          </p:nvCxnSpPr>
          <p:spPr>
            <a:xfrm>
              <a:off x="4498325" y="3400425"/>
              <a:ext cx="0" cy="1921280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484036" y="5321705"/>
              <a:ext cx="432000" cy="4817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4" name="Elbow Connector 83"/>
          <p:cNvCxnSpPr/>
          <p:nvPr/>
        </p:nvCxnSpPr>
        <p:spPr>
          <a:xfrm flipV="1">
            <a:off x="4934139" y="994104"/>
            <a:ext cx="2022114" cy="1418644"/>
          </a:xfrm>
          <a:prstGeom prst="bentConnector3">
            <a:avLst>
              <a:gd name="adj1" fmla="val -369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flipV="1">
            <a:off x="5110681" y="1343604"/>
            <a:ext cx="1845572" cy="946160"/>
          </a:xfrm>
          <a:prstGeom prst="bentConnector3">
            <a:avLst>
              <a:gd name="adj1" fmla="val -36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V="1">
            <a:off x="5303266" y="1704504"/>
            <a:ext cx="1650922" cy="672035"/>
          </a:xfrm>
          <a:prstGeom prst="bentConnector3">
            <a:avLst>
              <a:gd name="adj1" fmla="val -178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flipV="1">
            <a:off x="5441133" y="2057027"/>
            <a:ext cx="1513055" cy="321916"/>
          </a:xfrm>
          <a:prstGeom prst="bentConnector3">
            <a:avLst>
              <a:gd name="adj1" fmla="val -262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flipV="1">
            <a:off x="5567363" y="2426852"/>
            <a:ext cx="1386824" cy="131337"/>
          </a:xfrm>
          <a:prstGeom prst="bentConnector3">
            <a:avLst>
              <a:gd name="adj1" fmla="val 206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>
            <a:off x="5696759" y="2579644"/>
            <a:ext cx="1257428" cy="149418"/>
          </a:xfrm>
          <a:prstGeom prst="bentConnector3">
            <a:avLst>
              <a:gd name="adj1" fmla="val 79921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>
            <a:off x="6089754" y="2754652"/>
            <a:ext cx="849377" cy="710861"/>
          </a:xfrm>
          <a:prstGeom prst="bentConnector3">
            <a:avLst>
              <a:gd name="adj1" fmla="val 23647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5942917" y="2688896"/>
            <a:ext cx="980318" cy="378733"/>
          </a:xfrm>
          <a:prstGeom prst="bentConnector3">
            <a:avLst>
              <a:gd name="adj1" fmla="val 58745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>
            <a:off x="5795961" y="2722899"/>
            <a:ext cx="1188000" cy="1404000"/>
          </a:xfrm>
          <a:prstGeom prst="bentConnector3">
            <a:avLst>
              <a:gd name="adj1" fmla="val 6344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6200000" flipH="1">
            <a:off x="5521719" y="3108557"/>
            <a:ext cx="1678280" cy="1129791"/>
          </a:xfrm>
          <a:prstGeom prst="bentConnector3">
            <a:avLst>
              <a:gd name="adj1" fmla="val 100322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rot="16200000" flipH="1">
            <a:off x="5278815" y="3188109"/>
            <a:ext cx="2059848" cy="1223956"/>
          </a:xfrm>
          <a:prstGeom prst="bentConnector3">
            <a:avLst>
              <a:gd name="adj1" fmla="val 100249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rot="16200000" flipH="1">
            <a:off x="5033447" y="3304080"/>
            <a:ext cx="2407811" cy="1339975"/>
          </a:xfrm>
          <a:prstGeom prst="bentConnector3">
            <a:avLst>
              <a:gd name="adj1" fmla="val 99844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426030" y="5996188"/>
            <a:ext cx="15071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12. เขื่อนปัตตานี จ.ยะลา</a:t>
            </a:r>
          </a:p>
        </p:txBody>
      </p:sp>
      <p:cxnSp>
        <p:nvCxnSpPr>
          <p:cNvPr id="44" name="Elbow Connector 43"/>
          <p:cNvCxnSpPr/>
          <p:nvPr/>
        </p:nvCxnSpPr>
        <p:spPr>
          <a:xfrm flipV="1">
            <a:off x="4484036" y="6157771"/>
            <a:ext cx="1021414" cy="1221"/>
          </a:xfrm>
          <a:prstGeom prst="bentConnector3">
            <a:avLst>
              <a:gd name="adj1" fmla="val 50000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6200000" flipH="1">
            <a:off x="5925535" y="2841427"/>
            <a:ext cx="1019197" cy="927847"/>
          </a:xfrm>
          <a:prstGeom prst="bentConnector3">
            <a:avLst>
              <a:gd name="adj1" fmla="val 99843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flipV="1">
            <a:off x="2360154" y="3316681"/>
            <a:ext cx="1450011" cy="187402"/>
          </a:xfrm>
          <a:prstGeom prst="bentConnector3">
            <a:avLst>
              <a:gd name="adj1" fmla="val 31082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8" idx="3"/>
          </p:cNvCxnSpPr>
          <p:nvPr/>
        </p:nvCxnSpPr>
        <p:spPr>
          <a:xfrm flipV="1">
            <a:off x="2374429" y="3727733"/>
            <a:ext cx="1491895" cy="322091"/>
          </a:xfrm>
          <a:prstGeom prst="bentConnector3">
            <a:avLst>
              <a:gd name="adj1" fmla="val 50000"/>
            </a:avLst>
          </a:prstGeom>
          <a:ln w="9525"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กลุ่ม 10"/>
          <p:cNvGrpSpPr/>
          <p:nvPr/>
        </p:nvGrpSpPr>
        <p:grpSpPr>
          <a:xfrm>
            <a:off x="52129" y="4994568"/>
            <a:ext cx="2312299" cy="1815882"/>
            <a:chOff x="122376" y="4960919"/>
            <a:chExt cx="2312299" cy="1815882"/>
          </a:xfrm>
        </p:grpSpPr>
        <p:sp>
          <p:nvSpPr>
            <p:cNvPr id="54" name="Rounded Rectangle 53"/>
            <p:cNvSpPr/>
            <p:nvPr/>
          </p:nvSpPr>
          <p:spPr>
            <a:xfrm>
              <a:off x="122376" y="4960919"/>
              <a:ext cx="2245723" cy="1783790"/>
            </a:xfrm>
            <a:prstGeom prst="roundRect">
              <a:avLst>
                <a:gd name="adj" fmla="val 5533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</a:schemeClr>
                </a:gs>
                <a:gs pos="52000">
                  <a:schemeClr val="accent3">
                    <a:tint val="37000"/>
                    <a:satMod val="300000"/>
                  </a:schemeClr>
                </a:gs>
                <a:gs pos="78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785" y="4960919"/>
              <a:ext cx="22248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รวมทั้งประเทศ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27 แห่ง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แบ่งออกเป็น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ภาคเหนือ จำนวน 2 แห่ง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ภาคกลาง จำนวน 2 แห่ง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ภาคตะวันออก จำนวน 2 แห่ง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ภาคตะวันตก จำนวน 2 แห่ง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ภาคใต้ จำนวน 6 แห่ง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ภาคตะวันออกเฉียงเหนือ 13 แห่ง</a:t>
              </a:r>
            </a:p>
          </p:txBody>
        </p:sp>
        <p:sp>
          <p:nvSpPr>
            <p:cNvPr id="3" name="วงรี 2"/>
            <p:cNvSpPr/>
            <p:nvPr/>
          </p:nvSpPr>
          <p:spPr>
            <a:xfrm>
              <a:off x="292255" y="534431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292255" y="5599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วงรี 51"/>
            <p:cNvSpPr/>
            <p:nvPr/>
          </p:nvSpPr>
          <p:spPr>
            <a:xfrm>
              <a:off x="292255" y="5852814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" name="วงรี 54"/>
            <p:cNvSpPr/>
            <p:nvPr/>
          </p:nvSpPr>
          <p:spPr>
            <a:xfrm>
              <a:off x="292255" y="608519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" name="วงรี 55"/>
            <p:cNvSpPr/>
            <p:nvPr/>
          </p:nvSpPr>
          <p:spPr>
            <a:xfrm>
              <a:off x="292255" y="633415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" name="วงรี 56"/>
            <p:cNvSpPr/>
            <p:nvPr/>
          </p:nvSpPr>
          <p:spPr>
            <a:xfrm>
              <a:off x="292255" y="657337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Regular Pentagon 13"/>
          <p:cNvSpPr/>
          <p:nvPr/>
        </p:nvSpPr>
        <p:spPr>
          <a:xfrm>
            <a:off x="4008145" y="5529126"/>
            <a:ext cx="72000" cy="72000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 flipH="1" flipV="1">
            <a:off x="2685099" y="4873098"/>
            <a:ext cx="1367741" cy="726171"/>
            <a:chOff x="4492667" y="3400425"/>
            <a:chExt cx="423369" cy="1926097"/>
          </a:xfrm>
          <a:effectLst/>
        </p:grpSpPr>
        <p:cxnSp>
          <p:nvCxnSpPr>
            <p:cNvPr id="62" name="Straight Connector 61"/>
            <p:cNvCxnSpPr/>
            <p:nvPr/>
          </p:nvCxnSpPr>
          <p:spPr>
            <a:xfrm>
              <a:off x="4498325" y="3400425"/>
              <a:ext cx="0" cy="1921280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492667" y="5321707"/>
              <a:ext cx="423369" cy="4815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663515" y="4497256"/>
            <a:ext cx="2101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8.ประตูระบายน้ำอุทกวิภาชประสิทธิ </a:t>
            </a:r>
          </a:p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จ.นครศรีธรรมราช</a:t>
            </a:r>
          </a:p>
        </p:txBody>
      </p:sp>
      <p:sp>
        <p:nvSpPr>
          <p:cNvPr id="67" name="Regular Pentagon 66"/>
          <p:cNvSpPr/>
          <p:nvPr/>
        </p:nvSpPr>
        <p:spPr>
          <a:xfrm>
            <a:off x="3633960" y="4650425"/>
            <a:ext cx="72000" cy="72000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4244" y="4200612"/>
            <a:ext cx="25635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 ประตูระบายน้ำคลองหัววังพนังตัก จ.ชุมพร</a:t>
            </a:r>
          </a:p>
        </p:txBody>
      </p:sp>
      <p:sp>
        <p:nvSpPr>
          <p:cNvPr id="75" name="Regular Pentagon 74"/>
          <p:cNvSpPr/>
          <p:nvPr/>
        </p:nvSpPr>
        <p:spPr>
          <a:xfrm>
            <a:off x="4123243" y="6002913"/>
            <a:ext cx="72000" cy="72000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6" name="Group 75"/>
          <p:cNvGrpSpPr/>
          <p:nvPr/>
        </p:nvGrpSpPr>
        <p:grpSpPr>
          <a:xfrm flipH="1">
            <a:off x="4080145" y="6061516"/>
            <a:ext cx="98978" cy="545505"/>
            <a:chOff x="4492667" y="3400425"/>
            <a:chExt cx="423369" cy="1926097"/>
          </a:xfrm>
          <a:effectLst/>
        </p:grpSpPr>
        <p:cxnSp>
          <p:nvCxnSpPr>
            <p:cNvPr id="77" name="Straight Connector 76"/>
            <p:cNvCxnSpPr/>
            <p:nvPr/>
          </p:nvCxnSpPr>
          <p:spPr>
            <a:xfrm>
              <a:off x="4498325" y="3400425"/>
              <a:ext cx="0" cy="1921280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492667" y="5321707"/>
              <a:ext cx="423369" cy="4815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2360476" y="6297067"/>
            <a:ext cx="17764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9.ประตูระบายน้ำคลองอู่ตะเภา</a:t>
            </a:r>
          </a:p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จ.สงขลา</a:t>
            </a:r>
          </a:p>
        </p:txBody>
      </p:sp>
      <p:sp>
        <p:nvSpPr>
          <p:cNvPr id="81" name="Regular Pentagon 80"/>
          <p:cNvSpPr/>
          <p:nvPr/>
        </p:nvSpPr>
        <p:spPr>
          <a:xfrm>
            <a:off x="4688388" y="6367868"/>
            <a:ext cx="72000" cy="72000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35898" y="6406628"/>
            <a:ext cx="769551" cy="265069"/>
            <a:chOff x="4492667" y="3400425"/>
            <a:chExt cx="423369" cy="1926097"/>
          </a:xfrm>
          <a:effectLst/>
        </p:grpSpPr>
        <p:cxnSp>
          <p:nvCxnSpPr>
            <p:cNvPr id="83" name="Straight Connector 82"/>
            <p:cNvCxnSpPr/>
            <p:nvPr/>
          </p:nvCxnSpPr>
          <p:spPr>
            <a:xfrm>
              <a:off x="4498325" y="3400425"/>
              <a:ext cx="0" cy="1921280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4492667" y="5321707"/>
              <a:ext cx="423369" cy="4815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5452964" y="6514076"/>
            <a:ext cx="26324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14. ประตูระบายน้ำปาก</a:t>
            </a:r>
            <a:r>
              <a:rPr kumimoji="0" lang="th-TH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คลองมูโนะ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จ.นราธิวาส</a:t>
            </a:r>
          </a:p>
        </p:txBody>
      </p:sp>
      <p:grpSp>
        <p:nvGrpSpPr>
          <p:cNvPr id="96" name="Group 95"/>
          <p:cNvGrpSpPr/>
          <p:nvPr/>
        </p:nvGrpSpPr>
        <p:grpSpPr>
          <a:xfrm flipH="1" flipV="1">
            <a:off x="2920284" y="4357940"/>
            <a:ext cx="751293" cy="375366"/>
            <a:chOff x="4492667" y="3400425"/>
            <a:chExt cx="423369" cy="1926097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4498325" y="3400425"/>
              <a:ext cx="0" cy="1921280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4492667" y="5321707"/>
              <a:ext cx="423369" cy="4815"/>
            </a:xfrm>
            <a:prstGeom prst="line">
              <a:avLst/>
            </a:prstGeom>
            <a:ln w="9525">
              <a:prstDash val="sys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C84089D4-6E26-40EB-96D9-AD3ACB1FD5D2}"/>
              </a:ext>
            </a:extLst>
          </p:cNvPr>
          <p:cNvSpPr/>
          <p:nvPr/>
        </p:nvSpPr>
        <p:spPr>
          <a:xfrm>
            <a:off x="8051800" y="0"/>
            <a:ext cx="10922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แนบ 3</a:t>
            </a:r>
          </a:p>
        </p:txBody>
      </p:sp>
    </p:spTree>
    <p:extLst>
      <p:ext uri="{BB962C8B-B14F-4D97-AF65-F5344CB8AC3E}">
        <p14:creationId xmlns:p14="http://schemas.microsoft.com/office/powerpoint/2010/main" val="350402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0EC65D-3456-4CF2-81DF-4F0FFF2725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D3A86-CD7D-48B4-B749-92951BBACA24}"/>
              </a:ext>
            </a:extLst>
          </p:cNvPr>
          <p:cNvSpPr/>
          <p:nvPr/>
        </p:nvSpPr>
        <p:spPr>
          <a:xfrm>
            <a:off x="0" y="1397000"/>
            <a:ext cx="9144000" cy="5461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76779-E3DC-4431-B072-DCBB62CE9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/>
          <a:stretch/>
        </p:blipFill>
        <p:spPr>
          <a:xfrm>
            <a:off x="12598" y="-5593"/>
            <a:ext cx="9144000" cy="5347120"/>
          </a:xfrm>
          <a:prstGeom prst="rect">
            <a:avLst/>
          </a:prstGeom>
        </p:spPr>
      </p:pic>
      <p:sp>
        <p:nvSpPr>
          <p:cNvPr id="9" name="กล่องข้อความ 60">
            <a:extLst>
              <a:ext uri="{FF2B5EF4-FFF2-40B4-BE49-F238E27FC236}">
                <a16:creationId xmlns:a16="http://schemas.microsoft.com/office/drawing/2014/main" id="{11CDD0CE-CEAB-4D2A-A268-9B5A8ABE4737}"/>
              </a:ext>
            </a:extLst>
          </p:cNvPr>
          <p:cNvSpPr txBox="1"/>
          <p:nvPr/>
        </p:nvSpPr>
        <p:spPr>
          <a:xfrm>
            <a:off x="1631363" y="116492"/>
            <a:ext cx="601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เกณฑ์การบริหารจัดการระบายน้ำของเขื่อน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E9D915-73A3-41C8-BD12-9152DFAD804B}"/>
              </a:ext>
            </a:extLst>
          </p:cNvPr>
          <p:cNvSpPr/>
          <p:nvPr/>
        </p:nvSpPr>
        <p:spPr>
          <a:xfrm>
            <a:off x="3814264" y="1442576"/>
            <a:ext cx="4044373" cy="999962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กล่องข้อความ 60">
            <a:extLst>
              <a:ext uri="{FF2B5EF4-FFF2-40B4-BE49-F238E27FC236}">
                <a16:creationId xmlns:a16="http://schemas.microsoft.com/office/drawing/2014/main" id="{5CF21B8C-22AE-4275-B984-52EFEB02F75A}"/>
              </a:ext>
            </a:extLst>
          </p:cNvPr>
          <p:cNvSpPr txBox="1"/>
          <p:nvPr/>
        </p:nvSpPr>
        <p:spPr>
          <a:xfrm>
            <a:off x="3843961" y="1826033"/>
            <a:ext cx="421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ปริมาณการระบายน้ำน้อยกว่า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หน่วยงานเป็นผู้รับผิดชอบบริหารจัดการน้ำ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2EEC9BF-E865-451A-865E-74EB41F52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9312" r="75347" b="65444"/>
          <a:stretch/>
        </p:blipFill>
        <p:spPr>
          <a:xfrm>
            <a:off x="7169944" y="1869426"/>
            <a:ext cx="779674" cy="893623"/>
          </a:xfrm>
          <a:prstGeom prst="rect">
            <a:avLst/>
          </a:prstGeom>
        </p:spPr>
      </p:pic>
      <p:sp>
        <p:nvSpPr>
          <p:cNvPr id="43" name="กล่องข้อความ 60">
            <a:extLst>
              <a:ext uri="{FF2B5EF4-FFF2-40B4-BE49-F238E27FC236}">
                <a16:creationId xmlns:a16="http://schemas.microsoft.com/office/drawing/2014/main" id="{E0A13EA3-21A9-48EB-AA2E-E2F7E54A0B70}"/>
              </a:ext>
            </a:extLst>
          </p:cNvPr>
          <p:cNvSpPr txBox="1"/>
          <p:nvPr/>
        </p:nvSpPr>
        <p:spPr>
          <a:xfrm>
            <a:off x="3826005" y="2623385"/>
            <a:ext cx="414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กรณีระบายน้ำก่อให้เกิดน้ำท่วมด้านท้ายน้ำหรือเหนือน้ำ</a:t>
            </a:r>
          </a:p>
        </p:txBody>
      </p:sp>
      <p:sp>
        <p:nvSpPr>
          <p:cNvPr id="44" name="กล่องข้อความ 60">
            <a:extLst>
              <a:ext uri="{FF2B5EF4-FFF2-40B4-BE49-F238E27FC236}">
                <a16:creationId xmlns:a16="http://schemas.microsoft.com/office/drawing/2014/main" id="{C9C56004-E9CC-4C6E-A1DB-AE44A2DC3C4B}"/>
              </a:ext>
            </a:extLst>
          </p:cNvPr>
          <p:cNvSpPr txBox="1"/>
          <p:nvPr/>
        </p:nvSpPr>
        <p:spPr>
          <a:xfrm>
            <a:off x="3838603" y="2903185"/>
            <a:ext cx="414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รายงานต่อคณะอนุกรรมการฯ ทราบ ภายใน 3 วัน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D82F80-2E24-4F87-8AD1-6A1AA829B09D}"/>
              </a:ext>
            </a:extLst>
          </p:cNvPr>
          <p:cNvSpPr/>
          <p:nvPr/>
        </p:nvSpPr>
        <p:spPr>
          <a:xfrm>
            <a:off x="3823789" y="2612500"/>
            <a:ext cx="4044373" cy="999962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5FC8BF9-434A-4F7A-A97E-8E5AA28B5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8935" r="50979" b="65819"/>
          <a:stretch/>
        </p:blipFill>
        <p:spPr>
          <a:xfrm>
            <a:off x="7258875" y="2990412"/>
            <a:ext cx="724126" cy="86595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AC83D4B-4999-4700-B232-1EFFB0D9384A}"/>
              </a:ext>
            </a:extLst>
          </p:cNvPr>
          <p:cNvSpPr/>
          <p:nvPr/>
        </p:nvSpPr>
        <p:spPr>
          <a:xfrm>
            <a:off x="3838603" y="3745354"/>
            <a:ext cx="4044373" cy="1493688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กล่องข้อความ 60">
            <a:extLst>
              <a:ext uri="{FF2B5EF4-FFF2-40B4-BE49-F238E27FC236}">
                <a16:creationId xmlns:a16="http://schemas.microsoft.com/office/drawing/2014/main" id="{E7A0CB15-43FA-4D4E-AE75-DD7BEBBCB17C}"/>
              </a:ext>
            </a:extLst>
          </p:cNvPr>
          <p:cNvSpPr txBox="1"/>
          <p:nvPr/>
        </p:nvSpPr>
        <p:spPr>
          <a:xfrm>
            <a:off x="3864134" y="3768337"/>
            <a:ext cx="406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กรณีระบายน้ำก่อให้เกิดน้ำท่วมด้านท้ายน้ำหรือเหนือน้ำ</a:t>
            </a:r>
          </a:p>
        </p:txBody>
      </p:sp>
      <p:sp>
        <p:nvSpPr>
          <p:cNvPr id="50" name="กล่องข้อความ 60">
            <a:extLst>
              <a:ext uri="{FF2B5EF4-FFF2-40B4-BE49-F238E27FC236}">
                <a16:creationId xmlns:a16="http://schemas.microsoft.com/office/drawing/2014/main" id="{CF2D8CE1-B5BF-43BE-9589-68CF2704DD51}"/>
              </a:ext>
            </a:extLst>
          </p:cNvPr>
          <p:cNvSpPr txBox="1"/>
          <p:nvPr/>
        </p:nvSpPr>
        <p:spPr>
          <a:xfrm>
            <a:off x="3864134" y="4053474"/>
            <a:ext cx="417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ให้ขออนุญาตรายงานต่อคณะอนุกรรมการฯ ล่วงหน้า 3 วัน เพื่อพิจารณาเห็นชอบ</a:t>
            </a:r>
          </a:p>
        </p:txBody>
      </p:sp>
      <p:sp>
        <p:nvSpPr>
          <p:cNvPr id="52" name="กล่องข้อความ 60">
            <a:extLst>
              <a:ext uri="{FF2B5EF4-FFF2-40B4-BE49-F238E27FC236}">
                <a16:creationId xmlns:a16="http://schemas.microsoft.com/office/drawing/2014/main" id="{1F22AED8-CA2C-4CC6-94A4-A10F96E0FEC5}"/>
              </a:ext>
            </a:extLst>
          </p:cNvPr>
          <p:cNvSpPr txBox="1"/>
          <p:nvPr/>
        </p:nvSpPr>
        <p:spPr>
          <a:xfrm>
            <a:off x="3864134" y="4583546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หากเป็นกรณีฉุกเฉินให้ขออนุญาตประธานคณะอนุกรรมการฯ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พิจารณาเห็นชอบและให้รายงานคณะอนุกรรมการฯ ในโอกาสแรก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2BD3A40-12E1-4E89-ABC4-BFA379301D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1" t="9233" r="28818" b="64920"/>
          <a:stretch/>
        </p:blipFill>
        <p:spPr>
          <a:xfrm>
            <a:off x="7258875" y="4690656"/>
            <a:ext cx="669598" cy="79115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5760A33-2276-47C0-9FF6-AB9168B98210}"/>
              </a:ext>
            </a:extLst>
          </p:cNvPr>
          <p:cNvSpPr/>
          <p:nvPr/>
        </p:nvSpPr>
        <p:spPr>
          <a:xfrm>
            <a:off x="3838603" y="5333350"/>
            <a:ext cx="4044373" cy="1438299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EFA7C7F-F863-41B9-AB74-C22A4D2C6D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5" t="10270" r="5166" b="64294"/>
          <a:stretch/>
        </p:blipFill>
        <p:spPr>
          <a:xfrm>
            <a:off x="7302397" y="6191820"/>
            <a:ext cx="603327" cy="698747"/>
          </a:xfrm>
          <a:prstGeom prst="rect">
            <a:avLst/>
          </a:prstGeom>
        </p:spPr>
      </p:pic>
      <p:sp>
        <p:nvSpPr>
          <p:cNvPr id="56" name="กล่องข้อความ 60">
            <a:extLst>
              <a:ext uri="{FF2B5EF4-FFF2-40B4-BE49-F238E27FC236}">
                <a16:creationId xmlns:a16="http://schemas.microsoft.com/office/drawing/2014/main" id="{80BA1D00-2234-4FC3-B63B-1E61708EADF0}"/>
              </a:ext>
            </a:extLst>
          </p:cNvPr>
          <p:cNvSpPr txBox="1"/>
          <p:nvPr/>
        </p:nvSpPr>
        <p:spPr>
          <a:xfrm>
            <a:off x="3838603" y="5379178"/>
            <a:ext cx="412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กรณีระบายน้ำก่อให้เกิดน้ำท่วมด้านท้ายน้ำหรือเหนือน้ำ</a:t>
            </a:r>
          </a:p>
        </p:txBody>
      </p:sp>
      <p:sp>
        <p:nvSpPr>
          <p:cNvPr id="57" name="กล่องข้อความ 60">
            <a:extLst>
              <a:ext uri="{FF2B5EF4-FFF2-40B4-BE49-F238E27FC236}">
                <a16:creationId xmlns:a16="http://schemas.microsoft.com/office/drawing/2014/main" id="{B3D206E1-ACE8-466F-8F41-FE342F363BCE}"/>
              </a:ext>
            </a:extLst>
          </p:cNvPr>
          <p:cNvSpPr txBox="1"/>
          <p:nvPr/>
        </p:nvSpPr>
        <p:spPr>
          <a:xfrm>
            <a:off x="3848651" y="5621947"/>
            <a:ext cx="40443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ปริมาณการระบายน้ำมากกว่า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xxxx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ให้ขออนุญาตต่อ กนช. ล่วงหน้า 3 วัน เพื่อพิจารณาเห็นชอบการปรับเพิ่ม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หากเป็นกรณีฉุกเฉิน ให้ขออนุญาตประธาน กนช.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พิจารณาและให้รายงานต่อ กนช. ในโอกาสแรก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1" name="กล่องข้อความ 60">
            <a:extLst>
              <a:ext uri="{FF2B5EF4-FFF2-40B4-BE49-F238E27FC236}">
                <a16:creationId xmlns:a16="http://schemas.microsoft.com/office/drawing/2014/main" id="{C24B4739-28CB-4625-9F50-DDB9CA136028}"/>
              </a:ext>
            </a:extLst>
          </p:cNvPr>
          <p:cNvSpPr txBox="1"/>
          <p:nvPr/>
        </p:nvSpPr>
        <p:spPr>
          <a:xfrm>
            <a:off x="2645552" y="735253"/>
            <a:ext cx="455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28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หน่วยงานรับผิดชอบและตัดสินใจสั่งการ</a:t>
            </a:r>
          </a:p>
        </p:txBody>
      </p:sp>
      <p:sp>
        <p:nvSpPr>
          <p:cNvPr id="32" name="กล่องข้อความ 60">
            <a:extLst>
              <a:ext uri="{FF2B5EF4-FFF2-40B4-BE49-F238E27FC236}">
                <a16:creationId xmlns:a16="http://schemas.microsoft.com/office/drawing/2014/main" id="{B6BC2584-D24B-4406-8D06-05154D3FA0E4}"/>
              </a:ext>
            </a:extLst>
          </p:cNvPr>
          <p:cNvSpPr txBox="1"/>
          <p:nvPr/>
        </p:nvSpPr>
        <p:spPr>
          <a:xfrm>
            <a:off x="3823789" y="1477294"/>
            <a:ext cx="415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กรณีระบายน้ำไม่เกินความจุลำน้ำและ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ไม่กระทบต่อพื้นที่ท้ายน้ำ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60">
            <a:extLst>
              <a:ext uri="{FF2B5EF4-FFF2-40B4-BE49-F238E27FC236}">
                <a16:creationId xmlns:a16="http://schemas.microsoft.com/office/drawing/2014/main" id="{1235FDD1-E828-408E-A460-ED2A3D70711F}"/>
              </a:ext>
            </a:extLst>
          </p:cNvPr>
          <p:cNvSpPr txBox="1"/>
          <p:nvPr/>
        </p:nvSpPr>
        <p:spPr>
          <a:xfrm>
            <a:off x="2003273" y="2731869"/>
            <a:ext cx="128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2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60">
            <a:extLst>
              <a:ext uri="{FF2B5EF4-FFF2-40B4-BE49-F238E27FC236}">
                <a16:creationId xmlns:a16="http://schemas.microsoft.com/office/drawing/2014/main" id="{5D31A55F-11CA-4A83-8633-0436514A2C08}"/>
              </a:ext>
            </a:extLst>
          </p:cNvPr>
          <p:cNvSpPr txBox="1"/>
          <p:nvPr/>
        </p:nvSpPr>
        <p:spPr>
          <a:xfrm>
            <a:off x="2003273" y="1571323"/>
            <a:ext cx="128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1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60">
            <a:extLst>
              <a:ext uri="{FF2B5EF4-FFF2-40B4-BE49-F238E27FC236}">
                <a16:creationId xmlns:a16="http://schemas.microsoft.com/office/drawing/2014/main" id="{8EBF569C-D312-4CAD-834A-CE2DF1D87F30}"/>
              </a:ext>
            </a:extLst>
          </p:cNvPr>
          <p:cNvSpPr txBox="1"/>
          <p:nvPr/>
        </p:nvSpPr>
        <p:spPr>
          <a:xfrm>
            <a:off x="1980797" y="4138255"/>
            <a:ext cx="128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3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1" name="กล่องข้อความ 60">
            <a:extLst>
              <a:ext uri="{FF2B5EF4-FFF2-40B4-BE49-F238E27FC236}">
                <a16:creationId xmlns:a16="http://schemas.microsoft.com/office/drawing/2014/main" id="{48D8F8C6-8497-439E-8A3D-0C0D9AA604F2}"/>
              </a:ext>
            </a:extLst>
          </p:cNvPr>
          <p:cNvSpPr txBox="1"/>
          <p:nvPr/>
        </p:nvSpPr>
        <p:spPr>
          <a:xfrm>
            <a:off x="2003273" y="5798918"/>
            <a:ext cx="128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4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D17A3A-3A74-4346-8D62-8E1056C30D47}"/>
              </a:ext>
            </a:extLst>
          </p:cNvPr>
          <p:cNvSpPr/>
          <p:nvPr/>
        </p:nvSpPr>
        <p:spPr>
          <a:xfrm>
            <a:off x="8051800" y="0"/>
            <a:ext cx="10922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แนบ 4</a:t>
            </a:r>
          </a:p>
        </p:txBody>
      </p:sp>
    </p:spTree>
    <p:extLst>
      <p:ext uri="{BB962C8B-B14F-4D97-AF65-F5344CB8AC3E}">
        <p14:creationId xmlns:p14="http://schemas.microsoft.com/office/powerpoint/2010/main" val="240131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0EC65D-3456-4CF2-81DF-4F0FFF2725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7A5E0-0159-4EEC-B109-9FAB66D7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2002" y="6804216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3B0B1-6A12-4621-B8F6-EC8B221B4648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D3A86-CD7D-48B4-B749-92951BBACA24}"/>
              </a:ext>
            </a:extLst>
          </p:cNvPr>
          <p:cNvSpPr/>
          <p:nvPr/>
        </p:nvSpPr>
        <p:spPr>
          <a:xfrm>
            <a:off x="0" y="1397000"/>
            <a:ext cx="9144000" cy="5461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76779-E3DC-4431-B072-DCBB62CE9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/>
          <a:stretch/>
        </p:blipFill>
        <p:spPr>
          <a:xfrm>
            <a:off x="12598" y="-5593"/>
            <a:ext cx="9144000" cy="53471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077457-DF7E-49C1-94F1-2C62EE2EE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7" y="785612"/>
            <a:ext cx="4547365" cy="59731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9" name="กล่องข้อความ 60">
            <a:extLst>
              <a:ext uri="{FF2B5EF4-FFF2-40B4-BE49-F238E27FC236}">
                <a16:creationId xmlns:a16="http://schemas.microsoft.com/office/drawing/2014/main" id="{11CDD0CE-CEAB-4D2A-A268-9B5A8ABE4737}"/>
              </a:ext>
            </a:extLst>
          </p:cNvPr>
          <p:cNvSpPr txBox="1"/>
          <p:nvPr/>
        </p:nvSpPr>
        <p:spPr>
          <a:xfrm>
            <a:off x="1594328" y="136212"/>
            <a:ext cx="620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เกณฑ์การบริหารจัดการระบายน้ำของเขื่อนเจ้าพระยา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E9D915-73A3-41C8-BD12-9152DFAD804B}"/>
              </a:ext>
            </a:extLst>
          </p:cNvPr>
          <p:cNvSpPr/>
          <p:nvPr/>
        </p:nvSpPr>
        <p:spPr>
          <a:xfrm>
            <a:off x="4921704" y="1442576"/>
            <a:ext cx="4044373" cy="999962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กล่องข้อความ 60">
            <a:extLst>
              <a:ext uri="{FF2B5EF4-FFF2-40B4-BE49-F238E27FC236}">
                <a16:creationId xmlns:a16="http://schemas.microsoft.com/office/drawing/2014/main" id="{8F1D8190-10A5-466C-A142-E0CF6CBD8A6E}"/>
              </a:ext>
            </a:extLst>
          </p:cNvPr>
          <p:cNvSpPr txBox="1"/>
          <p:nvPr/>
        </p:nvSpPr>
        <p:spPr>
          <a:xfrm>
            <a:off x="4923920" y="1519040"/>
            <a:ext cx="59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กรณีระบายน้ำไม่เกินความจุลำน้ำและ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ไม่กระทบต่อพื้นที่ท้ายน้ำ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60">
            <a:extLst>
              <a:ext uri="{FF2B5EF4-FFF2-40B4-BE49-F238E27FC236}">
                <a16:creationId xmlns:a16="http://schemas.microsoft.com/office/drawing/2014/main" id="{5CF21B8C-22AE-4275-B984-52EFEB02F75A}"/>
              </a:ext>
            </a:extLst>
          </p:cNvPr>
          <p:cNvSpPr txBox="1"/>
          <p:nvPr/>
        </p:nvSpPr>
        <p:spPr>
          <a:xfrm>
            <a:off x="4921704" y="1796207"/>
            <a:ext cx="708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ปริมาณการระบายน้ำน้อยกว่า 700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หน่วยงานเป็นผู้รับผิดชอบบริหารจัดการน้ำ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2EEC9BF-E865-451A-865E-74EB41F52C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9312" r="75347" b="65444"/>
          <a:stretch/>
        </p:blipFill>
        <p:spPr>
          <a:xfrm>
            <a:off x="8286606" y="1798056"/>
            <a:ext cx="779674" cy="893623"/>
          </a:xfrm>
          <a:prstGeom prst="rect">
            <a:avLst/>
          </a:prstGeom>
        </p:spPr>
      </p:pic>
      <p:sp>
        <p:nvSpPr>
          <p:cNvPr id="43" name="กล่องข้อความ 60">
            <a:extLst>
              <a:ext uri="{FF2B5EF4-FFF2-40B4-BE49-F238E27FC236}">
                <a16:creationId xmlns:a16="http://schemas.microsoft.com/office/drawing/2014/main" id="{E0A13EA3-21A9-48EB-AA2E-E2F7E54A0B70}"/>
              </a:ext>
            </a:extLst>
          </p:cNvPr>
          <p:cNvSpPr txBox="1"/>
          <p:nvPr/>
        </p:nvSpPr>
        <p:spPr>
          <a:xfrm>
            <a:off x="4933445" y="2623385"/>
            <a:ext cx="59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กรณีระบายน้ำก่อให้เกิดน้ำท่วมด้านท้ายน้ำหรือเหนือน้ำ</a:t>
            </a:r>
          </a:p>
        </p:txBody>
      </p:sp>
      <p:sp>
        <p:nvSpPr>
          <p:cNvPr id="44" name="กล่องข้อความ 60">
            <a:extLst>
              <a:ext uri="{FF2B5EF4-FFF2-40B4-BE49-F238E27FC236}">
                <a16:creationId xmlns:a16="http://schemas.microsoft.com/office/drawing/2014/main" id="{C9C56004-E9CC-4C6E-A1DB-AE44A2DC3C4B}"/>
              </a:ext>
            </a:extLst>
          </p:cNvPr>
          <p:cNvSpPr txBox="1"/>
          <p:nvPr/>
        </p:nvSpPr>
        <p:spPr>
          <a:xfrm>
            <a:off x="4946043" y="2903185"/>
            <a:ext cx="708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 700 – 1,500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รายงานต่อคณะอนุกรรมการฯ ทราบ ภายใน 3 วัน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D82F80-2E24-4F87-8AD1-6A1AA829B09D}"/>
              </a:ext>
            </a:extLst>
          </p:cNvPr>
          <p:cNvSpPr/>
          <p:nvPr/>
        </p:nvSpPr>
        <p:spPr>
          <a:xfrm>
            <a:off x="4931229" y="2612500"/>
            <a:ext cx="4044373" cy="999962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5FC8BF9-434A-4F7A-A97E-8E5AA28B5F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8935" r="50979" b="65819"/>
          <a:stretch/>
        </p:blipFill>
        <p:spPr>
          <a:xfrm>
            <a:off x="8366315" y="2990412"/>
            <a:ext cx="724126" cy="86595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AC83D4B-4999-4700-B232-1EFFB0D9384A}"/>
              </a:ext>
            </a:extLst>
          </p:cNvPr>
          <p:cNvSpPr/>
          <p:nvPr/>
        </p:nvSpPr>
        <p:spPr>
          <a:xfrm>
            <a:off x="4946043" y="3745354"/>
            <a:ext cx="4044373" cy="1493688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กล่องข้อความ 60">
            <a:extLst>
              <a:ext uri="{FF2B5EF4-FFF2-40B4-BE49-F238E27FC236}">
                <a16:creationId xmlns:a16="http://schemas.microsoft.com/office/drawing/2014/main" id="{E7A0CB15-43FA-4D4E-AE75-DD7BEBBCB17C}"/>
              </a:ext>
            </a:extLst>
          </p:cNvPr>
          <p:cNvSpPr txBox="1"/>
          <p:nvPr/>
        </p:nvSpPr>
        <p:spPr>
          <a:xfrm>
            <a:off x="4971574" y="3768337"/>
            <a:ext cx="59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กรณีระบายน้ำก่อให้เกิดน้ำท่วมด้านท้ายน้ำหรือเหนือน้ำ</a:t>
            </a:r>
          </a:p>
        </p:txBody>
      </p:sp>
      <p:sp>
        <p:nvSpPr>
          <p:cNvPr id="50" name="กล่องข้อความ 60">
            <a:extLst>
              <a:ext uri="{FF2B5EF4-FFF2-40B4-BE49-F238E27FC236}">
                <a16:creationId xmlns:a16="http://schemas.microsoft.com/office/drawing/2014/main" id="{CF2D8CE1-B5BF-43BE-9589-68CF2704DD51}"/>
              </a:ext>
            </a:extLst>
          </p:cNvPr>
          <p:cNvSpPr txBox="1"/>
          <p:nvPr/>
        </p:nvSpPr>
        <p:spPr>
          <a:xfrm>
            <a:off x="4971574" y="4053474"/>
            <a:ext cx="417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 1,500-2,000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ให้ขออนุญาตรายงานต่อคณะอนุกรรมการฯ ล่วงหน้า 3 วัน เพื่อพิจารณาเห็นชอบ</a:t>
            </a:r>
          </a:p>
        </p:txBody>
      </p:sp>
      <p:sp>
        <p:nvSpPr>
          <p:cNvPr id="52" name="กล่องข้อความ 60">
            <a:extLst>
              <a:ext uri="{FF2B5EF4-FFF2-40B4-BE49-F238E27FC236}">
                <a16:creationId xmlns:a16="http://schemas.microsoft.com/office/drawing/2014/main" id="{1F22AED8-CA2C-4CC6-94A4-A10F96E0FEC5}"/>
              </a:ext>
            </a:extLst>
          </p:cNvPr>
          <p:cNvSpPr txBox="1"/>
          <p:nvPr/>
        </p:nvSpPr>
        <p:spPr>
          <a:xfrm>
            <a:off x="4971574" y="4593623"/>
            <a:ext cx="711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หากเป็นกรณีฉุกเฉินให้ขออนุญาตประธานคณะอนุกรรมการฯ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พิจารณาเห็นชอบและให้รายงานคณะอนุกรรมการฯ ในโอกาสแรก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2BD3A40-12E1-4E89-ABC4-BFA379301D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1" t="9233" r="28818" b="64920"/>
          <a:stretch/>
        </p:blipFill>
        <p:spPr>
          <a:xfrm>
            <a:off x="8366315" y="4690656"/>
            <a:ext cx="669598" cy="79115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5760A33-2276-47C0-9FF6-AB9168B98210}"/>
              </a:ext>
            </a:extLst>
          </p:cNvPr>
          <p:cNvSpPr/>
          <p:nvPr/>
        </p:nvSpPr>
        <p:spPr>
          <a:xfrm>
            <a:off x="4946043" y="5333350"/>
            <a:ext cx="4044373" cy="1438299"/>
          </a:xfrm>
          <a:prstGeom prst="rect">
            <a:avLst/>
          </a:prstGeom>
          <a:noFill/>
          <a:ln>
            <a:solidFill>
              <a:srgbClr val="2C6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8">
            <a:extLst>
              <a:ext uri="{FF2B5EF4-FFF2-40B4-BE49-F238E27FC236}">
                <a16:creationId xmlns:a16="http://schemas.microsoft.com/office/drawing/2014/main" id="{402E53D8-94DA-43BC-BD79-456DA486F4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54" y="104053"/>
            <a:ext cx="1006392" cy="7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EFA7C7F-F863-41B9-AB74-C22A4D2C6D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5" t="10270" r="5166" b="64294"/>
          <a:stretch/>
        </p:blipFill>
        <p:spPr>
          <a:xfrm>
            <a:off x="8409837" y="6191820"/>
            <a:ext cx="603327" cy="872456"/>
          </a:xfrm>
          <a:prstGeom prst="rect">
            <a:avLst/>
          </a:prstGeom>
        </p:spPr>
      </p:pic>
      <p:sp>
        <p:nvSpPr>
          <p:cNvPr id="56" name="กล่องข้อความ 60">
            <a:extLst>
              <a:ext uri="{FF2B5EF4-FFF2-40B4-BE49-F238E27FC236}">
                <a16:creationId xmlns:a16="http://schemas.microsoft.com/office/drawing/2014/main" id="{80BA1D00-2234-4FC3-B63B-1E61708EADF0}"/>
              </a:ext>
            </a:extLst>
          </p:cNvPr>
          <p:cNvSpPr txBox="1"/>
          <p:nvPr/>
        </p:nvSpPr>
        <p:spPr>
          <a:xfrm>
            <a:off x="4946043" y="5379178"/>
            <a:ext cx="412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กรณีระบายน้ำก่อให้เกิดน้ำท่วมด้านท้ายน้ำหรือเหนือน้ำ</a:t>
            </a:r>
          </a:p>
        </p:txBody>
      </p:sp>
      <p:sp>
        <p:nvSpPr>
          <p:cNvPr id="57" name="กล่องข้อความ 60">
            <a:extLst>
              <a:ext uri="{FF2B5EF4-FFF2-40B4-BE49-F238E27FC236}">
                <a16:creationId xmlns:a16="http://schemas.microsoft.com/office/drawing/2014/main" id="{B3D206E1-ACE8-466F-8F41-FE342F363BCE}"/>
              </a:ext>
            </a:extLst>
          </p:cNvPr>
          <p:cNvSpPr txBox="1"/>
          <p:nvPr/>
        </p:nvSpPr>
        <p:spPr>
          <a:xfrm>
            <a:off x="4956091" y="5621947"/>
            <a:ext cx="40443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ปริมาณการระบายน้ำมากกว่า 2,000 ลบ.ม./วินาที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ให้ขออนุญาตต่อ กนช. ล่วงหน้า 3 วัน เพื่อพิจารณาเห็นชอบการปรับเพิ่ม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หากเป็นกรณีฉุกเฉิน ให้ขออนุญาตประธาน กนช.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พิจารณาและให้รายงานต่อ กนช. ในโอกาสแรก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FFC000">
                    <a:alpha val="40000"/>
                  </a:srgbClr>
                </a:glo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F107E-68C5-4040-B18C-96941AB96C5B}"/>
              </a:ext>
            </a:extLst>
          </p:cNvPr>
          <p:cNvSpPr/>
          <p:nvPr/>
        </p:nvSpPr>
        <p:spPr>
          <a:xfrm>
            <a:off x="106817" y="876068"/>
            <a:ext cx="3424578" cy="589838"/>
          </a:xfrm>
          <a:prstGeom prst="rect">
            <a:avLst/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3F0B6-B29E-49DF-93D9-5FD85DDA6BF2}"/>
              </a:ext>
            </a:extLst>
          </p:cNvPr>
          <p:cNvSpPr/>
          <p:nvPr/>
        </p:nvSpPr>
        <p:spPr>
          <a:xfrm>
            <a:off x="65908" y="785611"/>
            <a:ext cx="32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เกณฑ์การบริหารจัดการระบายน้ำ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A05F6-F1F6-4CD5-B0D6-F982515F3F87}"/>
              </a:ext>
            </a:extLst>
          </p:cNvPr>
          <p:cNvSpPr/>
          <p:nvPr/>
        </p:nvSpPr>
        <p:spPr>
          <a:xfrm>
            <a:off x="1466893" y="1030689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ของกรมชลประทาน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9" name="กล่องข้อความ 60">
            <a:extLst>
              <a:ext uri="{FF2B5EF4-FFF2-40B4-BE49-F238E27FC236}">
                <a16:creationId xmlns:a16="http://schemas.microsoft.com/office/drawing/2014/main" id="{A169DBCF-4EDD-4146-88C8-65CD56CFD1C7}"/>
              </a:ext>
            </a:extLst>
          </p:cNvPr>
          <p:cNvSpPr txBox="1"/>
          <p:nvPr/>
        </p:nvSpPr>
        <p:spPr>
          <a:xfrm>
            <a:off x="4925628" y="850458"/>
            <a:ext cx="424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ปรับเกณฑ์การระบายน้ำเขื่อนเจ้าพระยา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11F85-FAFF-407B-A2C9-CAD220C0EF93}"/>
              </a:ext>
            </a:extLst>
          </p:cNvPr>
          <p:cNvSpPr/>
          <p:nvPr/>
        </p:nvSpPr>
        <p:spPr>
          <a:xfrm rot="19776076">
            <a:off x="-43967" y="2882268"/>
            <a:ext cx="9231935" cy="6755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4925125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990</Words>
  <Application>Microsoft Office PowerPoint</Application>
  <PresentationFormat>On-screen Show (4:3)</PresentationFormat>
  <Paragraphs>186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TH SarabunPSK</vt:lpstr>
      <vt:lpstr>1_Office Theme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Wachira Surin</cp:lastModifiedBy>
  <cp:revision>20</cp:revision>
  <dcterms:created xsi:type="dcterms:W3CDTF">2019-10-07T08:15:59Z</dcterms:created>
  <dcterms:modified xsi:type="dcterms:W3CDTF">2019-10-07T13:05:03Z</dcterms:modified>
</cp:coreProperties>
</file>