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7"/>
  </p:handoutMasterIdLst>
  <p:sldIdLst>
    <p:sldId id="256" r:id="rId2"/>
    <p:sldId id="324" r:id="rId3"/>
    <p:sldId id="307" r:id="rId4"/>
    <p:sldId id="316" r:id="rId5"/>
    <p:sldId id="317" r:id="rId6"/>
    <p:sldId id="313" r:id="rId7"/>
    <p:sldId id="315" r:id="rId8"/>
    <p:sldId id="308" r:id="rId9"/>
    <p:sldId id="319" r:id="rId10"/>
    <p:sldId id="318" r:id="rId11"/>
    <p:sldId id="321" r:id="rId12"/>
    <p:sldId id="322" r:id="rId13"/>
    <p:sldId id="323" r:id="rId14"/>
    <p:sldId id="309" r:id="rId15"/>
    <p:sldId id="267" r:id="rId16"/>
  </p:sldIdLst>
  <p:sldSz cx="9144000" cy="6858000" type="screen4x3"/>
  <p:notesSz cx="9236075" cy="7010400"/>
  <p:embeddedFontLst>
    <p:embeddedFont>
      <p:font typeface="TH SarabunPSK" panose="020B0500040200020003" pitchFamily="34" charset="-34"/>
      <p:regular r:id="rId18"/>
      <p:bold r:id="rId19"/>
      <p:italic r:id="rId20"/>
      <p:boldItalic r:id="rId21"/>
    </p:embeddedFont>
    <p:embeddedFont>
      <p:font typeface="MS Mincho" panose="020B0604020202020204" charset="-128"/>
      <p:regular r:id="rId22"/>
    </p:embeddedFont>
    <p:embeddedFont>
      <p:font typeface="Cordia New" panose="020B0304020202020204" pitchFamily="34" charset="-34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Angsana New" panose="02020603050405020304" pitchFamily="18" charset="-34"/>
      <p:regular r:id="rId33"/>
      <p:bold r:id="rId34"/>
      <p:italic r:id="rId35"/>
      <p:boldItalic r:id="rId36"/>
    </p:embeddedFont>
    <p:embeddedFont>
      <p:font typeface="DilleniaUPC" panose="02020603050405020304" pitchFamily="18" charset="-34"/>
      <p:regular r:id="rId37"/>
      <p:bold r:id="rId38"/>
      <p:italic r:id="rId39"/>
      <p:boldItalic r:id="rId40"/>
    </p:embeddedFont>
    <p:embeddedFont>
      <p:font typeface="Wingdings 2" panose="05020102010507070707" pitchFamily="18" charset="2"/>
      <p:regular r:id="rId41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996600"/>
    <a:srgbClr val="FFCC66"/>
    <a:srgbClr val="FF6699"/>
    <a:srgbClr val="FFFF8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ลักษณะสีอ่อน 1 - เน้น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97513" autoAdjust="0"/>
  </p:normalViewPr>
  <p:slideViewPr>
    <p:cSldViewPr>
      <p:cViewPr varScale="1">
        <p:scale>
          <a:sx n="85" d="100"/>
          <a:sy n="85" d="100"/>
        </p:scale>
        <p:origin x="1560" y="72"/>
      </p:cViewPr>
      <p:guideLst>
        <p:guide orient="horz" pos="1620"/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729" cy="351147"/>
          </a:xfrm>
          <a:prstGeom prst="rect">
            <a:avLst/>
          </a:prstGeom>
        </p:spPr>
        <p:txBody>
          <a:bodyPr vert="horz" lIns="85698" tIns="42849" rIns="85698" bIns="42849" rtlCol="0"/>
          <a:lstStyle>
            <a:lvl1pPr algn="l">
              <a:defRPr sz="11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914" y="0"/>
            <a:ext cx="4002729" cy="351147"/>
          </a:xfrm>
          <a:prstGeom prst="rect">
            <a:avLst/>
          </a:prstGeom>
        </p:spPr>
        <p:txBody>
          <a:bodyPr vert="horz" lIns="85698" tIns="42849" rIns="85698" bIns="42849" rtlCol="0"/>
          <a:lstStyle>
            <a:lvl1pPr algn="r">
              <a:defRPr sz="1100"/>
            </a:lvl1pPr>
          </a:lstStyle>
          <a:p>
            <a:fld id="{53C8B9F1-0977-4DA2-BD34-E6AB308640A7}" type="datetimeFigureOut">
              <a:rPr lang="th-TH" smtClean="0"/>
              <a:pPr/>
              <a:t>12/02/64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9253"/>
            <a:ext cx="4002729" cy="349580"/>
          </a:xfrm>
          <a:prstGeom prst="rect">
            <a:avLst/>
          </a:prstGeom>
        </p:spPr>
        <p:txBody>
          <a:bodyPr vert="horz" lIns="85698" tIns="42849" rIns="85698" bIns="42849" rtlCol="0" anchor="b"/>
          <a:lstStyle>
            <a:lvl1pPr algn="l">
              <a:defRPr sz="11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914" y="6659253"/>
            <a:ext cx="4002729" cy="349580"/>
          </a:xfrm>
          <a:prstGeom prst="rect">
            <a:avLst/>
          </a:prstGeom>
        </p:spPr>
        <p:txBody>
          <a:bodyPr vert="horz" lIns="85698" tIns="42849" rIns="85698" bIns="42849" rtlCol="0" anchor="b"/>
          <a:lstStyle>
            <a:lvl1pPr algn="r">
              <a:defRPr sz="1100"/>
            </a:lvl1pPr>
          </a:lstStyle>
          <a:p>
            <a:fld id="{E1052CE6-E70B-4D02-8F34-2DE1463270D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6623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C704-4948-4D42-8CD8-38B25A65FF41}" type="datetimeFigureOut">
              <a:rPr lang="th-TH" smtClean="0"/>
              <a:pPr/>
              <a:t>12/02/64</a:t>
            </a:fld>
            <a:endParaRPr lang="th-TH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F334-ED59-463A-8102-FC44280F428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C704-4948-4D42-8CD8-38B25A65FF41}" type="datetimeFigureOut">
              <a:rPr lang="th-TH" smtClean="0"/>
              <a:pPr/>
              <a:t>12/02/64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F334-ED59-463A-8102-FC44280F428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C704-4948-4D42-8CD8-38B25A65FF41}" type="datetimeFigureOut">
              <a:rPr lang="th-TH" smtClean="0"/>
              <a:pPr/>
              <a:t>12/02/64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F334-ED59-463A-8102-FC44280F428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C704-4948-4D42-8CD8-38B25A65FF41}" type="datetimeFigureOut">
              <a:rPr lang="th-TH" smtClean="0"/>
              <a:pPr/>
              <a:t>12/02/64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F334-ED59-463A-8102-FC44280F428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C704-4948-4D42-8CD8-38B25A65FF41}" type="datetimeFigureOut">
              <a:rPr lang="th-TH" smtClean="0"/>
              <a:pPr/>
              <a:t>12/02/64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F334-ED59-463A-8102-FC44280F428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C704-4948-4D42-8CD8-38B25A65FF41}" type="datetimeFigureOut">
              <a:rPr lang="th-TH" smtClean="0"/>
              <a:pPr/>
              <a:t>12/02/64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F334-ED59-463A-8102-FC44280F428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C704-4948-4D42-8CD8-38B25A65FF41}" type="datetimeFigureOut">
              <a:rPr lang="th-TH" smtClean="0"/>
              <a:pPr/>
              <a:t>12/02/64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F334-ED59-463A-8102-FC44280F428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C704-4948-4D42-8CD8-38B25A65FF41}" type="datetimeFigureOut">
              <a:rPr lang="th-TH" smtClean="0"/>
              <a:pPr/>
              <a:t>12/02/64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F334-ED59-463A-8102-FC44280F428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C704-4948-4D42-8CD8-38B25A65FF41}" type="datetimeFigureOut">
              <a:rPr lang="th-TH" smtClean="0"/>
              <a:pPr/>
              <a:t>12/02/64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F334-ED59-463A-8102-FC44280F428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C704-4948-4D42-8CD8-38B25A65FF41}" type="datetimeFigureOut">
              <a:rPr lang="th-TH" smtClean="0"/>
              <a:pPr/>
              <a:t>12/02/64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F334-ED59-463A-8102-FC44280F428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C704-4948-4D42-8CD8-38B25A65FF41}" type="datetimeFigureOut">
              <a:rPr lang="th-TH" smtClean="0"/>
              <a:pPr/>
              <a:t>12/02/64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6AFF334-ED59-463A-8102-FC44280F4286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F7EC704-4948-4D42-8CD8-38B25A65FF41}" type="datetimeFigureOut">
              <a:rPr lang="th-TH" smtClean="0"/>
              <a:pPr/>
              <a:t>12/02/64</a:t>
            </a:fld>
            <a:endParaRPr lang="th-TH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6AFF334-ED59-463A-8102-FC44280F4286}" type="slidenum">
              <a:rPr lang="th-TH" smtClean="0"/>
              <a:pPr/>
              <a:t>‹#›</a:t>
            </a:fld>
            <a:endParaRPr lang="th-TH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7435"/>
            <a:ext cx="1944216" cy="228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522" y="2745849"/>
            <a:ext cx="89289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โครงการฝึกอบรมเชิงปฏิบัติการ </a:t>
            </a:r>
          </a:p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หลักสูตร “มาตรฐานการปฏิบัติงานด้านบริหารจัดการน้ำ </a:t>
            </a:r>
          </a:p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ระดับหัวหน้าฝ่ายส่งน้ำและบำรุงรักษา” รุ่นที่ 1-4 </a:t>
            </a:r>
          </a:p>
          <a:p>
            <a:pPr algn="ctr"/>
            <a:endParaRPr lang="th-TH" sz="32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นายอุลิต รัตนตั้งตระกูล</a:t>
            </a:r>
          </a:p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หัวหน้าฝ่ายจัดสรรน้ำที่ 1 สำนัก</a:t>
            </a:r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บริหารจัดการน้ำและอุทกวิทยา</a:t>
            </a:r>
            <a:endParaRPr lang="th-TH" sz="32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573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708688"/>
          </a:xfrm>
        </p:spPr>
        <p:txBody>
          <a:bodyPr>
            <a:noAutofit/>
          </a:bodyPr>
          <a:lstStyle/>
          <a:p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ฝึกปฏิบัติ 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1296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สร้างหน้าเมนูหลักเพื่อจัดเก็บฐานข้อมูล โดยกำหนดให้พื้นหลังเป็นรูปภาพ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3005336"/>
            <a:ext cx="8229600" cy="12961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th-TH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th-TH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สร้างปุ่มควบคุม(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Exit</a:t>
            </a:r>
            <a:r>
              <a:rPr lang="th-TH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โดยกำหนดคำสั่งให้ออกจากเมนู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3445" y="4286803"/>
            <a:ext cx="8229600" cy="12961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th-TH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th-TH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สร้างปุ่มควบคุม โดยกำหนดให้เปิด ไฟล์ 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PDF</a:t>
            </a:r>
            <a:r>
              <a:rPr lang="th-TH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350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708688"/>
          </a:xfrm>
        </p:spPr>
        <p:txBody>
          <a:bodyPr>
            <a:noAutofit/>
          </a:bodyPr>
          <a:lstStyle/>
          <a:p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ฝึกปฏิบัติ (ต่อ)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445" y="1556792"/>
            <a:ext cx="8229600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th-TH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สร้างหน้าเมนูเพิ่ม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3005336"/>
            <a:ext cx="8229600" cy="12961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th-TH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th-TH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สร้างปุ่มควบคุม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Web Browser</a:t>
            </a:r>
            <a:endParaRPr lang="th-TH" sz="4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3445" y="4286803"/>
            <a:ext cx="8229600" cy="12961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th-TH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th-TH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สร้างปุ่มควบคุม โดยกำหนดให้เปิด ไฟล์ 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PDF</a:t>
            </a:r>
            <a:r>
              <a:rPr lang="th-TH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218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708688"/>
          </a:xfrm>
        </p:spPr>
        <p:txBody>
          <a:bodyPr>
            <a:noAutofit/>
          </a:bodyPr>
          <a:lstStyle/>
          <a:p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ฝึกปฏิบัติ (ต่อ)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445" y="1556792"/>
            <a:ext cx="8229600" cy="1296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th-TH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สร้างปุ่มควบคุมที่หน้าเมนูหลัก โดยเมื่อคลิกแล้วให้ไปที่หน้าเมนูใหม่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3005336"/>
            <a:ext cx="8229600" cy="12961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h-TH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th-TH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th-TH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สร้างปุ่มควบคุม 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 Player</a:t>
            </a:r>
            <a:r>
              <a:rPr lang="th-TH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h-TH" sz="4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468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43608" y="1387048"/>
            <a:ext cx="2880320" cy="2143125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การใช้งาน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จริง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74688"/>
            <a:ext cx="2266950" cy="201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49860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87048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1" y="4049860"/>
            <a:ext cx="2004789" cy="20047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0595" y="5229200"/>
            <a:ext cx="1754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APM</a:t>
            </a:r>
            <a:endParaRPr lang="th-TH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0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14387"/>
            <a:ext cx="3496228" cy="2326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4" y="3032565"/>
            <a:ext cx="2670922" cy="2670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76" y="803926"/>
            <a:ext cx="3516425" cy="201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40968"/>
            <a:ext cx="2117929" cy="2117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29000"/>
            <a:ext cx="24479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6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B336EE-D7CE-4B5A-968A-99C6B97D1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1401"/>
            <a:ext cx="9144000" cy="3288535"/>
          </a:xfrm>
          <a:prstGeom prst="rect">
            <a:avLst/>
          </a:prstGeom>
        </p:spPr>
      </p:pic>
      <p:pic>
        <p:nvPicPr>
          <p:cNvPr id="8" name="รูปภาพ 14">
            <a:extLst>
              <a:ext uri="{FF2B5EF4-FFF2-40B4-BE49-F238E27FC236}">
                <a16:creationId xmlns="" xmlns:a16="http://schemas.microsoft.com/office/drawing/2014/main" id="{B905FB7D-AE83-40A7-BACB-C30482C60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82" y="769109"/>
            <a:ext cx="1983036" cy="235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13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944216"/>
          </a:xfrm>
        </p:spPr>
        <p:txBody>
          <a:bodyPr>
            <a:normAutofit/>
          </a:bodyPr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การจัดทำฐานข้อมูลด้านบริหารจัดการน้ำ</a:t>
            </a:r>
            <a:b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ในระดับฝ่ายส่งน้ำและบำรุงรักษา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05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2232248" cy="672075"/>
          </a:xfrm>
        </p:spPr>
        <p:txBody>
          <a:bodyPr>
            <a:noAutofit/>
          </a:bodyPr>
          <a:lstStyle/>
          <a:p>
            <a:pPr algn="l"/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ความเป็นมา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9512" y="1340768"/>
            <a:ext cx="8460432" cy="5088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2557 - การประเมินการ</a:t>
            </a:r>
            <a:r>
              <a:rPr lang="th-TH" sz="36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พัฒนาคุณภาพการบริหารจัดการโครงการส่งน้ำและบำรุงรักษา/โครงการชลประทาน ประจำปี </a:t>
            </a:r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2558 </a:t>
            </a:r>
            <a:r>
              <a:rPr lang="en-US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36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ณรงค์ศักดิ์ ปิณฑดิษฐ์ </a:t>
            </a:r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(ฝสบ.คป.5/ชป.มหาสารคาม)</a:t>
            </a:r>
            <a:endParaRPr lang="th-TH" sz="36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2559 - </a:t>
            </a:r>
            <a:r>
              <a:rPr lang="th-TH" sz="36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โครงการปรับปรุงฐานข้อมูลด้านบริหารจัดการน้ำ </a:t>
            </a:r>
            <a:endParaRPr lang="th-TH" sz="36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 algn="l"/>
            <a:r>
              <a:rPr lang="th-TH" sz="36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ใน</a:t>
            </a:r>
            <a:r>
              <a:rPr lang="th-TH" sz="36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ระดับฝ่ายส่งน้ำและบำรุงรักษา โดยโปรแกรม </a:t>
            </a:r>
            <a:r>
              <a:rPr lang="en-US" sz="36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AutoPlay </a:t>
            </a:r>
            <a:r>
              <a:rPr lang="en-US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</a:t>
            </a:r>
          </a:p>
          <a:p>
            <a:pPr algn="l"/>
            <a:r>
              <a:rPr lang="en-US" sz="36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en-US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Menu </a:t>
            </a:r>
            <a:r>
              <a:rPr lang="en-US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Builder</a:t>
            </a:r>
            <a:endParaRPr lang="th-TH" sz="36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2560 – </a:t>
            </a:r>
            <a:r>
              <a:rPr lang="th-TH" sz="36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โครงการถ่ายทอดองค์ความรู้การจัดทำ</a:t>
            </a:r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ฐานข้อมูล โดย</a:t>
            </a:r>
            <a:r>
              <a:rPr lang="th-TH" sz="36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โปรแกรม</a:t>
            </a:r>
            <a:r>
              <a:rPr lang="en-US" sz="36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AutoPlay Menu Builder </a:t>
            </a:r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3600" b="1" dirty="0" err="1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สชป</a:t>
            </a:r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.3)</a:t>
            </a:r>
            <a:endParaRPr lang="th-TH" sz="36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th-TH" sz="36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622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1143000"/>
          </a:xfrm>
        </p:spPr>
        <p:txBody>
          <a:bodyPr>
            <a:normAutofit/>
          </a:bodyPr>
          <a:lstStyle/>
          <a:p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โปรแกรมการจัดการฐานข้อมูลทั่วๆไป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375124"/>
            <a:ext cx="3106688" cy="4922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Access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,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*** 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FoxPro,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Clipper</a:t>
            </a:r>
            <a:r>
              <a:rPr lang="en-US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, </a:t>
            </a:r>
            <a:endParaRPr lang="en-US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dBase</a:t>
            </a:r>
            <a:r>
              <a:rPr lang="en-US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, </a:t>
            </a:r>
            <a:endParaRPr lang="en-US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FoxBase</a:t>
            </a:r>
            <a:r>
              <a:rPr lang="en-US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, </a:t>
            </a:r>
            <a:endParaRPr lang="en-US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41546" y="1406655"/>
            <a:ext cx="3802861" cy="492252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Oracle, </a:t>
            </a:r>
          </a:p>
          <a:p>
            <a:pPr marL="0" indent="0">
              <a:buFont typeface="Wingdings 2"/>
              <a:buNone/>
            </a:pP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SQL </a:t>
            </a:r>
          </a:p>
          <a:p>
            <a:pPr marL="0" indent="0">
              <a:buFont typeface="Wingdings 2"/>
              <a:buNone/>
            </a:pP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Ms. Excel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***</a:t>
            </a:r>
          </a:p>
          <a:p>
            <a:pPr marL="0" indent="0">
              <a:buFont typeface="Wingdings 2"/>
              <a:buNone/>
            </a:pPr>
            <a:r>
              <a:rPr lang="en-US" sz="4000" b="1" dirty="0" err="1" smtClean="0">
                <a:solidFill>
                  <a:schemeClr val="accent5"/>
                </a:solidFill>
                <a:latin typeface="TH SarabunPSK" pitchFamily="34" charset="-34"/>
                <a:cs typeface="TH SarabunPSK" pitchFamily="34" charset="-34"/>
              </a:rPr>
              <a:t>IRRIProStat</a:t>
            </a:r>
            <a:endParaRPr lang="en-US" sz="4000" b="1" dirty="0" smtClean="0">
              <a:solidFill>
                <a:schemeClr val="accent5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Wingdings 2"/>
              <a:buNone/>
            </a:pPr>
            <a:r>
              <a:rPr lang="en-US" sz="4000" b="1" dirty="0" smtClean="0">
                <a:solidFill>
                  <a:schemeClr val="accent5"/>
                </a:solidFill>
                <a:latin typeface="TH SarabunPSK" pitchFamily="34" charset="-34"/>
                <a:cs typeface="TH SarabunPSK" pitchFamily="34" charset="-34"/>
              </a:rPr>
              <a:t>Water Daily Program</a:t>
            </a:r>
            <a:endParaRPr lang="th-TH" sz="4000" b="1" dirty="0">
              <a:solidFill>
                <a:schemeClr val="accent5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488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56" y="260648"/>
            <a:ext cx="8229600" cy="1143000"/>
          </a:xfrm>
        </p:spPr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ใครต้องใช้โปรแกรม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 ?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9" y="1268760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317947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268760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72" y="3461072"/>
            <a:ext cx="2259516" cy="3140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50" y="3789040"/>
            <a:ext cx="4114743" cy="2304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4544" y="633251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เปิดแผ่น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DVD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035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45" y="404664"/>
            <a:ext cx="5936441" cy="812562"/>
          </a:xfrm>
        </p:spPr>
        <p:txBody>
          <a:bodyPr>
            <a:noAutofit/>
          </a:bodyPr>
          <a:lstStyle/>
          <a:p>
            <a:pPr algn="l"/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Autoplay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Menu 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Builder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คือ ?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1026" name="Picture 2" descr="D:\Works\2016\Data base\เล่มคู่มือ\รูปในคู่มือ\Cover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2991"/>
            <a:ext cx="4058081" cy="33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35" y="1102991"/>
            <a:ext cx="1920260" cy="296573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712065" y="6158541"/>
            <a:ext cx="1440160" cy="699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เปิด </a:t>
            </a:r>
            <a:r>
              <a:rPr lang="en-US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DVD</a:t>
            </a:r>
            <a:endParaRPr lang="th-TH" sz="28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5" y="4992848"/>
            <a:ext cx="50405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โปรแกรมออกแบบมาในลักษณะ </a:t>
            </a:r>
            <a:r>
              <a:rPr lang="en-US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WYSIWYG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Stand alone </a:t>
            </a:r>
            <a:endParaRPr lang="th-TH" sz="32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35" y="1643947"/>
            <a:ext cx="2671669" cy="2379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80549"/>
            <a:ext cx="2886662" cy="215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9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68" y="200043"/>
            <a:ext cx="6449338" cy="602712"/>
          </a:xfrm>
        </p:spPr>
        <p:txBody>
          <a:bodyPr>
            <a:noAutofit/>
          </a:bodyPr>
          <a:lstStyle/>
          <a:p>
            <a:pPr algn="l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องค์ประกอบ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Autoplay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Menu Builder 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3"/>
            <a:ext cx="5783086" cy="544692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7545" y="602712"/>
            <a:ext cx="8296151" cy="861405"/>
            <a:chOff x="-91669" y="-163635"/>
            <a:chExt cx="3091314" cy="646678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972850" y="-163635"/>
              <a:ext cx="1026795" cy="300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th-TH" b="1" dirty="0">
                  <a:solidFill>
                    <a:srgbClr val="0070C0"/>
                  </a:solidFill>
                  <a:effectLst/>
                  <a:latin typeface="Times New Roman"/>
                  <a:ea typeface="MS Mincho"/>
                  <a:cs typeface="TH SarabunPSK"/>
                </a:rPr>
                <a:t>เมนูใช้งานต่างๆ </a:t>
              </a:r>
              <a:endParaRPr lang="en-US" b="1" dirty="0">
                <a:solidFill>
                  <a:srgbClr val="0070C0"/>
                </a:solidFill>
                <a:effectLst/>
                <a:latin typeface="Times New Roman"/>
                <a:ea typeface="MS Mincho"/>
                <a:cs typeface="Angsana New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-91669" y="197519"/>
              <a:ext cx="2817322" cy="285524"/>
              <a:chOff x="-91669" y="-393"/>
              <a:chExt cx="2817322" cy="285524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H="1">
                <a:off x="1483082" y="2505"/>
                <a:ext cx="1242571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1014609" y="0"/>
                <a:ext cx="473801" cy="154592"/>
              </a:xfrm>
              <a:prstGeom prst="line">
                <a:avLst/>
              </a:prstGeom>
              <a:noFill/>
              <a:ln w="2222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sp>
            <p:nvSpPr>
              <p:cNvPr id="12" name="Rectangle 11"/>
              <p:cNvSpPr/>
              <p:nvPr/>
            </p:nvSpPr>
            <p:spPr>
              <a:xfrm>
                <a:off x="-91669" y="-393"/>
                <a:ext cx="1261087" cy="285524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651039" y="1379054"/>
            <a:ext cx="6804630" cy="1518533"/>
            <a:chOff x="1651039" y="1034290"/>
            <a:chExt cx="6804630" cy="1138900"/>
          </a:xfrm>
        </p:grpSpPr>
        <p:grpSp>
          <p:nvGrpSpPr>
            <p:cNvPr id="13" name="Group 12"/>
            <p:cNvGrpSpPr/>
            <p:nvPr/>
          </p:nvGrpSpPr>
          <p:grpSpPr>
            <a:xfrm>
              <a:off x="1691681" y="1034290"/>
              <a:ext cx="6763988" cy="1105412"/>
              <a:chOff x="222760" y="-549340"/>
              <a:chExt cx="2520399" cy="1106480"/>
            </a:xfrm>
          </p:grpSpPr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1716364" y="-549340"/>
                <a:ext cx="1026795" cy="3003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b="1" dirty="0" smtClean="0">
                    <a:solidFill>
                      <a:srgbClr val="0070C0"/>
                    </a:solidFill>
                    <a:effectLst/>
                    <a:latin typeface="TH SarabunPSK" pitchFamily="34" charset="-34"/>
                    <a:ea typeface="MS Mincho"/>
                    <a:cs typeface="TH SarabunPSK" pitchFamily="34" charset="-34"/>
                  </a:rPr>
                  <a:t>Gallery</a:t>
                </a:r>
                <a:endParaRPr lang="en-US" b="1" dirty="0">
                  <a:solidFill>
                    <a:srgbClr val="0070C0"/>
                  </a:solidFill>
                  <a:effectLst/>
                  <a:latin typeface="TH SarabunPSK" pitchFamily="34" charset="-34"/>
                  <a:ea typeface="MS Mincho"/>
                  <a:cs typeface="TH SarabunPSK" pitchFamily="34" charset="-34"/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222760" y="-90646"/>
                <a:ext cx="2146531" cy="647786"/>
                <a:chOff x="222760" y="-288558"/>
                <a:chExt cx="2146531" cy="647786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488411" y="-288558"/>
                  <a:ext cx="880880" cy="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  <p:cxnSp>
              <p:nvCxnSpPr>
                <p:cNvPr id="17" name="Straight Connector 16"/>
                <p:cNvCxnSpPr/>
                <p:nvPr/>
              </p:nvCxnSpPr>
              <p:spPr>
                <a:xfrm flipH="1">
                  <a:off x="222760" y="-288558"/>
                  <a:ext cx="1265651" cy="647786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19" name="Flowchart: Connector 18"/>
            <p:cNvSpPr/>
            <p:nvPr/>
          </p:nvSpPr>
          <p:spPr>
            <a:xfrm flipH="1" flipV="1">
              <a:off x="1651039" y="2108250"/>
              <a:ext cx="60737" cy="6494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h-TH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404961" y="5126793"/>
            <a:ext cx="7290798" cy="621771"/>
            <a:chOff x="1651039" y="1706862"/>
            <a:chExt cx="7290798" cy="466328"/>
          </a:xfrm>
        </p:grpSpPr>
        <p:grpSp>
          <p:nvGrpSpPr>
            <p:cNvPr id="25" name="Group 24"/>
            <p:cNvGrpSpPr/>
            <p:nvPr/>
          </p:nvGrpSpPr>
          <p:grpSpPr>
            <a:xfrm>
              <a:off x="1691681" y="1706862"/>
              <a:ext cx="7250156" cy="432833"/>
              <a:chOff x="222760" y="123883"/>
              <a:chExt cx="2701555" cy="433257"/>
            </a:xfrm>
          </p:grpSpPr>
          <p:sp>
            <p:nvSpPr>
              <p:cNvPr id="27" name="Text Box 2"/>
              <p:cNvSpPr txBox="1">
                <a:spLocks noChangeArrowheads="1"/>
              </p:cNvSpPr>
              <p:nvPr/>
            </p:nvSpPr>
            <p:spPr bwMode="auto">
              <a:xfrm>
                <a:off x="1897520" y="123883"/>
                <a:ext cx="1026795" cy="3003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th-TH" b="1" dirty="0" smtClean="0">
                    <a:solidFill>
                      <a:srgbClr val="0070C0"/>
                    </a:solidFill>
                    <a:effectLst/>
                    <a:latin typeface="TH SarabunPSK" pitchFamily="34" charset="-34"/>
                    <a:ea typeface="MS Mincho"/>
                    <a:cs typeface="TH SarabunPSK" pitchFamily="34" charset="-34"/>
                  </a:rPr>
                  <a:t>พื้นที่ทำงาน</a:t>
                </a:r>
                <a:endParaRPr lang="en-US" b="1" dirty="0">
                  <a:solidFill>
                    <a:srgbClr val="0070C0"/>
                  </a:solidFill>
                  <a:effectLst/>
                  <a:latin typeface="TH SarabunPSK" pitchFamily="34" charset="-34"/>
                  <a:ea typeface="MS Mincho"/>
                  <a:cs typeface="TH SarabunPSK" pitchFamily="34" charset="-34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H="1">
                <a:off x="222760" y="557140"/>
                <a:ext cx="2452877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sp>
          <p:nvSpPr>
            <p:cNvPr id="26" name="Flowchart: Connector 25"/>
            <p:cNvSpPr/>
            <p:nvPr/>
          </p:nvSpPr>
          <p:spPr>
            <a:xfrm flipH="1" flipV="1">
              <a:off x="1651039" y="2108250"/>
              <a:ext cx="60737" cy="6494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h-TH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235591" y="2095027"/>
            <a:ext cx="5528104" cy="1178021"/>
            <a:chOff x="2927565" y="1034290"/>
            <a:chExt cx="5528104" cy="883516"/>
          </a:xfrm>
        </p:grpSpPr>
        <p:grpSp>
          <p:nvGrpSpPr>
            <p:cNvPr id="35" name="Group 34"/>
            <p:cNvGrpSpPr/>
            <p:nvPr/>
          </p:nvGrpSpPr>
          <p:grpSpPr>
            <a:xfrm>
              <a:off x="2967830" y="1034290"/>
              <a:ext cx="5487839" cy="856465"/>
              <a:chOff x="698279" y="-549340"/>
              <a:chExt cx="2044880" cy="857292"/>
            </a:xfrm>
          </p:grpSpPr>
          <p:sp>
            <p:nvSpPr>
              <p:cNvPr id="37" name="Text Box 2"/>
              <p:cNvSpPr txBox="1">
                <a:spLocks noChangeArrowheads="1"/>
              </p:cNvSpPr>
              <p:nvPr/>
            </p:nvSpPr>
            <p:spPr bwMode="auto">
              <a:xfrm>
                <a:off x="1716364" y="-549340"/>
                <a:ext cx="1026795" cy="3003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th-TH" b="1" dirty="0" smtClean="0">
                    <a:solidFill>
                      <a:srgbClr val="0070C0"/>
                    </a:solidFill>
                    <a:latin typeface="TH SarabunPSK" pitchFamily="34" charset="-34"/>
                    <a:ea typeface="MS Mincho"/>
                    <a:cs typeface="TH SarabunPSK" pitchFamily="34" charset="-34"/>
                  </a:rPr>
                  <a:t>ปุ่มควบคุม(</a:t>
                </a:r>
                <a:r>
                  <a:rPr lang="en-US" b="1" dirty="0" smtClean="0">
                    <a:solidFill>
                      <a:srgbClr val="0070C0"/>
                    </a:solidFill>
                    <a:latin typeface="TH SarabunPSK" pitchFamily="34" charset="-34"/>
                    <a:ea typeface="MS Mincho"/>
                    <a:cs typeface="TH SarabunPSK" pitchFamily="34" charset="-34"/>
                  </a:rPr>
                  <a:t>Controls</a:t>
                </a:r>
                <a:r>
                  <a:rPr lang="th-TH" b="1" dirty="0" smtClean="0">
                    <a:solidFill>
                      <a:srgbClr val="0070C0"/>
                    </a:solidFill>
                    <a:latin typeface="TH SarabunPSK" pitchFamily="34" charset="-34"/>
                    <a:ea typeface="MS Mincho"/>
                    <a:cs typeface="TH SarabunPSK" pitchFamily="34" charset="-34"/>
                  </a:rPr>
                  <a:t>)</a:t>
                </a:r>
                <a:endParaRPr lang="en-US" b="1" dirty="0">
                  <a:solidFill>
                    <a:srgbClr val="0070C0"/>
                  </a:solidFill>
                  <a:effectLst/>
                  <a:latin typeface="TH SarabunPSK" pitchFamily="34" charset="-34"/>
                  <a:ea typeface="MS Mincho"/>
                  <a:cs typeface="TH SarabunPSK" pitchFamily="34" charset="-34"/>
                </a:endParaRP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698279" y="-90646"/>
                <a:ext cx="1930103" cy="398598"/>
                <a:chOff x="698279" y="-288558"/>
                <a:chExt cx="1930103" cy="398598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1488411" y="-288558"/>
                  <a:ext cx="1139971" cy="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698279" y="-288558"/>
                  <a:ext cx="790132" cy="398598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36" name="Flowchart: Connector 35"/>
            <p:cNvSpPr/>
            <p:nvPr/>
          </p:nvSpPr>
          <p:spPr>
            <a:xfrm flipH="1" flipV="1">
              <a:off x="2927565" y="1852866"/>
              <a:ext cx="60737" cy="6494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h-TH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77144" y="3160088"/>
            <a:ext cx="4795127" cy="830528"/>
            <a:chOff x="3918130" y="1095283"/>
            <a:chExt cx="4380449" cy="622896"/>
          </a:xfrm>
        </p:grpSpPr>
        <p:grpSp>
          <p:nvGrpSpPr>
            <p:cNvPr id="44" name="Group 43"/>
            <p:cNvGrpSpPr/>
            <p:nvPr/>
          </p:nvGrpSpPr>
          <p:grpSpPr>
            <a:xfrm>
              <a:off x="3919090" y="1095283"/>
              <a:ext cx="4379489" cy="596364"/>
              <a:chOff x="1052738" y="-488289"/>
              <a:chExt cx="1631887" cy="596941"/>
            </a:xfrm>
          </p:grpSpPr>
          <p:sp>
            <p:nvSpPr>
              <p:cNvPr id="46" name="Text Box 2"/>
              <p:cNvSpPr txBox="1">
                <a:spLocks noChangeArrowheads="1"/>
              </p:cNvSpPr>
              <p:nvPr/>
            </p:nvSpPr>
            <p:spPr bwMode="auto">
              <a:xfrm>
                <a:off x="1445614" y="-488289"/>
                <a:ext cx="1239011" cy="3003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th-TH" b="1" dirty="0" smtClean="0">
                    <a:solidFill>
                      <a:srgbClr val="0070C0"/>
                    </a:solidFill>
                    <a:latin typeface="TH SarabunPSK" pitchFamily="34" charset="-34"/>
                    <a:ea typeface="MS Mincho"/>
                    <a:cs typeface="TH SarabunPSK" pitchFamily="34" charset="-34"/>
                  </a:rPr>
                  <a:t>คุณสมบัติปุ่มควบคุม(</a:t>
                </a:r>
                <a:r>
                  <a:rPr lang="en-US" b="1" dirty="0" smtClean="0">
                    <a:solidFill>
                      <a:srgbClr val="0070C0"/>
                    </a:solidFill>
                    <a:latin typeface="TH SarabunPSK" pitchFamily="34" charset="-34"/>
                    <a:ea typeface="MS Mincho"/>
                    <a:cs typeface="TH SarabunPSK" pitchFamily="34" charset="-34"/>
                  </a:rPr>
                  <a:t>Properties</a:t>
                </a:r>
                <a:r>
                  <a:rPr lang="th-TH" b="1" dirty="0" smtClean="0">
                    <a:solidFill>
                      <a:srgbClr val="0070C0"/>
                    </a:solidFill>
                    <a:latin typeface="TH SarabunPSK" pitchFamily="34" charset="-34"/>
                    <a:ea typeface="MS Mincho"/>
                    <a:cs typeface="TH SarabunPSK" pitchFamily="34" charset="-34"/>
                  </a:rPr>
                  <a:t>)</a:t>
                </a:r>
                <a:endParaRPr lang="en-US" b="1" dirty="0">
                  <a:solidFill>
                    <a:srgbClr val="0070C0"/>
                  </a:solidFill>
                  <a:effectLst/>
                  <a:latin typeface="TH SarabunPSK" pitchFamily="34" charset="-34"/>
                  <a:ea typeface="MS Mincho"/>
                  <a:cs typeface="TH SarabunPSK" pitchFamily="34" charset="-34"/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1052738" y="-90646"/>
                <a:ext cx="1575644" cy="199298"/>
                <a:chOff x="1052738" y="-288558"/>
                <a:chExt cx="1575644" cy="199298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1488411" y="-288558"/>
                  <a:ext cx="1139971" cy="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  <p:cxnSp>
              <p:nvCxnSpPr>
                <p:cNvPr id="49" name="Straight Connector 48"/>
                <p:cNvCxnSpPr/>
                <p:nvPr/>
              </p:nvCxnSpPr>
              <p:spPr>
                <a:xfrm flipH="1">
                  <a:off x="1052738" y="-288558"/>
                  <a:ext cx="435674" cy="199298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45" name="Flowchart: Connector 44"/>
            <p:cNvSpPr/>
            <p:nvPr/>
          </p:nvSpPr>
          <p:spPr>
            <a:xfrm flipH="1" flipV="1">
              <a:off x="3918130" y="1653239"/>
              <a:ext cx="60737" cy="6494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h-TH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357734" y="4154732"/>
            <a:ext cx="3935472" cy="798859"/>
            <a:chOff x="4703443" y="1095283"/>
            <a:chExt cx="3595135" cy="599144"/>
          </a:xfrm>
        </p:grpSpPr>
        <p:grpSp>
          <p:nvGrpSpPr>
            <p:cNvPr id="52" name="Group 51"/>
            <p:cNvGrpSpPr/>
            <p:nvPr/>
          </p:nvGrpSpPr>
          <p:grpSpPr>
            <a:xfrm>
              <a:off x="4738701" y="1095283"/>
              <a:ext cx="3559877" cy="557956"/>
              <a:chOff x="1358142" y="-488289"/>
              <a:chExt cx="1326483" cy="558496"/>
            </a:xfrm>
          </p:grpSpPr>
          <p:sp>
            <p:nvSpPr>
              <p:cNvPr id="54" name="Text Box 2"/>
              <p:cNvSpPr txBox="1">
                <a:spLocks noChangeArrowheads="1"/>
              </p:cNvSpPr>
              <p:nvPr/>
            </p:nvSpPr>
            <p:spPr bwMode="auto">
              <a:xfrm>
                <a:off x="1445614" y="-488289"/>
                <a:ext cx="1239011" cy="3003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th-TH" b="1" dirty="0" smtClean="0">
                    <a:solidFill>
                      <a:srgbClr val="0070C0"/>
                    </a:solidFill>
                    <a:latin typeface="TH SarabunPSK" pitchFamily="34" charset="-34"/>
                    <a:ea typeface="MS Mincho"/>
                    <a:cs typeface="TH SarabunPSK" pitchFamily="34" charset="-34"/>
                  </a:rPr>
                  <a:t>การทำงานปุ่มควบคุม(</a:t>
                </a:r>
                <a:r>
                  <a:rPr lang="en-US" b="1" dirty="0" smtClean="0">
                    <a:solidFill>
                      <a:srgbClr val="0070C0"/>
                    </a:solidFill>
                    <a:latin typeface="TH SarabunPSK" pitchFamily="34" charset="-34"/>
                    <a:ea typeface="MS Mincho"/>
                    <a:cs typeface="TH SarabunPSK" pitchFamily="34" charset="-34"/>
                  </a:rPr>
                  <a:t>Actions</a:t>
                </a:r>
                <a:r>
                  <a:rPr lang="th-TH" b="1" dirty="0" smtClean="0">
                    <a:solidFill>
                      <a:srgbClr val="0070C0"/>
                    </a:solidFill>
                    <a:latin typeface="TH SarabunPSK" pitchFamily="34" charset="-34"/>
                    <a:ea typeface="MS Mincho"/>
                    <a:cs typeface="TH SarabunPSK" pitchFamily="34" charset="-34"/>
                  </a:rPr>
                  <a:t>)</a:t>
                </a:r>
                <a:endParaRPr lang="en-US" b="1" dirty="0">
                  <a:solidFill>
                    <a:srgbClr val="0070C0"/>
                  </a:solidFill>
                  <a:effectLst/>
                  <a:latin typeface="TH SarabunPSK" pitchFamily="34" charset="-34"/>
                  <a:ea typeface="MS Mincho"/>
                  <a:cs typeface="TH SarabunPSK" pitchFamily="34" charset="-34"/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358142" y="-90646"/>
                <a:ext cx="1270240" cy="160853"/>
                <a:chOff x="1358142" y="-288558"/>
                <a:chExt cx="1270240" cy="160853"/>
              </a:xfrm>
            </p:grpSpPr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1488411" y="-288558"/>
                  <a:ext cx="1139971" cy="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  <p:cxnSp>
              <p:nvCxnSpPr>
                <p:cNvPr id="57" name="Straight Connector 56"/>
                <p:cNvCxnSpPr/>
                <p:nvPr/>
              </p:nvCxnSpPr>
              <p:spPr>
                <a:xfrm flipH="1">
                  <a:off x="1358142" y="-288558"/>
                  <a:ext cx="130270" cy="16085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53" name="Flowchart: Connector 52"/>
            <p:cNvSpPr/>
            <p:nvPr/>
          </p:nvSpPr>
          <p:spPr>
            <a:xfrm flipH="1" flipV="1">
              <a:off x="4703443" y="1629487"/>
              <a:ext cx="60737" cy="6494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h-TH"/>
            </a:p>
          </p:txBody>
        </p:sp>
      </p:grpSp>
      <p:sp>
        <p:nvSpPr>
          <p:cNvPr id="50" name="Title 1"/>
          <p:cNvSpPr txBox="1">
            <a:spLocks/>
          </p:cNvSpPr>
          <p:nvPr/>
        </p:nvSpPr>
        <p:spPr>
          <a:xfrm>
            <a:off x="7380312" y="6021288"/>
            <a:ext cx="1440160" cy="699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เปิดโปรแกรม</a:t>
            </a:r>
            <a:endParaRPr lang="th-TH" sz="28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46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8382" y="476672"/>
            <a:ext cx="8064896" cy="932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ตัวอย่าง ฐานข้อมูลฝ่ายส่งน้ำและบำรุงรักษาที่ 5 </a:t>
            </a:r>
          </a:p>
          <a:p>
            <a:pPr algn="l"/>
            <a:r>
              <a:rPr lang="th-TH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โครงการชลประทานมหาสารคาม</a:t>
            </a:r>
            <a:r>
              <a:rPr 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24328" y="6021288"/>
            <a:ext cx="1440160" cy="699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เปิดตัวอย่าง</a:t>
            </a:r>
            <a:endParaRPr lang="th-TH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84" y="1553409"/>
            <a:ext cx="6251622" cy="47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ขั้นตอนการใช้งาน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799"/>
            <a:ext cx="4752528" cy="3655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1631107"/>
            <a:ext cx="4591947" cy="349963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99673" y="5327351"/>
            <a:ext cx="268855" cy="2603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906" y="1052736"/>
            <a:ext cx="2921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>
            <a:endCxn id="6" idx="0"/>
          </p:cNvCxnSpPr>
          <p:nvPr/>
        </p:nvCxnSpPr>
        <p:spPr>
          <a:xfrm>
            <a:off x="6723956" y="1338486"/>
            <a:ext cx="1" cy="292621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3"/>
          <p:cNvSpPr txBox="1">
            <a:spLocks noChangeArrowheads="1"/>
          </p:cNvSpPr>
          <p:nvPr/>
        </p:nvSpPr>
        <p:spPr bwMode="auto">
          <a:xfrm>
            <a:off x="3539613" y="3933056"/>
            <a:ext cx="1752467" cy="31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th-TH" sz="1200" b="1" dirty="0" smtClean="0">
                <a:solidFill>
                  <a:srgbClr val="FF0000"/>
                </a:solidFill>
                <a:latin typeface="TH SarabunPSK"/>
                <a:ea typeface="MS Mincho"/>
              </a:rPr>
              <a:t>***</a:t>
            </a:r>
            <a:r>
              <a:rPr lang="th-TH" sz="1200" b="1" dirty="0" smtClean="0">
                <a:latin typeface="TH SarabunPSK"/>
                <a:ea typeface="MS Mincho"/>
              </a:rPr>
              <a:t> ชื่อเมนูเป็นภาษาอังกฤษ</a:t>
            </a:r>
            <a:endParaRPr lang="en-US" sz="1200" b="1" dirty="0">
              <a:effectLst/>
              <a:latin typeface="Times New Roman"/>
              <a:ea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149611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H SarabunPSK">
      <a:majorFont>
        <a:latin typeface="TH SarabunPSK"/>
        <a:ea typeface=""/>
        <a:cs typeface="TH SarabunPSK"/>
      </a:majorFont>
      <a:minorFont>
        <a:latin typeface="TH SarabunPSK"/>
        <a:ea typeface=""/>
        <a:cs typeface="TH SarabunPSK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20170301 - นำเสนอการประชุมคณะกรรมการกำกับฯ [6มี.ค.6</Template>
  <TotalTime>2901</TotalTime>
  <Words>337</Words>
  <Application>Microsoft Office PowerPoint</Application>
  <PresentationFormat>On-screen Show (4:3)</PresentationFormat>
  <Paragraphs>56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TH SarabunPSK</vt:lpstr>
      <vt:lpstr>MS Mincho</vt:lpstr>
      <vt:lpstr>Cordia New</vt:lpstr>
      <vt:lpstr>Tahoma</vt:lpstr>
      <vt:lpstr>Calibri</vt:lpstr>
      <vt:lpstr>Times New Roman</vt:lpstr>
      <vt:lpstr>Angsana New</vt:lpstr>
      <vt:lpstr>DilleniaUPC</vt:lpstr>
      <vt:lpstr>Wingdings 2</vt:lpstr>
      <vt:lpstr>Arial</vt:lpstr>
      <vt:lpstr>Flow</vt:lpstr>
      <vt:lpstr>PowerPoint Presentation</vt:lpstr>
      <vt:lpstr>การจัดทำฐานข้อมูลด้านบริหารจัดการน้ำ ในระดับฝ่ายส่งน้ำและบำรุงรักษา</vt:lpstr>
      <vt:lpstr>ความเป็นมา</vt:lpstr>
      <vt:lpstr>โปรแกรมการจัดการฐานข้อมูลทั่วๆไป</vt:lpstr>
      <vt:lpstr>ใครต้องใช้โปรแกรม AMB ?</vt:lpstr>
      <vt:lpstr>Autoplay Menu Builder คือ ?</vt:lpstr>
      <vt:lpstr>องค์ประกอบ Autoplay Menu Builder </vt:lpstr>
      <vt:lpstr>PowerPoint Presentation</vt:lpstr>
      <vt:lpstr>ขั้นตอนการใช้งาน AMB</vt:lpstr>
      <vt:lpstr>ฝึกปฏิบัติ </vt:lpstr>
      <vt:lpstr>ฝึกปฏิบัติ (ต่อ)</vt:lpstr>
      <vt:lpstr>ฝึกปฏิบัติ (ต่อ)</vt:lpstr>
      <vt:lpstr>การใช้งาน AMB จริง</vt:lpstr>
      <vt:lpstr>PowerPoint Presentation</vt:lpstr>
      <vt:lpstr>PowerPoint Presentation</vt:lpstr>
    </vt:vector>
  </TitlesOfParts>
  <Manager>ฝ่ายพัฒนาการบริหารจัดการน้ำ  สำนักบริหารจัดการน้ำและอุทกวิทยา</Manager>
  <Company>กรมชลประทาน สามเสน  กรุงเทพฯ  10300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สัมนาโครงการขยายผลการทำนาแบบเปียกสลับแห้งในเขตพื้นที่ชลประทาน</dc:title>
  <dc:subject>นำเสนอ 5 ก.ค. 59</dc:subject>
  <dc:creator>นายสมบัติ  สาลีพัฒนา</dc:creator>
  <cp:lastModifiedBy>User</cp:lastModifiedBy>
  <cp:revision>182</cp:revision>
  <cp:lastPrinted>2016-11-18T07:26:04Z</cp:lastPrinted>
  <dcterms:created xsi:type="dcterms:W3CDTF">2016-05-31T02:33:36Z</dcterms:created>
  <dcterms:modified xsi:type="dcterms:W3CDTF">2021-02-12T08:43:15Z</dcterms:modified>
</cp:coreProperties>
</file>