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2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80" r:id="rId9"/>
    <p:sldId id="281" r:id="rId10"/>
    <p:sldId id="282" r:id="rId11"/>
    <p:sldId id="283" r:id="rId12"/>
    <p:sldId id="269" r:id="rId13"/>
    <p:sldId id="268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89" r:id="rId22"/>
    <p:sldId id="284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4A4"/>
    <a:srgbClr val="FCB504"/>
    <a:srgbClr val="DEA900"/>
    <a:srgbClr val="B482B4"/>
    <a:srgbClr val="CAA6CA"/>
    <a:srgbClr val="9196C5"/>
    <a:srgbClr val="A8ACD1"/>
    <a:srgbClr val="DE9A9A"/>
    <a:srgbClr val="FE8C8C"/>
    <a:srgbClr val="E2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501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5164D-5E68-4864-9840-57C01F87A61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F88E5-965E-4734-B427-7D3584FA3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1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1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490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59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264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55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0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991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20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76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518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295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D728BF-672F-4BF4-B9B2-1E34DABC812B}" type="datetimeFigureOut">
              <a:rPr lang="th-TH" smtClean="0"/>
              <a:t>04/02/64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44FE370-D554-46BE-9AE3-538462A9DCF8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5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779529" cy="3566160"/>
          </a:xfrm>
        </p:spPr>
        <p:txBody>
          <a:bodyPr anchor="ctr">
            <a:normAutofit/>
          </a:bodyPr>
          <a:lstStyle/>
          <a:p>
            <a:r>
              <a:rPr lang="th-TH" sz="7200" b="1" dirty="0" smtClean="0"/>
              <a:t>การคำนวณฝนใช้การ</a:t>
            </a:r>
            <a:endParaRPr lang="th-TH" sz="7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349839"/>
            <a:ext cx="8689976" cy="2025203"/>
          </a:xfrm>
        </p:spPr>
        <p:txBody>
          <a:bodyPr>
            <a:normAutofit/>
          </a:bodyPr>
          <a:lstStyle/>
          <a:p>
            <a:r>
              <a:rPr lang="th-TH" sz="2000" spc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กุลยา เจริญกิจเกษตร</a:t>
            </a:r>
          </a:p>
          <a:p>
            <a:r>
              <a:rPr lang="th-TH" sz="2000" spc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นักอุทกวิทยาชำนาญการ</a:t>
            </a:r>
            <a:endParaRPr lang="en-US" sz="2000" spc="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000" spc="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ส่วน</a:t>
            </a:r>
            <a:r>
              <a:rPr lang="th-TH" sz="2000" spc="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อุทกวิทยา สำนักบริหารจัดการน้ำและอุทกวิทยา</a:t>
            </a:r>
          </a:p>
          <a:p>
            <a:r>
              <a:rPr lang="th-TH" sz="2000" spc="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กรมชลประทาน</a:t>
            </a:r>
            <a:endParaRPr lang="th-TH" spc="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2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แหล่งที่มาข้อมูล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04" t="4849" r="13646" b="60360"/>
          <a:stretch/>
        </p:blipFill>
        <p:spPr>
          <a:xfrm>
            <a:off x="3031548" y="1848888"/>
            <a:ext cx="7204710" cy="16963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187" t="4653" r="9792" b="37687"/>
          <a:stretch/>
        </p:blipFill>
        <p:spPr>
          <a:xfrm>
            <a:off x="1781868" y="3545235"/>
            <a:ext cx="8454390" cy="3129291"/>
          </a:xfrm>
          <a:prstGeom prst="rect">
            <a:avLst/>
          </a:prstGeom>
        </p:spPr>
      </p:pic>
      <p:sp>
        <p:nvSpPr>
          <p:cNvPr id="28" name="Curved Left Arrow 27"/>
          <p:cNvSpPr/>
          <p:nvPr/>
        </p:nvSpPr>
        <p:spPr>
          <a:xfrm>
            <a:off x="10477500" y="3213100"/>
            <a:ext cx="495300" cy="11938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34729" y="2915676"/>
            <a:ext cx="706882" cy="3534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ounded Rectangle 7"/>
          <p:cNvSpPr/>
          <p:nvPr/>
        </p:nvSpPr>
        <p:spPr>
          <a:xfrm>
            <a:off x="8016125" y="2390685"/>
            <a:ext cx="584200" cy="292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ed Rectangle 28"/>
          <p:cNvSpPr/>
          <p:nvPr/>
        </p:nvSpPr>
        <p:spPr>
          <a:xfrm>
            <a:off x="2567824" y="5438684"/>
            <a:ext cx="5712575" cy="43040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1025006" y="2437450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tmd.go.th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แหล่งที่มาข้อมูล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00" t="4457" r="14479" b="40033"/>
          <a:stretch/>
        </p:blipFill>
        <p:spPr>
          <a:xfrm>
            <a:off x="4754880" y="1845734"/>
            <a:ext cx="6497320" cy="246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709" t="5241" r="14166"/>
          <a:stretch/>
        </p:blipFill>
        <p:spPr>
          <a:xfrm>
            <a:off x="863600" y="2660632"/>
            <a:ext cx="5829300" cy="3768157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0800000" flipV="1">
            <a:off x="6819900" y="4493430"/>
            <a:ext cx="1701800" cy="595785"/>
          </a:xfrm>
          <a:prstGeom prst="bentConnector3">
            <a:avLst>
              <a:gd name="adj1" fmla="val -447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07200" y="2343132"/>
            <a:ext cx="584200" cy="292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ounded Rectangle 10"/>
          <p:cNvSpPr/>
          <p:nvPr/>
        </p:nvSpPr>
        <p:spPr>
          <a:xfrm>
            <a:off x="10010827" y="3565314"/>
            <a:ext cx="1034946" cy="292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9366418" y="4992219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tmd.go.th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2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ชนิดของพืชที่พิจารณา ข้าว,พืชไร่</a:t>
            </a:r>
          </a:p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1.3 ชนิดของดินและความสามารถเก็บน้ำไว้ได้ของดินในเขต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ราก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2744016"/>
            <a:ext cx="5233392" cy="188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64" y="2515837"/>
            <a:ext cx="4576740" cy="351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2494"/>
          <a:stretch/>
        </p:blipFill>
        <p:spPr bwMode="auto">
          <a:xfrm>
            <a:off x="1165860" y="4626761"/>
            <a:ext cx="4572000" cy="157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6076" y="6078127"/>
            <a:ext cx="36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http://www.ku.ac.th/e-magazine/oct50/agri.html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1.4 ค่าอัตราการใช้น้ำของพืช (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ET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รายเดือน (สำหรับพืชไร่)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5" y="2186071"/>
            <a:ext cx="4905375" cy="451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5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การตรวจสอบความถูกต้องและวิเคราะห์ข้อมูลพื้นฐาน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.1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คำนวณค่าเฉลี่ย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ของปริมาณฝน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ที่ตกลงบนพื้นที่ ที่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ปริมาณฝนเฉลี่ย คำนวณได้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 </a:t>
            </a:r>
          </a:p>
          <a:p>
            <a:pPr lvl="1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วิธีเฉลี่ยทางคณิตศาสตร์ (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Arithmetic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Mean Method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lvl="1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</a:t>
            </a:r>
            <a:r>
              <a:rPr lang="th-TH" sz="2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ของทิสเสน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Thiessen Method</a:t>
            </a:r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lvl="1"/>
            <a:r>
              <a:rPr lang="th-TH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วิธีเส้นชั้นน้ำฝน 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Isohyetal</a:t>
            </a:r>
            <a:r>
              <a:rPr lang="en-US" sz="2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Method)</a:t>
            </a:r>
            <a:endParaRPr lang="th-TH" sz="2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9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วิธีเฉลี่ยทางคณิตศาสตร์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Arithmetic</a:t>
            </a:r>
            <a:r>
              <a:rPr lang="th-TH" dirty="0">
                <a:latin typeface="Angsana New" panose="02020603050405020304" pitchFamily="18" charset="-34"/>
              </a:rPr>
              <a:t>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Mean Method</a:t>
            </a:r>
            <a:r>
              <a:rPr lang="th-TH" dirty="0">
                <a:latin typeface="Angsana New" panose="02020603050405020304" pitchFamily="18" charset="-34"/>
              </a:rPr>
              <a:t>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655" y="2452476"/>
            <a:ext cx="5581650" cy="280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วิธี</a:t>
            </a:r>
            <a:r>
              <a:rPr lang="th-TH" dirty="0" err="1">
                <a:latin typeface="Angsana New" panose="02020603050405020304" pitchFamily="18" charset="-34"/>
              </a:rPr>
              <a:t>ของทิสเสน</a:t>
            </a:r>
            <a:r>
              <a:rPr lang="th-TH" dirty="0">
                <a:latin typeface="Angsana New" panose="02020603050405020304" pitchFamily="18" charset="-34"/>
              </a:rPr>
              <a:t> (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Thiessen Method</a:t>
            </a:r>
            <a:r>
              <a:rPr lang="th-TH" dirty="0">
                <a:latin typeface="Angsana New" panose="02020603050405020304" pitchFamily="18" charset="-34"/>
              </a:rPr>
              <a:t>)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212" y="2422264"/>
            <a:ext cx="4460558" cy="27019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395" b="-1"/>
          <a:stretch/>
        </p:blipFill>
        <p:spPr>
          <a:xfrm>
            <a:off x="5918277" y="2260600"/>
            <a:ext cx="4917839" cy="1092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334" y="3857414"/>
            <a:ext cx="4863782" cy="1266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วิธีเส้นชั้นน้ำฝน 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Isohyetal</a:t>
            </a:r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 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2553698"/>
            <a:ext cx="4238625" cy="2988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502" y="2054427"/>
            <a:ext cx="4872038" cy="3605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3.1 </a:t>
            </a:r>
            <a:r>
              <a:rPr lang="th-TH" sz="24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การคำนวณฝนใช้การสำหรับนาข้าว</a:t>
            </a:r>
          </a:p>
          <a:p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 smtClean="0">
                <a:solidFill>
                  <a:srgbClr val="FCB5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3.2 </a:t>
            </a:r>
            <a:r>
              <a:rPr lang="th-TH" sz="2400" b="1" dirty="0" smtClean="0">
                <a:solidFill>
                  <a:srgbClr val="FCB5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การคำนวณฝนใช้การสำหรับพืชไร่</a:t>
            </a:r>
            <a:endParaRPr lang="en-US" sz="2400" b="1" dirty="0">
              <a:solidFill>
                <a:srgbClr val="FCB5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5020" t="17765" r="33409" b="61655"/>
          <a:stretch>
            <a:fillRect/>
          </a:stretch>
        </p:blipFill>
        <p:spPr bwMode="auto">
          <a:xfrm>
            <a:off x="4994284" y="184573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1375" t="38286" r="56551" b="41402"/>
          <a:stretch>
            <a:fillRect/>
          </a:stretch>
        </p:blipFill>
        <p:spPr bwMode="auto">
          <a:xfrm>
            <a:off x="4909475" y="3821695"/>
            <a:ext cx="18126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3.1 การคำนวณฝนใช้การสำหรับนาข้าว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ต้องทราบปริมาณฝนเฉลี่ยรายเดือนในพื้นที่เพาะปลูกต่างๆที่ต้องการหาปริมาณฝนใช้การ</a:t>
            </a:r>
          </a:p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พิจารณาค่าปริมาณฝนที่กำหนดไว้ในตารางที่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60" y="2709960"/>
            <a:ext cx="5227320" cy="3652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3241595"/>
            <a:ext cx="5379720" cy="1200329"/>
          </a:xfrm>
          <a:prstGeom prst="rect">
            <a:avLst/>
          </a:prstGeom>
          <a:solidFill>
            <a:srgbClr val="FEA4A4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เดือน เม.ย.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2551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มีปริมาณฝนเฉลี่ย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74.7 </a:t>
            </a:r>
            <a:r>
              <a:rPr lang="th-TH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ก็จะมีค่า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WRFL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อยู่ระหว่างช่วง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11-100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ก็จะใช้ค่า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Effective Rainfall, MM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คำนวณคือ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WRFL x 0.08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400" y="3687872"/>
            <a:ext cx="482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0 - 10</a:t>
            </a:r>
            <a:endParaRPr lang="th-TH" sz="1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560" y="4915568"/>
            <a:ext cx="3987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คำนวณค่าปริมาณฝนใช้การ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Effective Rainfall = 74.7 x 0.80 = 59.8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คือปริมาณฝนใช้การของเดือน เม.ย.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2551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</a:rPr>
              <a:t>การคำนวณฝนใช้การ</a:t>
            </a: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เพื่อให้ผู้เข้ารับการฝึกอบรมมีความรู้ ความเข้าใจการคำนวณฝนใช้การ (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Effective Rainfall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แนวทางการฝึกอบรม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การรวบรวมข้อมูลพื้นฐาน</a:t>
            </a: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การตรวจสอบความถูกต้อง และวิเคราะห์ข้อมูลพื้นฐาน</a:t>
            </a:r>
          </a:p>
          <a:p>
            <a:pPr lvl="1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7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3.2 การคำนวณฝนใช้การสำหรับพืชไร่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รวบรวมค่าปริมาณฝนรายเดือน อัตราการใช้น้ำของพืช (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ET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สำหรับเดือนนั้น และความสามารถเก็บน้ำไว้ได้ของดินในเขตราก</a:t>
            </a:r>
          </a:p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ใช้ตารางที่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เพื่อประกอบการคิดคำนวณฝนใช้การสำหรับพืชไร่</a:t>
            </a:r>
          </a:p>
          <a:p>
            <a:endParaRPr lang="en-US" sz="24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990" y="2260599"/>
            <a:ext cx="3442650" cy="4420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12" y="5467658"/>
            <a:ext cx="5778046" cy="802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3.2 การคำนวณฝนใช้การ</a:t>
            </a:r>
            <a:r>
              <a:rPr lang="th-TH" dirty="0" smtClean="0">
                <a:latin typeface="Angsana New" panose="02020603050405020304" pitchFamily="18" charset="-34"/>
              </a:rPr>
              <a:t>สำหรับ</a:t>
            </a:r>
            <a:br>
              <a:rPr lang="th-TH" dirty="0" smtClean="0">
                <a:latin typeface="Angsana New" panose="02020603050405020304" pitchFamily="18" charset="-34"/>
              </a:rPr>
            </a:br>
            <a:r>
              <a:rPr lang="th-TH" dirty="0" smtClean="0">
                <a:latin typeface="Angsana New" panose="02020603050405020304" pitchFamily="18" charset="-34"/>
              </a:rPr>
              <a:t>พืช</a:t>
            </a:r>
            <a:r>
              <a:rPr lang="th-TH" dirty="0">
                <a:latin typeface="Angsana New" panose="02020603050405020304" pitchFamily="18" charset="-34"/>
              </a:rPr>
              <a:t>ไร่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756399" cy="4023360"/>
          </a:xfrm>
        </p:spPr>
        <p:txBody>
          <a:bodyPr>
            <a:normAutofit/>
          </a:bodyPr>
          <a:lstStyle/>
          <a:p>
            <a:r>
              <a:rPr lang="th-TH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จากตารางที่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เมื่อมีฝนตก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60 </a:t>
            </a:r>
            <a:r>
              <a:rPr lang="th-TH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อัตราการใช้น้ำของพืช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(ET) 125 </a:t>
            </a:r>
            <a:r>
              <a:rPr lang="th-TH" sz="24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จะได้</a:t>
            </a:r>
            <a:r>
              <a:rPr lang="th-TH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ฝนใช้การ </a:t>
            </a:r>
            <a:r>
              <a:rPr lang="en-US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43 </a:t>
            </a:r>
            <a:r>
              <a:rPr lang="th-TH" sz="2400" dirty="0" err="1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</a:p>
          <a:p>
            <a:endParaRPr lang="th-TH" sz="24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4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u="sng" dirty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เมื่อดินในเขตรากสามารถเก็บน้ำไว้ได้เพียง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75 </a:t>
            </a:r>
            <a:r>
              <a:rPr lang="th-TH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. จากตัวเลขในบรรทัดสุดท้ายของตารางที่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ตัวคูณปรับแก้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= 1.00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ดังนั้น </a:t>
            </a:r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ฝนใช้การ </a:t>
            </a:r>
            <a:r>
              <a:rPr lang="en-US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1.00 x 43 = 43 </a:t>
            </a:r>
            <a:r>
              <a:rPr lang="th-TH" sz="2400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มม</a:t>
            </a:r>
            <a:r>
              <a:rPr lang="th-TH" sz="2400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en-US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504" y="-90715"/>
            <a:ext cx="5473744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62749" y="2133600"/>
            <a:ext cx="348343" cy="348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250022" y="464457"/>
            <a:ext cx="474550" cy="3483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9250022" y="2133600"/>
            <a:ext cx="474550" cy="3483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Arrow Connector 10"/>
          <p:cNvCxnSpPr>
            <a:stCxn id="8" idx="4"/>
          </p:cNvCxnSpPr>
          <p:nvPr/>
        </p:nvCxnSpPr>
        <p:spPr>
          <a:xfrm>
            <a:off x="9487297" y="812800"/>
            <a:ext cx="0" cy="1320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9" idx="1"/>
          </p:cNvCxnSpPr>
          <p:nvPr/>
        </p:nvCxnSpPr>
        <p:spPr>
          <a:xfrm>
            <a:off x="7311092" y="2307772"/>
            <a:ext cx="19389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9724572" y="5869094"/>
            <a:ext cx="464457" cy="8981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0189030" y="1611086"/>
            <a:ext cx="12039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12175" y="5927151"/>
            <a:ext cx="120392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ขั้นตอนที่ </a:t>
            </a:r>
            <a:r>
              <a:rPr lang="en-US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05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ใช้ข้อมูลจากส่วนการใช้น้ำชลประทาน </a:t>
            </a:r>
            <a:r>
              <a:rPr lang="th-TH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สบอ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709" y="1845734"/>
            <a:ext cx="9114971" cy="4857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12308" y="5392693"/>
            <a:ext cx="6371771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http://water.rid.go.th/hwm/cropwater/iwmd/index_th.htm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180"/>
            <a:ext cx="12192000" cy="6497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18516" y="1679304"/>
            <a:ext cx="1524000" cy="14369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3798390" y="3014620"/>
            <a:ext cx="1524000" cy="143691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123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43" t="9289" r="21191" b="14315"/>
          <a:stretch/>
        </p:blipFill>
        <p:spPr>
          <a:xfrm>
            <a:off x="2519679" y="599124"/>
            <a:ext cx="7814492" cy="5377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1075" y="3373454"/>
            <a:ext cx="7033040" cy="25338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96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ตัวอย่าง ปริมาณฝนใช้การของนาข้าว ในเขตภาคเหนือ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10058400" cy="3955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08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anose="02020603050405020304" pitchFamily="18" charset="-34"/>
              </a:rPr>
              <a:t>ตัวอย่าง ปริมาณฝนใช้การ</a:t>
            </a:r>
            <a:r>
              <a:rPr lang="th-TH" dirty="0" smtClean="0">
                <a:latin typeface="Angsana New" panose="02020603050405020304" pitchFamily="18" charset="-34"/>
              </a:rPr>
              <a:t>ของพืชไร่ </a:t>
            </a:r>
            <a:r>
              <a:rPr lang="th-TH" dirty="0">
                <a:latin typeface="Angsana New" panose="02020603050405020304" pitchFamily="18" charset="-34"/>
              </a:rPr>
              <a:t>ในเขตภาคเหนือ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49329"/>
            <a:ext cx="10110188" cy="378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5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ปริมาณฝนใช้การ หมายถึง ปริมารน้ำฝนที่ตกลงบนพื้นที่เพาะปลูกและเป็นประโยชน์ต่อการเพาะปลูกนั้น คือพืชสามารถนำไปใช้ประโยชน์ได้ หรือสามารถทดแทนน้ำชลประทานที่ต้องจัดหามาให้แก่พืชที่แปลงเพาะปลูกได้ (กรมชลประทาน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2554</a:t>
            </a:r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algn="thaiDist"/>
            <a:r>
              <a:rPr lang="th-TH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ในการศึกษาเรื่อง “ความต้องการใช้น้ำชลประทาน”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0456" y="4256314"/>
            <a:ext cx="967522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ประสิทธิภาพชลประทาน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 (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ปริมาณน้ำที่ต้องการตามทฤษฎี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ET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+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การรั่วซึม (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– 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ฝนใช้การ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r>
              <a:rPr 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			</a:t>
            </a:r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ปริมาณน้ำส่ง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80114" y="4680857"/>
            <a:ext cx="66947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2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178" y="1513550"/>
            <a:ext cx="6850601" cy="3986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1788" y="5733311"/>
            <a:ext cx="3671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ที่มา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FAO Chapter3 Effective Rainfall</a:t>
            </a:r>
          </a:p>
          <a:p>
            <a:r>
              <a:rPr lang="en-US" sz="2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http://www.fao.org/3/s2022e/s2022e03.htm</a:t>
            </a: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1418" y="5462648"/>
            <a:ext cx="1009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ปริมาณฝนใช้การ (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ปริมาณฝนทั้งหมด – ปริมาณน้ำท่า - ปริมาณการซึมเลยเขตรากพืช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2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การคำนวณฝนใช้การ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7827" y="5131668"/>
            <a:ext cx="446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H Sarabun New"/>
                <a:cs typeface="TH Sarabun New"/>
              </a:rPr>
              <a:t>http://kmcenter.rid.go.th/kchydhome/documents/2554/manual/Manual_06.pdf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35" y="347563"/>
            <a:ext cx="4249616" cy="59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4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10826"/>
          </a:xfrm>
        </p:spPr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ผังกระบวนการ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010418"/>
              </p:ext>
            </p:extLst>
          </p:nvPr>
        </p:nvGraphicFramePr>
        <p:xfrm>
          <a:off x="1096963" y="1066802"/>
          <a:ext cx="10278607" cy="552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751"/>
                <a:gridCol w="3515195"/>
                <a:gridCol w="923294"/>
                <a:gridCol w="4349497"/>
                <a:gridCol w="931870"/>
              </a:tblGrid>
              <a:tr h="76377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ลำดับที่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ผังกระบวนการ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ระยะเวลา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รายละเอียดงาน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ผู้รับผิดชอบ</a:t>
                      </a:r>
                      <a:endParaRPr lang="en-US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67796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ทุกสัปดาห์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ข้อมูลอุตุ - อุทกวิทยา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ชนิดของพืชที่พิจารณา ข้าว,พืชไร่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 ชนิดของดินแลความสามารถเก็บน้ำไว้ได้ของดินในเขตราก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</a:t>
                      </a:r>
                      <a:r>
                        <a:rPr lang="th-TH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ค่าอัตราการใช้น้ำของพืช (</a:t>
                      </a:r>
                      <a:r>
                        <a:rPr lang="en-US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ET</a:t>
                      </a:r>
                      <a:r>
                        <a:rPr lang="th-TH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  <a:r>
                        <a:rPr lang="en-US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baseline="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รายเดือน (สำหรับพืชไร่)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.คบ./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ฝจน.คป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1104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ทุกสัปดาห์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ตรวจสอบความถูกต้องและวิเคราะห์ข้อมูลพื้นฐาน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1.1 คำนวณค่าเฉลี่ย ของปริมาณน้ำฝนที่ตกลงบนพื้นที่ ที่พิจารณา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1.2 พิจารณาเลือกใช้ข้อมูล ให้เหมาะสม กับตารางการคำนวณปริมาณฝนใช้การ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.คบ./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ฝจน.คป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50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ทุกสัปดาห์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กำนวดชนิดของพืช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คำนวณฝนใช้การ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2.1 นาข้าว ใช้วิธีส่วนอุทกวิทยา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 2.2 พืชไร่ ใช้วิธี กระทรวงเกษตร สหรัฐอเมริกา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 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.คบ./</a:t>
                      </a:r>
                      <a:r>
                        <a:rPr lang="th-TH" dirty="0" err="1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ฝจน.คป</a:t>
                      </a:r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.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50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สรุปผลการคำนวณปริมาณฝนใช้การที่ได้ สำหรับพืชแต่ละชนิดเพื่อนำไปใช้สำหรับการคำนวณหาค่าการใช้น้ำของพืชต่อไป</a:t>
                      </a:r>
                    </a:p>
                    <a:p>
                      <a:r>
                        <a:rPr lang="th-TH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(คู่มือเล่มที่ 6/16)</a:t>
                      </a:r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329543" y="1977628"/>
            <a:ext cx="2209800" cy="8490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34343" y="223289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รวบรวมข้อมูลพื้นฐาน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744" y="3606911"/>
            <a:ext cx="12954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ตรวจสอบปรับปรุง และแก้ไข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2737758" y="4569114"/>
            <a:ext cx="1344386" cy="936171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96294" y="4741924"/>
            <a:ext cx="8273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การคำนวณ</a:t>
            </a:r>
          </a:p>
          <a:p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ฝนใช้การ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5068" y="4865034"/>
            <a:ext cx="6014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นาข้าว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2797" y="4865034"/>
            <a:ext cx="6014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พืชไร่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04316" y="5775005"/>
            <a:ext cx="1660255" cy="7017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87964" y="5956589"/>
            <a:ext cx="1092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ฝนใช้การ</a:t>
            </a:r>
            <a:endParaRPr lang="en-US" sz="1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429000" y="2826713"/>
            <a:ext cx="0" cy="7801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29000" y="4191686"/>
            <a:ext cx="0" cy="3774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  <a:endCxn id="12" idx="3"/>
          </p:cNvCxnSpPr>
          <p:nvPr/>
        </p:nvCxnSpPr>
        <p:spPr>
          <a:xfrm flipH="1" flipV="1">
            <a:off x="2476502" y="5034311"/>
            <a:ext cx="261256" cy="2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3" idx="1"/>
          </p:cNvCxnSpPr>
          <p:nvPr/>
        </p:nvCxnSpPr>
        <p:spPr>
          <a:xfrm flipV="1">
            <a:off x="4082144" y="5034311"/>
            <a:ext cx="330653" cy="2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264572" y="6125866"/>
            <a:ext cx="4489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87938" y="6120756"/>
            <a:ext cx="4136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187938" y="5203588"/>
            <a:ext cx="0" cy="917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713514" y="5203588"/>
            <a:ext cx="0" cy="917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1.1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ข้อมูลอุตุ-อุทกวิทยา </a:t>
            </a:r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ของสถานีวัดปริมาณฝนในเขตพื้นที่โครงการฯ ที่ต้องนำมาพิจารณา คำนวณค่าปริมาณฝนใช้การ ประกอบด้วย ปริมาณฝนรายวัน และปริมาณฝนรายเดือน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2546881"/>
            <a:ext cx="4587659" cy="3739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18" y="2332309"/>
            <a:ext cx="4234962" cy="3954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แหล่งที่มาข้อมูล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458" r="5208" b="3286"/>
          <a:stretch/>
        </p:blipFill>
        <p:spPr>
          <a:xfrm>
            <a:off x="2273300" y="2163234"/>
            <a:ext cx="8559800" cy="44398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918200" y="3441700"/>
            <a:ext cx="1536700" cy="195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7493000" y="3441700"/>
            <a:ext cx="1536700" cy="1955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368300" y="2930480"/>
            <a:ext cx="1866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Hydro-1.rid.go.th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Hydro-2.rid.go.th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Hydro-3.rid.go.th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Hydro-4.rid.go.th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Hydro-5.rid.go.th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Hydro-6.rid.go.th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Hydro-7.rid.go.th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Hydro-8.rid.go.th</a:t>
            </a:r>
            <a:endParaRPr lang="th-TH" sz="2400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การรวบรวมข้อมูลพื้นฐาน</a:t>
            </a:r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4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แหล่งที่มาข้อมูล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125" t="5020" r="12916" b="36929"/>
          <a:stretch/>
        </p:blipFill>
        <p:spPr>
          <a:xfrm>
            <a:off x="152400" y="2236894"/>
            <a:ext cx="6172200" cy="241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35" r="2072"/>
          <a:stretch/>
        </p:blipFill>
        <p:spPr>
          <a:xfrm>
            <a:off x="6515100" y="2236894"/>
            <a:ext cx="5676900" cy="34720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21990" y="2667000"/>
            <a:ext cx="584200" cy="2921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ounded Rectangle 8"/>
          <p:cNvSpPr/>
          <p:nvPr/>
        </p:nvSpPr>
        <p:spPr>
          <a:xfrm>
            <a:off x="2212225" y="3009848"/>
            <a:ext cx="531091" cy="241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Elbow Connector 10"/>
          <p:cNvCxnSpPr/>
          <p:nvPr/>
        </p:nvCxnSpPr>
        <p:spPr>
          <a:xfrm>
            <a:off x="4648200" y="4801715"/>
            <a:ext cx="1866900" cy="401185"/>
          </a:xfrm>
          <a:prstGeom prst="bentConnector3">
            <a:avLst>
              <a:gd name="adj1" fmla="val -306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30808" y="5135807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tmd.go.th</a:t>
            </a:r>
            <a:endParaRPr lang="th-TH" sz="3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8" y="140711"/>
            <a:ext cx="1043189" cy="955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69" y="54593"/>
            <a:ext cx="1103881" cy="110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2821</TotalTime>
  <Words>942</Words>
  <Application>Microsoft Office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Angsana New</vt:lpstr>
      <vt:lpstr>Calibri</vt:lpstr>
      <vt:lpstr>Calibri Light</vt:lpstr>
      <vt:lpstr>Cordia New</vt:lpstr>
      <vt:lpstr>TH Sarabun New</vt:lpstr>
      <vt:lpstr>Retrospect</vt:lpstr>
      <vt:lpstr>การคำนวณฝนใช้การ</vt:lpstr>
      <vt:lpstr>การคำนวณฝนใช้การ</vt:lpstr>
      <vt:lpstr>การคำนวณฝนใช้การ</vt:lpstr>
      <vt:lpstr>การคำนวณฝนใช้การ</vt:lpstr>
      <vt:lpstr>การคำนวณฝนใช้การ</vt:lpstr>
      <vt:lpstr>ผังกระบวนการ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1. การรวบรวมข้อมูลพื้นฐาน</vt:lpstr>
      <vt:lpstr>2. การตรวจสอบความถูกต้องและวิเคราะห์ข้อมูลพื้นฐาน</vt:lpstr>
      <vt:lpstr>วิธีเฉลี่ยทางคณิตศาสตร์ (Arithmetic Mean Method)</vt:lpstr>
      <vt:lpstr>วิธีของทิสเสน (Thiessen Method)</vt:lpstr>
      <vt:lpstr>วิธีเส้นชั้นน้ำฝน (Isohyetal Method)</vt:lpstr>
      <vt:lpstr>3. การคำนวณฝนใช้การ</vt:lpstr>
      <vt:lpstr>3.1 การคำนวณฝนใช้การสำหรับนาข้าว</vt:lpstr>
      <vt:lpstr>3.2 การคำนวณฝนใช้การสำหรับพืชไร่</vt:lpstr>
      <vt:lpstr>3.2 การคำนวณฝนใช้การสำหรับ พืชไร่</vt:lpstr>
      <vt:lpstr>ใช้ข้อมูลจากส่วนการใช้น้ำชลประทาน สบอ.</vt:lpstr>
      <vt:lpstr>PowerPoint Presentation</vt:lpstr>
      <vt:lpstr>PowerPoint Presentation</vt:lpstr>
      <vt:lpstr>ตัวอย่าง ปริมาณฝนใช้การของนาข้าว ในเขตภาคเหนือ</vt:lpstr>
      <vt:lpstr>ตัวอย่าง ปริมาณฝนใช้การของพืชไร่ ในเขตภาคเหนือ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การฝึกอบรมเชิงปฏิบัติการด้านการใช้โปรแกรมสารสนเทศภูมิศาสตร์เพื่องานอุทกวิทยา</dc:title>
  <dc:creator>Corporate Edition</dc:creator>
  <cp:lastModifiedBy>StormPC4</cp:lastModifiedBy>
  <cp:revision>163</cp:revision>
  <dcterms:created xsi:type="dcterms:W3CDTF">2020-01-25T09:53:27Z</dcterms:created>
  <dcterms:modified xsi:type="dcterms:W3CDTF">2021-02-04T08:56:43Z</dcterms:modified>
</cp:coreProperties>
</file>