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5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6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8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9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2893" r:id="rId1"/>
    <p:sldMasterId id="2147494151" r:id="rId2"/>
    <p:sldMasterId id="2147494177" r:id="rId3"/>
    <p:sldMasterId id="2147494184" r:id="rId4"/>
    <p:sldMasterId id="2147499062" r:id="rId5"/>
    <p:sldMasterId id="2147499389" r:id="rId6"/>
    <p:sldMasterId id="2147499802" r:id="rId7"/>
    <p:sldMasterId id="2147499815" r:id="rId8"/>
    <p:sldMasterId id="2147500702" r:id="rId9"/>
    <p:sldMasterId id="2147502592" r:id="rId10"/>
    <p:sldMasterId id="2147502951" r:id="rId11"/>
    <p:sldMasterId id="2147503035" r:id="rId12"/>
    <p:sldMasterId id="2147503071" r:id="rId13"/>
    <p:sldMasterId id="2147503167" r:id="rId14"/>
    <p:sldMasterId id="2147503275" r:id="rId15"/>
    <p:sldMasterId id="2147503312" r:id="rId16"/>
    <p:sldMasterId id="2147503336" r:id="rId17"/>
    <p:sldMasterId id="2147503348" r:id="rId18"/>
    <p:sldMasterId id="2147503360" r:id="rId19"/>
    <p:sldMasterId id="2147503432" r:id="rId20"/>
  </p:sldMasterIdLst>
  <p:notesMasterIdLst>
    <p:notesMasterId r:id="rId116"/>
  </p:notesMasterIdLst>
  <p:handoutMasterIdLst>
    <p:handoutMasterId r:id="rId117"/>
  </p:handoutMasterIdLst>
  <p:sldIdLst>
    <p:sldId id="12508" r:id="rId21"/>
    <p:sldId id="12509" r:id="rId22"/>
    <p:sldId id="6632" r:id="rId23"/>
    <p:sldId id="6787" r:id="rId24"/>
    <p:sldId id="6788" r:id="rId25"/>
    <p:sldId id="6782" r:id="rId26"/>
    <p:sldId id="6790" r:id="rId27"/>
    <p:sldId id="6950" r:id="rId28"/>
    <p:sldId id="6951" r:id="rId29"/>
    <p:sldId id="6995" r:id="rId30"/>
    <p:sldId id="6952" r:id="rId31"/>
    <p:sldId id="6953" r:id="rId32"/>
    <p:sldId id="6955" r:id="rId33"/>
    <p:sldId id="6954" r:id="rId34"/>
    <p:sldId id="638" r:id="rId35"/>
    <p:sldId id="6956" r:id="rId36"/>
    <p:sldId id="6964" r:id="rId37"/>
    <p:sldId id="6912" r:id="rId38"/>
    <p:sldId id="6913" r:id="rId39"/>
    <p:sldId id="7020" r:id="rId40"/>
    <p:sldId id="7021" r:id="rId41"/>
    <p:sldId id="6914" r:id="rId42"/>
    <p:sldId id="6915" r:id="rId43"/>
    <p:sldId id="6916" r:id="rId44"/>
    <p:sldId id="6917" r:id="rId45"/>
    <p:sldId id="6918" r:id="rId46"/>
    <p:sldId id="6919" r:id="rId47"/>
    <p:sldId id="6920" r:id="rId48"/>
    <p:sldId id="6921" r:id="rId49"/>
    <p:sldId id="6791" r:id="rId50"/>
    <p:sldId id="6853" r:id="rId51"/>
    <p:sldId id="6849" r:id="rId52"/>
    <p:sldId id="6850" r:id="rId53"/>
    <p:sldId id="6851" r:id="rId54"/>
    <p:sldId id="6852" r:id="rId55"/>
    <p:sldId id="6856" r:id="rId56"/>
    <p:sldId id="6792" r:id="rId57"/>
    <p:sldId id="12675" r:id="rId58"/>
    <p:sldId id="6794" r:id="rId59"/>
    <p:sldId id="6795" r:id="rId60"/>
    <p:sldId id="6796" r:id="rId61"/>
    <p:sldId id="6797" r:id="rId62"/>
    <p:sldId id="6798" r:id="rId63"/>
    <p:sldId id="6799" r:id="rId64"/>
    <p:sldId id="6800" r:id="rId65"/>
    <p:sldId id="6925" r:id="rId66"/>
    <p:sldId id="6926" r:id="rId67"/>
    <p:sldId id="6801" r:id="rId68"/>
    <p:sldId id="6927" r:id="rId69"/>
    <p:sldId id="6928" r:id="rId70"/>
    <p:sldId id="6812" r:id="rId71"/>
    <p:sldId id="6813" r:id="rId72"/>
    <p:sldId id="6814" r:id="rId73"/>
    <p:sldId id="6815" r:id="rId74"/>
    <p:sldId id="6816" r:id="rId75"/>
    <p:sldId id="6817" r:id="rId76"/>
    <p:sldId id="6818" r:id="rId77"/>
    <p:sldId id="6819" r:id="rId78"/>
    <p:sldId id="6820" r:id="rId79"/>
    <p:sldId id="6879" r:id="rId80"/>
    <p:sldId id="6891" r:id="rId81"/>
    <p:sldId id="6900" r:id="rId82"/>
    <p:sldId id="6892" r:id="rId83"/>
    <p:sldId id="6893" r:id="rId84"/>
    <p:sldId id="12676" r:id="rId85"/>
    <p:sldId id="12677" r:id="rId86"/>
    <p:sldId id="6894" r:id="rId87"/>
    <p:sldId id="6895" r:id="rId88"/>
    <p:sldId id="6889" r:id="rId89"/>
    <p:sldId id="6899" r:id="rId90"/>
    <p:sldId id="6902" r:id="rId91"/>
    <p:sldId id="13836" r:id="rId92"/>
    <p:sldId id="13867" r:id="rId93"/>
    <p:sldId id="13838" r:id="rId94"/>
    <p:sldId id="13839" r:id="rId95"/>
    <p:sldId id="13840" r:id="rId96"/>
    <p:sldId id="6884" r:id="rId97"/>
    <p:sldId id="6875" r:id="rId98"/>
    <p:sldId id="6821" r:id="rId99"/>
    <p:sldId id="6822" r:id="rId100"/>
    <p:sldId id="6826" r:id="rId101"/>
    <p:sldId id="6827" r:id="rId102"/>
    <p:sldId id="6828" r:id="rId103"/>
    <p:sldId id="6823" r:id="rId104"/>
    <p:sldId id="6824" r:id="rId105"/>
    <p:sldId id="6825" r:id="rId106"/>
    <p:sldId id="6829" r:id="rId107"/>
    <p:sldId id="6830" r:id="rId108"/>
    <p:sldId id="6833" r:id="rId109"/>
    <p:sldId id="6834" r:id="rId110"/>
    <p:sldId id="6837" r:id="rId111"/>
    <p:sldId id="6838" r:id="rId112"/>
    <p:sldId id="6841" r:id="rId113"/>
    <p:sldId id="6842" r:id="rId114"/>
    <p:sldId id="12674" r:id="rId115"/>
  </p:sldIdLst>
  <p:sldSz cx="9144000" cy="6858000" type="screen4x3"/>
  <p:notesSz cx="6870700" cy="10001250"/>
  <p:custDataLst>
    <p:tags r:id="rId1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40C"/>
    <a:srgbClr val="B9F2FF"/>
    <a:srgbClr val="000099"/>
    <a:srgbClr val="9FE6FF"/>
    <a:srgbClr val="99F12F"/>
    <a:srgbClr val="E8FBBD"/>
    <a:srgbClr val="FFFFCD"/>
    <a:srgbClr val="E5F5FF"/>
    <a:srgbClr val="D1F3FF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7663" autoAdjust="0"/>
  </p:normalViewPr>
  <p:slideViewPr>
    <p:cSldViewPr>
      <p:cViewPr varScale="1">
        <p:scale>
          <a:sx n="86" d="100"/>
          <a:sy n="86" d="100"/>
        </p:scale>
        <p:origin x="153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tags" Target="tags/tag1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119" Type="http://schemas.openxmlformats.org/officeDocument/2006/relationships/presProps" Target="presProps.xml"/><Relationship Id="rId44" Type="http://schemas.openxmlformats.org/officeDocument/2006/relationships/slide" Target="slides/slide24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omputer11\Documents\&#3649;&#3612;&#3609;-&#3612;&#3621;%20&#3585;&#3634;&#3619;&#3592;&#3633;&#3604;&#3626;&#3619;&#3619;&#3609;&#3657;&#3635;&#3649;&#3618;&#3585;&#3619;&#3634;&#3618;&#3616;&#3634;&#3588;&#3649;&#3618;&#3585;4&#3585;&#3636;&#3592;&#3585;&#3619;&#3619;&#361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33103392552342"/>
          <c:y val="8.5648148148148154E-2"/>
          <c:w val="0.86428005113428952"/>
          <c:h val="0.82114436415675252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E0E0-416A-A196-5FA0C10B5273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E0E0-416A-A196-5FA0C10B5273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E0E0-416A-A196-5FA0C10B5273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7-E0E0-416A-A196-5FA0C10B5273}"/>
              </c:ext>
            </c:extLst>
          </c:dPt>
          <c:dLbls>
            <c:dLbl>
              <c:idx val="0"/>
              <c:layout>
                <c:manualLayout>
                  <c:x val="-0.15020822397200351"/>
                  <c:y val="-0.12305118110236221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th-TH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E0-416A-A196-5FA0C10B5273}"/>
                </c:ext>
              </c:extLst>
            </c:dLbl>
            <c:dLbl>
              <c:idx val="1"/>
              <c:layout>
                <c:manualLayout>
                  <c:x val="0.16147922134733159"/>
                  <c:y val="-0.1271347331583552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th-TH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E0-416A-A196-5FA0C10B5273}"/>
                </c:ext>
              </c:extLst>
            </c:dLbl>
            <c:dLbl>
              <c:idx val="2"/>
              <c:layout>
                <c:manualLayout>
                  <c:x val="2.4166666666666668E-3"/>
                  <c:y val="-0.161685258092738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E0-416A-A196-5FA0C10B5273}"/>
                </c:ext>
              </c:extLst>
            </c:dLbl>
            <c:dLbl>
              <c:idx val="3"/>
              <c:layout>
                <c:manualLayout>
                  <c:x val="0.23333180227471567"/>
                  <c:y val="0.12098206474190726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th-TH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E0-416A-A196-5FA0C10B527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ผลแล้ง!$C$3:$F$3</c:f>
              <c:strCache>
                <c:ptCount val="4"/>
                <c:pt idx="0">
                  <c:v>การเกษตร</c:v>
                </c:pt>
                <c:pt idx="1">
                  <c:v>อุปโภค-บริโภค</c:v>
                </c:pt>
                <c:pt idx="2">
                  <c:v>อุตสาหกรรม</c:v>
                </c:pt>
                <c:pt idx="3">
                  <c:v>ระบบนิเวศน์+อื่นๆ</c:v>
                </c:pt>
              </c:strCache>
            </c:strRef>
          </c:cat>
          <c:val>
            <c:numRef>
              <c:f>ผลแล้ง!$C$11:$F$11</c:f>
              <c:numCache>
                <c:formatCode>#,##0</c:formatCode>
                <c:ptCount val="4"/>
                <c:pt idx="0">
                  <c:v>12199.463011463362</c:v>
                </c:pt>
                <c:pt idx="1">
                  <c:v>1925.7107774162525</c:v>
                </c:pt>
                <c:pt idx="2">
                  <c:v>220.59030790104018</c:v>
                </c:pt>
                <c:pt idx="3">
                  <c:v>6309.2359032193435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E0-416A-A196-5FA0C10B527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solidFill>
            <a:sysClr val="windowText" lastClr="000000"/>
          </a:solidFill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345600-F84A-4DCC-BCDD-6610BD928442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th-TH"/>
        </a:p>
      </dgm:t>
    </dgm:pt>
    <dgm:pt modelId="{4A20CE30-07F7-41C7-91D0-4726EAD8AF12}">
      <dgm:prSet phldrT="[Text]" custT="1"/>
      <dgm:spPr/>
      <dgm:t>
        <a:bodyPr/>
        <a:lstStyle/>
        <a:p>
          <a:r>
            <a:rPr lang="th-TH" sz="3200" b="1" dirty="0">
              <a:latin typeface="KS SUDIN" pitchFamily="18" charset="-34"/>
              <a:cs typeface="KS SUDIN" pitchFamily="18" charset="-34"/>
            </a:rPr>
            <a:t>ข้อมูลรายละเอียดโครงการ</a:t>
          </a:r>
        </a:p>
      </dgm:t>
    </dgm:pt>
    <dgm:pt modelId="{1B281715-0767-4708-8DEF-4201DAC5032C}" type="parTrans" cxnId="{A3DA86A4-99E4-400E-9DBD-6A98CEA1873D}">
      <dgm:prSet/>
      <dgm:spPr/>
      <dgm:t>
        <a:bodyPr/>
        <a:lstStyle/>
        <a:p>
          <a:endParaRPr lang="th-TH" sz="3200">
            <a:latin typeface="KS SUDIN" pitchFamily="18" charset="-34"/>
            <a:cs typeface="KS SUDIN" pitchFamily="18" charset="-34"/>
          </a:endParaRPr>
        </a:p>
      </dgm:t>
    </dgm:pt>
    <dgm:pt modelId="{078D6101-662F-4867-B2D9-BE523A5CA65A}" type="sibTrans" cxnId="{A3DA86A4-99E4-400E-9DBD-6A98CEA1873D}">
      <dgm:prSet/>
      <dgm:spPr/>
      <dgm:t>
        <a:bodyPr/>
        <a:lstStyle/>
        <a:p>
          <a:endParaRPr lang="th-TH" sz="3200">
            <a:latin typeface="KS SUDIN" pitchFamily="18" charset="-34"/>
            <a:cs typeface="KS SUDIN" pitchFamily="18" charset="-34"/>
          </a:endParaRPr>
        </a:p>
      </dgm:t>
    </dgm:pt>
    <dgm:pt modelId="{8B9823DA-4ACC-4B09-A311-35DCF5A070F3}">
      <dgm:prSet phldrT="[Text]" custT="1"/>
      <dgm:spPr/>
      <dgm:t>
        <a:bodyPr/>
        <a:lstStyle/>
        <a:p>
          <a:r>
            <a:rPr lang="th-TH" sz="3200" b="1" dirty="0">
              <a:latin typeface="KS SUDIN" pitchFamily="18" charset="-34"/>
              <a:cs typeface="KS SUDIN" pitchFamily="18" charset="-34"/>
            </a:rPr>
            <a:t>ข้อมูลแผนการเพาะปลูก</a:t>
          </a:r>
        </a:p>
      </dgm:t>
    </dgm:pt>
    <dgm:pt modelId="{E428F88F-EDF8-4BF5-9204-F24AFC786A42}" type="parTrans" cxnId="{318A659D-6A43-4D05-AAAB-F0EB3EA47A7C}">
      <dgm:prSet/>
      <dgm:spPr/>
      <dgm:t>
        <a:bodyPr/>
        <a:lstStyle/>
        <a:p>
          <a:endParaRPr lang="th-TH" sz="3200">
            <a:latin typeface="KS SUDIN" pitchFamily="18" charset="-34"/>
            <a:cs typeface="KS SUDIN" pitchFamily="18" charset="-34"/>
          </a:endParaRPr>
        </a:p>
      </dgm:t>
    </dgm:pt>
    <dgm:pt modelId="{3099DB52-828D-4DBA-9140-48A342FBB5AB}" type="sibTrans" cxnId="{318A659D-6A43-4D05-AAAB-F0EB3EA47A7C}">
      <dgm:prSet/>
      <dgm:spPr/>
      <dgm:t>
        <a:bodyPr/>
        <a:lstStyle/>
        <a:p>
          <a:endParaRPr lang="th-TH" sz="3200">
            <a:latin typeface="KS SUDIN" pitchFamily="18" charset="-34"/>
            <a:cs typeface="KS SUDIN" pitchFamily="18" charset="-34"/>
          </a:endParaRPr>
        </a:p>
      </dgm:t>
    </dgm:pt>
    <dgm:pt modelId="{B407B00E-2C05-4094-99E0-E5AB7F25C7C9}">
      <dgm:prSet phldrT="[Text]" custT="1"/>
      <dgm:spPr/>
      <dgm:t>
        <a:bodyPr/>
        <a:lstStyle/>
        <a:p>
          <a:r>
            <a:rPr lang="th-TH" sz="3200" b="1" dirty="0">
              <a:latin typeface="KS SUDIN" pitchFamily="18" charset="-34"/>
              <a:cs typeface="KS SUDIN" pitchFamily="18" charset="-34"/>
            </a:rPr>
            <a:t>ข้อมูล </a:t>
          </a:r>
          <a:r>
            <a:rPr lang="en-US" sz="3200" b="1" dirty="0">
              <a:latin typeface="KS SUDIN" pitchFamily="18" charset="-34"/>
              <a:cs typeface="KS SUDIN" pitchFamily="18" charset="-34"/>
            </a:rPr>
            <a:t>Inflow </a:t>
          </a:r>
          <a:r>
            <a:rPr lang="th-TH" sz="3200" b="1" dirty="0">
              <a:latin typeface="KS SUDIN" pitchFamily="18" charset="-34"/>
              <a:cs typeface="KS SUDIN" pitchFamily="18" charset="-34"/>
            </a:rPr>
            <a:t>และความต้องการใช้น้ำทุกภาคส่วน</a:t>
          </a:r>
        </a:p>
      </dgm:t>
    </dgm:pt>
    <dgm:pt modelId="{CBB068C7-C27D-4FDF-AD1B-F701CBB7E007}" type="parTrans" cxnId="{E3AC9375-4A52-49A3-B9E7-B4DB5D24F9D9}">
      <dgm:prSet/>
      <dgm:spPr/>
      <dgm:t>
        <a:bodyPr/>
        <a:lstStyle/>
        <a:p>
          <a:endParaRPr lang="th-TH" sz="3200">
            <a:latin typeface="KS SUDIN" pitchFamily="18" charset="-34"/>
            <a:cs typeface="KS SUDIN" pitchFamily="18" charset="-34"/>
          </a:endParaRPr>
        </a:p>
      </dgm:t>
    </dgm:pt>
    <dgm:pt modelId="{C29D5233-157F-43F2-9830-BB300D77A74E}" type="sibTrans" cxnId="{E3AC9375-4A52-49A3-B9E7-B4DB5D24F9D9}">
      <dgm:prSet/>
      <dgm:spPr/>
      <dgm:t>
        <a:bodyPr/>
        <a:lstStyle/>
        <a:p>
          <a:endParaRPr lang="th-TH" sz="3200">
            <a:latin typeface="KS SUDIN" pitchFamily="18" charset="-34"/>
            <a:cs typeface="KS SUDIN" pitchFamily="18" charset="-34"/>
          </a:endParaRPr>
        </a:p>
      </dgm:t>
    </dgm:pt>
    <dgm:pt modelId="{23E92734-02BE-4D90-A597-ED996A4F8AD9}">
      <dgm:prSet phldrT="[Text]" custT="1"/>
      <dgm:spPr/>
      <dgm:t>
        <a:bodyPr/>
        <a:lstStyle/>
        <a:p>
          <a:r>
            <a:rPr lang="th-TH" sz="3200" b="1" dirty="0">
              <a:latin typeface="KS SUDIN" pitchFamily="18" charset="-34"/>
              <a:cs typeface="KS SUDIN" pitchFamily="18" charset="-34"/>
            </a:rPr>
            <a:t>ข้อมูลโค้งความจุและพื้นที่ผิวน้ำ</a:t>
          </a:r>
        </a:p>
      </dgm:t>
    </dgm:pt>
    <dgm:pt modelId="{CD0E918A-5289-4AF2-950E-45EE3DD6792C}" type="parTrans" cxnId="{EC2C14B4-A55F-473B-951C-F4EB58BE0DDA}">
      <dgm:prSet/>
      <dgm:spPr/>
      <dgm:t>
        <a:bodyPr/>
        <a:lstStyle/>
        <a:p>
          <a:endParaRPr lang="th-TH" sz="3200">
            <a:latin typeface="KS SUDIN" pitchFamily="18" charset="-34"/>
            <a:cs typeface="KS SUDIN" pitchFamily="18" charset="-34"/>
          </a:endParaRPr>
        </a:p>
      </dgm:t>
    </dgm:pt>
    <dgm:pt modelId="{CDFBCD38-E579-4776-B874-1245B03D0A2A}" type="sibTrans" cxnId="{EC2C14B4-A55F-473B-951C-F4EB58BE0DDA}">
      <dgm:prSet/>
      <dgm:spPr/>
      <dgm:t>
        <a:bodyPr/>
        <a:lstStyle/>
        <a:p>
          <a:endParaRPr lang="th-TH" sz="3200">
            <a:latin typeface="KS SUDIN" pitchFamily="18" charset="-34"/>
            <a:cs typeface="KS SUDIN" pitchFamily="18" charset="-34"/>
          </a:endParaRPr>
        </a:p>
      </dgm:t>
    </dgm:pt>
    <dgm:pt modelId="{6EC5D3FC-7301-4F10-8DEA-62E2235E578D}">
      <dgm:prSet phldrT="[Text]" custT="1"/>
      <dgm:spPr/>
      <dgm:t>
        <a:bodyPr/>
        <a:lstStyle/>
        <a:p>
          <a:r>
            <a:rPr lang="th-TH" sz="3200" b="1" dirty="0">
              <a:latin typeface="KS SUDIN" pitchFamily="18" charset="-34"/>
              <a:cs typeface="KS SUDIN" pitchFamily="18" charset="-34"/>
            </a:rPr>
            <a:t>ข้อมูลอ่างเก็บน้ำ (กรณีมีอ่างเก็บน้ำ)</a:t>
          </a:r>
        </a:p>
      </dgm:t>
    </dgm:pt>
    <dgm:pt modelId="{C77B32FD-B2BC-4F8D-B0F5-3E6989A807B5}" type="parTrans" cxnId="{5932CCD9-11D3-43D2-970F-72BACAA57795}">
      <dgm:prSet/>
      <dgm:spPr/>
      <dgm:t>
        <a:bodyPr/>
        <a:lstStyle/>
        <a:p>
          <a:endParaRPr lang="th-TH" sz="3200">
            <a:latin typeface="KS SUDIN" pitchFamily="18" charset="-34"/>
            <a:cs typeface="KS SUDIN" pitchFamily="18" charset="-34"/>
          </a:endParaRPr>
        </a:p>
      </dgm:t>
    </dgm:pt>
    <dgm:pt modelId="{A4D0E655-1EE5-4A70-9F1D-DA919A3E1A04}" type="sibTrans" cxnId="{5932CCD9-11D3-43D2-970F-72BACAA57795}">
      <dgm:prSet/>
      <dgm:spPr/>
      <dgm:t>
        <a:bodyPr/>
        <a:lstStyle/>
        <a:p>
          <a:endParaRPr lang="th-TH" sz="3200">
            <a:latin typeface="KS SUDIN" pitchFamily="18" charset="-34"/>
            <a:cs typeface="KS SUDIN" pitchFamily="18" charset="-34"/>
          </a:endParaRPr>
        </a:p>
      </dgm:t>
    </dgm:pt>
    <dgm:pt modelId="{3F047F3F-D9CB-4A15-8980-910FD90B68A0}" type="pres">
      <dgm:prSet presAssocID="{40345600-F84A-4DCC-BCDD-6610BD928442}" presName="linear" presStyleCnt="0">
        <dgm:presLayoutVars>
          <dgm:animLvl val="lvl"/>
          <dgm:resizeHandles val="exact"/>
        </dgm:presLayoutVars>
      </dgm:prSet>
      <dgm:spPr/>
    </dgm:pt>
    <dgm:pt modelId="{BF90A2A8-38E4-493D-9435-84AE7F18F0DB}" type="pres">
      <dgm:prSet presAssocID="{4A20CE30-07F7-41C7-91D0-4726EAD8AF1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83198D5-95EE-4A94-B6A2-8FA29E820F0F}" type="pres">
      <dgm:prSet presAssocID="{078D6101-662F-4867-B2D9-BE523A5CA65A}" presName="spacer" presStyleCnt="0"/>
      <dgm:spPr/>
    </dgm:pt>
    <dgm:pt modelId="{3B27AAA5-C4FC-42F6-89F1-C53B81B77B14}" type="pres">
      <dgm:prSet presAssocID="{8B9823DA-4ACC-4B09-A311-35DCF5A070F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EEA88A3-0D87-4534-BC04-D38AA95CC217}" type="pres">
      <dgm:prSet presAssocID="{3099DB52-828D-4DBA-9140-48A342FBB5AB}" presName="spacer" presStyleCnt="0"/>
      <dgm:spPr/>
    </dgm:pt>
    <dgm:pt modelId="{2584ABC9-CFED-46A1-AEE0-BC7F08EDA3F8}" type="pres">
      <dgm:prSet presAssocID="{B407B00E-2C05-4094-99E0-E5AB7F25C7C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D8C5CA7-859E-49FC-AE37-E19B04B90269}" type="pres">
      <dgm:prSet presAssocID="{C29D5233-157F-43F2-9830-BB300D77A74E}" presName="spacer" presStyleCnt="0"/>
      <dgm:spPr/>
    </dgm:pt>
    <dgm:pt modelId="{82A29E8F-5969-4C2F-94D5-EBF35E65C401}" type="pres">
      <dgm:prSet presAssocID="{23E92734-02BE-4D90-A597-ED996A4F8AD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6D92D0E-4BB4-4719-BC0D-0FCF35638CA9}" type="pres">
      <dgm:prSet presAssocID="{CDFBCD38-E579-4776-B874-1245B03D0A2A}" presName="spacer" presStyleCnt="0"/>
      <dgm:spPr/>
    </dgm:pt>
    <dgm:pt modelId="{44C62034-97D9-42F0-98D3-5D3F2750F72D}" type="pres">
      <dgm:prSet presAssocID="{6EC5D3FC-7301-4F10-8DEA-62E2235E578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FF96502-192A-49F0-BA26-6B1773ADB9B1}" type="presOf" srcId="{40345600-F84A-4DCC-BCDD-6610BD928442}" destId="{3F047F3F-D9CB-4A15-8980-910FD90B68A0}" srcOrd="0" destOrd="0" presId="urn:microsoft.com/office/officeart/2005/8/layout/vList2"/>
    <dgm:cxn modelId="{F57EFB4A-F498-401D-8835-072ED09EC622}" type="presOf" srcId="{23E92734-02BE-4D90-A597-ED996A4F8AD9}" destId="{82A29E8F-5969-4C2F-94D5-EBF35E65C401}" srcOrd="0" destOrd="0" presId="urn:microsoft.com/office/officeart/2005/8/layout/vList2"/>
    <dgm:cxn modelId="{E3AC9375-4A52-49A3-B9E7-B4DB5D24F9D9}" srcId="{40345600-F84A-4DCC-BCDD-6610BD928442}" destId="{B407B00E-2C05-4094-99E0-E5AB7F25C7C9}" srcOrd="2" destOrd="0" parTransId="{CBB068C7-C27D-4FDF-AD1B-F701CBB7E007}" sibTransId="{C29D5233-157F-43F2-9830-BB300D77A74E}"/>
    <dgm:cxn modelId="{7787CC83-F52D-4287-9C70-77BA52A8DE04}" type="presOf" srcId="{6EC5D3FC-7301-4F10-8DEA-62E2235E578D}" destId="{44C62034-97D9-42F0-98D3-5D3F2750F72D}" srcOrd="0" destOrd="0" presId="urn:microsoft.com/office/officeart/2005/8/layout/vList2"/>
    <dgm:cxn modelId="{08F68797-D68B-4F86-8944-1A25142C153B}" type="presOf" srcId="{4A20CE30-07F7-41C7-91D0-4726EAD8AF12}" destId="{BF90A2A8-38E4-493D-9435-84AE7F18F0DB}" srcOrd="0" destOrd="0" presId="urn:microsoft.com/office/officeart/2005/8/layout/vList2"/>
    <dgm:cxn modelId="{6129F79C-2129-476F-B742-D9DBC562F071}" type="presOf" srcId="{B407B00E-2C05-4094-99E0-E5AB7F25C7C9}" destId="{2584ABC9-CFED-46A1-AEE0-BC7F08EDA3F8}" srcOrd="0" destOrd="0" presId="urn:microsoft.com/office/officeart/2005/8/layout/vList2"/>
    <dgm:cxn modelId="{318A659D-6A43-4D05-AAAB-F0EB3EA47A7C}" srcId="{40345600-F84A-4DCC-BCDD-6610BD928442}" destId="{8B9823DA-4ACC-4B09-A311-35DCF5A070F3}" srcOrd="1" destOrd="0" parTransId="{E428F88F-EDF8-4BF5-9204-F24AFC786A42}" sibTransId="{3099DB52-828D-4DBA-9140-48A342FBB5AB}"/>
    <dgm:cxn modelId="{44675AA3-16DB-45D8-BD7B-1ABF7B9D52FD}" type="presOf" srcId="{8B9823DA-4ACC-4B09-A311-35DCF5A070F3}" destId="{3B27AAA5-C4FC-42F6-89F1-C53B81B77B14}" srcOrd="0" destOrd="0" presId="urn:microsoft.com/office/officeart/2005/8/layout/vList2"/>
    <dgm:cxn modelId="{A3DA86A4-99E4-400E-9DBD-6A98CEA1873D}" srcId="{40345600-F84A-4DCC-BCDD-6610BD928442}" destId="{4A20CE30-07F7-41C7-91D0-4726EAD8AF12}" srcOrd="0" destOrd="0" parTransId="{1B281715-0767-4708-8DEF-4201DAC5032C}" sibTransId="{078D6101-662F-4867-B2D9-BE523A5CA65A}"/>
    <dgm:cxn modelId="{EC2C14B4-A55F-473B-951C-F4EB58BE0DDA}" srcId="{40345600-F84A-4DCC-BCDD-6610BD928442}" destId="{23E92734-02BE-4D90-A597-ED996A4F8AD9}" srcOrd="3" destOrd="0" parTransId="{CD0E918A-5289-4AF2-950E-45EE3DD6792C}" sibTransId="{CDFBCD38-E579-4776-B874-1245B03D0A2A}"/>
    <dgm:cxn modelId="{5932CCD9-11D3-43D2-970F-72BACAA57795}" srcId="{40345600-F84A-4DCC-BCDD-6610BD928442}" destId="{6EC5D3FC-7301-4F10-8DEA-62E2235E578D}" srcOrd="4" destOrd="0" parTransId="{C77B32FD-B2BC-4F8D-B0F5-3E6989A807B5}" sibTransId="{A4D0E655-1EE5-4A70-9F1D-DA919A3E1A04}"/>
    <dgm:cxn modelId="{A2A2CF9F-F502-447F-A363-C264E328332D}" type="presParOf" srcId="{3F047F3F-D9CB-4A15-8980-910FD90B68A0}" destId="{BF90A2A8-38E4-493D-9435-84AE7F18F0DB}" srcOrd="0" destOrd="0" presId="urn:microsoft.com/office/officeart/2005/8/layout/vList2"/>
    <dgm:cxn modelId="{FFC2B9F6-C6BD-48F8-9EE7-AB624A30088E}" type="presParOf" srcId="{3F047F3F-D9CB-4A15-8980-910FD90B68A0}" destId="{B83198D5-95EE-4A94-B6A2-8FA29E820F0F}" srcOrd="1" destOrd="0" presId="urn:microsoft.com/office/officeart/2005/8/layout/vList2"/>
    <dgm:cxn modelId="{109EA563-A504-438F-A0B3-755A10C78433}" type="presParOf" srcId="{3F047F3F-D9CB-4A15-8980-910FD90B68A0}" destId="{3B27AAA5-C4FC-42F6-89F1-C53B81B77B14}" srcOrd="2" destOrd="0" presId="urn:microsoft.com/office/officeart/2005/8/layout/vList2"/>
    <dgm:cxn modelId="{080703F5-CDBE-41DE-8973-EBB125E1D510}" type="presParOf" srcId="{3F047F3F-D9CB-4A15-8980-910FD90B68A0}" destId="{FEEA88A3-0D87-4534-BC04-D38AA95CC217}" srcOrd="3" destOrd="0" presId="urn:microsoft.com/office/officeart/2005/8/layout/vList2"/>
    <dgm:cxn modelId="{031B8089-64F6-4AFB-8DB1-819D8FC11014}" type="presParOf" srcId="{3F047F3F-D9CB-4A15-8980-910FD90B68A0}" destId="{2584ABC9-CFED-46A1-AEE0-BC7F08EDA3F8}" srcOrd="4" destOrd="0" presId="urn:microsoft.com/office/officeart/2005/8/layout/vList2"/>
    <dgm:cxn modelId="{D0DC08A5-12F3-431D-A009-7E2D95981FBD}" type="presParOf" srcId="{3F047F3F-D9CB-4A15-8980-910FD90B68A0}" destId="{CD8C5CA7-859E-49FC-AE37-E19B04B90269}" srcOrd="5" destOrd="0" presId="urn:microsoft.com/office/officeart/2005/8/layout/vList2"/>
    <dgm:cxn modelId="{8A562E14-2A5D-47CA-9E37-B9A0A3BD2B77}" type="presParOf" srcId="{3F047F3F-D9CB-4A15-8980-910FD90B68A0}" destId="{82A29E8F-5969-4C2F-94D5-EBF35E65C401}" srcOrd="6" destOrd="0" presId="urn:microsoft.com/office/officeart/2005/8/layout/vList2"/>
    <dgm:cxn modelId="{D518399F-2E86-488B-BDB9-9E0DED84CECD}" type="presParOf" srcId="{3F047F3F-D9CB-4A15-8980-910FD90B68A0}" destId="{96D92D0E-4BB4-4719-BC0D-0FCF35638CA9}" srcOrd="7" destOrd="0" presId="urn:microsoft.com/office/officeart/2005/8/layout/vList2"/>
    <dgm:cxn modelId="{3F64F007-ECB0-443E-8099-6B9943F3D9C0}" type="presParOf" srcId="{3F047F3F-D9CB-4A15-8980-910FD90B68A0}" destId="{44C62034-97D9-42F0-98D3-5D3F2750F72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83BA9E-3DFB-4E33-A30A-C0CB39A5DE2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1FAA12B-E9D9-4607-8B6E-4F0C33414B11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600" b="1" dirty="0">
              <a:latin typeface="KS SUDIN" pitchFamily="18" charset="-34"/>
              <a:cs typeface="KS SUDIN" pitchFamily="18" charset="-34"/>
            </a:rPr>
            <a:t>การใช้โปรแกรมเพื่อคำนวณหาการใช้น้ำ (</a:t>
          </a:r>
          <a:r>
            <a:rPr lang="en-US" sz="3600" b="1" dirty="0">
              <a:latin typeface="KS SUDIN" pitchFamily="18" charset="-34"/>
              <a:cs typeface="KS SUDIN" pitchFamily="18" charset="-34"/>
            </a:rPr>
            <a:t>ROS</a:t>
          </a:r>
          <a:r>
            <a:rPr lang="th-TH" sz="3600" b="1" dirty="0">
              <a:latin typeface="KS SUDIN" pitchFamily="18" charset="-34"/>
              <a:cs typeface="KS SUDIN" pitchFamily="18" charset="-34"/>
            </a:rPr>
            <a:t>) ของโครงการมี</a:t>
          </a:r>
          <a:r>
            <a:rPr lang="en-US" sz="3600" b="1" dirty="0">
              <a:latin typeface="KS SUDIN" pitchFamily="18" charset="-34"/>
              <a:cs typeface="KS SUDIN" pitchFamily="18" charset="-34"/>
            </a:rPr>
            <a:t> 2 </a:t>
          </a:r>
          <a:r>
            <a:rPr lang="th-TH" sz="3600" b="1" dirty="0">
              <a:latin typeface="KS SUDIN" pitchFamily="18" charset="-34"/>
              <a:cs typeface="KS SUDIN" pitchFamily="18" charset="-34"/>
            </a:rPr>
            <a:t>กรณี คือ</a:t>
          </a:r>
          <a:endParaRPr lang="th-TH" sz="3600" dirty="0">
            <a:latin typeface="KS SUDIN" pitchFamily="18" charset="-34"/>
            <a:cs typeface="KS SUDIN" pitchFamily="18" charset="-34"/>
          </a:endParaRPr>
        </a:p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600" dirty="0">
            <a:latin typeface="KS SUDIN" pitchFamily="18" charset="-34"/>
            <a:cs typeface="KS SUDIN" pitchFamily="18" charset="-34"/>
          </a:endParaRPr>
        </a:p>
      </dgm:t>
    </dgm:pt>
    <dgm:pt modelId="{3E6A86C4-2F13-49DA-94C2-AE34F183CAF7}" type="parTrans" cxnId="{642B1C42-4E64-45A5-99F0-B732CE023B90}">
      <dgm:prSet/>
      <dgm:spPr/>
      <dgm:t>
        <a:bodyPr/>
        <a:lstStyle/>
        <a:p>
          <a:endParaRPr lang="th-TH">
            <a:latin typeface="KS SUDIN" pitchFamily="18" charset="-34"/>
            <a:cs typeface="KS SUDIN" pitchFamily="18" charset="-34"/>
          </a:endParaRPr>
        </a:p>
      </dgm:t>
    </dgm:pt>
    <dgm:pt modelId="{1854829A-DC0D-467A-9375-6509B00F4459}" type="sibTrans" cxnId="{642B1C42-4E64-45A5-99F0-B732CE023B90}">
      <dgm:prSet/>
      <dgm:spPr/>
      <dgm:t>
        <a:bodyPr/>
        <a:lstStyle/>
        <a:p>
          <a:endParaRPr lang="th-TH">
            <a:latin typeface="KS SUDIN" pitchFamily="18" charset="-34"/>
            <a:cs typeface="KS SUDIN" pitchFamily="18" charset="-34"/>
          </a:endParaRPr>
        </a:p>
      </dgm:t>
    </dgm:pt>
    <dgm:pt modelId="{B6FE5F56-071E-4B08-86ED-D10010FCFE82}">
      <dgm:prSet phldrT="[Text]" custT="1"/>
      <dgm:spPr/>
      <dgm:t>
        <a:bodyPr/>
        <a:lstStyle/>
        <a:p>
          <a:r>
            <a:rPr lang="th-TH" sz="4000" b="1" dirty="0">
              <a:latin typeface="KS SUDIN" pitchFamily="18" charset="-34"/>
              <a:cs typeface="ks_myhand" pitchFamily="18" charset="-34"/>
            </a:rPr>
            <a:t>กรณีมีแหล่งน้ำต้นทุน (อ่างเก็บน้ำ)</a:t>
          </a:r>
        </a:p>
      </dgm:t>
    </dgm:pt>
    <dgm:pt modelId="{CB0915D9-56A4-41BE-858F-D25690682332}" type="parTrans" cxnId="{88B48858-8661-4A90-82F1-0BF8FD75B4B2}">
      <dgm:prSet/>
      <dgm:spPr/>
      <dgm:t>
        <a:bodyPr/>
        <a:lstStyle/>
        <a:p>
          <a:endParaRPr lang="th-TH">
            <a:latin typeface="KS SUDIN" pitchFamily="18" charset="-34"/>
            <a:cs typeface="KS SUDIN" pitchFamily="18" charset="-34"/>
          </a:endParaRPr>
        </a:p>
      </dgm:t>
    </dgm:pt>
    <dgm:pt modelId="{273D1A41-23C2-46CF-BA4C-EEFA5013D642}" type="sibTrans" cxnId="{88B48858-8661-4A90-82F1-0BF8FD75B4B2}">
      <dgm:prSet/>
      <dgm:spPr/>
      <dgm:t>
        <a:bodyPr/>
        <a:lstStyle/>
        <a:p>
          <a:endParaRPr lang="th-TH">
            <a:latin typeface="KS SUDIN" pitchFamily="18" charset="-34"/>
            <a:cs typeface="KS SUDIN" pitchFamily="18" charset="-34"/>
          </a:endParaRPr>
        </a:p>
      </dgm:t>
    </dgm:pt>
    <dgm:pt modelId="{D03AD0E9-A1C2-4635-87B0-31BC5B31FEFA}">
      <dgm:prSet phldrT="[Text]" custT="1"/>
      <dgm:spPr/>
      <dgm:t>
        <a:bodyPr/>
        <a:lstStyle/>
        <a:p>
          <a:r>
            <a:rPr lang="th-TH" sz="4000" b="1" dirty="0">
              <a:latin typeface="KS SUDIN" pitchFamily="18" charset="-34"/>
              <a:cs typeface="ks_myhand" pitchFamily="18" charset="-34"/>
            </a:rPr>
            <a:t>กรณีไม่มีแหล่งน้ำต้นทุน เช่น ฝาย </a:t>
          </a:r>
          <a:r>
            <a:rPr lang="th-TH" sz="4000" b="1" dirty="0" err="1">
              <a:latin typeface="KS SUDIN" pitchFamily="18" charset="-34"/>
              <a:cs typeface="ks_myhand" pitchFamily="18" charset="-34"/>
            </a:rPr>
            <a:t>ปตร.</a:t>
          </a:r>
          <a:r>
            <a:rPr lang="th-TH" sz="4000" b="1" dirty="0">
              <a:latin typeface="KS SUDIN" pitchFamily="18" charset="-34"/>
              <a:cs typeface="ks_myhand" pitchFamily="18" charset="-34"/>
            </a:rPr>
            <a:t> </a:t>
          </a:r>
          <a:r>
            <a:rPr lang="th-TH" sz="4000" b="1" dirty="0" err="1">
              <a:latin typeface="KS SUDIN" pitchFamily="18" charset="-34"/>
              <a:cs typeface="ks_myhand" pitchFamily="18" charset="-34"/>
            </a:rPr>
            <a:t>ขรน.</a:t>
          </a:r>
          <a:r>
            <a:rPr lang="th-TH" sz="4000" b="1" dirty="0">
              <a:latin typeface="KS SUDIN" pitchFamily="18" charset="-34"/>
              <a:cs typeface="ks_myhand" pitchFamily="18" charset="-34"/>
            </a:rPr>
            <a:t> เป็นต้น</a:t>
          </a:r>
        </a:p>
      </dgm:t>
    </dgm:pt>
    <dgm:pt modelId="{0A1694EF-498A-439A-8D62-7AEBF1122E56}" type="parTrans" cxnId="{923CA0A3-5016-442A-9AFA-8296D38AB3B3}">
      <dgm:prSet/>
      <dgm:spPr/>
      <dgm:t>
        <a:bodyPr/>
        <a:lstStyle/>
        <a:p>
          <a:endParaRPr lang="th-TH">
            <a:latin typeface="KS SUDIN" pitchFamily="18" charset="-34"/>
            <a:cs typeface="KS SUDIN" pitchFamily="18" charset="-34"/>
          </a:endParaRPr>
        </a:p>
      </dgm:t>
    </dgm:pt>
    <dgm:pt modelId="{324B5DE3-6458-4D41-9CAD-83E96C3558E7}" type="sibTrans" cxnId="{923CA0A3-5016-442A-9AFA-8296D38AB3B3}">
      <dgm:prSet/>
      <dgm:spPr/>
      <dgm:t>
        <a:bodyPr/>
        <a:lstStyle/>
        <a:p>
          <a:endParaRPr lang="th-TH">
            <a:latin typeface="KS SUDIN" pitchFamily="18" charset="-34"/>
            <a:cs typeface="KS SUDIN" pitchFamily="18" charset="-34"/>
          </a:endParaRPr>
        </a:p>
      </dgm:t>
    </dgm:pt>
    <dgm:pt modelId="{323981AE-8D5C-4409-9105-933881E982B6}" type="pres">
      <dgm:prSet presAssocID="{EF83BA9E-3DFB-4E33-A30A-C0CB39A5DE2C}" presName="linearFlow" presStyleCnt="0">
        <dgm:presLayoutVars>
          <dgm:dir/>
          <dgm:animLvl val="lvl"/>
          <dgm:resizeHandles val="exact"/>
        </dgm:presLayoutVars>
      </dgm:prSet>
      <dgm:spPr/>
    </dgm:pt>
    <dgm:pt modelId="{53BC5C39-6300-4B56-9CB5-A9F53AAED289}" type="pres">
      <dgm:prSet presAssocID="{D1FAA12B-E9D9-4607-8B6E-4F0C33414B11}" presName="composite" presStyleCnt="0"/>
      <dgm:spPr/>
    </dgm:pt>
    <dgm:pt modelId="{A70B2F0A-B79E-4C7A-85FC-412138532E86}" type="pres">
      <dgm:prSet presAssocID="{D1FAA12B-E9D9-4607-8B6E-4F0C33414B11}" presName="parentText" presStyleLbl="alignNode1" presStyleIdx="0" presStyleCnt="1" custScaleX="104949">
        <dgm:presLayoutVars>
          <dgm:chMax val="1"/>
          <dgm:bulletEnabled val="1"/>
        </dgm:presLayoutVars>
      </dgm:prSet>
      <dgm:spPr/>
    </dgm:pt>
    <dgm:pt modelId="{93DE2E1E-E692-4681-8514-CE9C92C01358}" type="pres">
      <dgm:prSet presAssocID="{D1FAA12B-E9D9-4607-8B6E-4F0C33414B11}" presName="descendantText" presStyleLbl="alignAcc1" presStyleIdx="0" presStyleCnt="1" custScaleX="93935" custScaleY="100000" custLinFactNeighborX="691" custLinFactNeighborY="-133">
        <dgm:presLayoutVars>
          <dgm:bulletEnabled val="1"/>
        </dgm:presLayoutVars>
      </dgm:prSet>
      <dgm:spPr/>
    </dgm:pt>
  </dgm:ptLst>
  <dgm:cxnLst>
    <dgm:cxn modelId="{642B1C42-4E64-45A5-99F0-B732CE023B90}" srcId="{EF83BA9E-3DFB-4E33-A30A-C0CB39A5DE2C}" destId="{D1FAA12B-E9D9-4607-8B6E-4F0C33414B11}" srcOrd="0" destOrd="0" parTransId="{3E6A86C4-2F13-49DA-94C2-AE34F183CAF7}" sibTransId="{1854829A-DC0D-467A-9375-6509B00F4459}"/>
    <dgm:cxn modelId="{88B48858-8661-4A90-82F1-0BF8FD75B4B2}" srcId="{D1FAA12B-E9D9-4607-8B6E-4F0C33414B11}" destId="{B6FE5F56-071E-4B08-86ED-D10010FCFE82}" srcOrd="0" destOrd="0" parTransId="{CB0915D9-56A4-41BE-858F-D25690682332}" sibTransId="{273D1A41-23C2-46CF-BA4C-EEFA5013D642}"/>
    <dgm:cxn modelId="{923CA0A3-5016-442A-9AFA-8296D38AB3B3}" srcId="{D1FAA12B-E9D9-4607-8B6E-4F0C33414B11}" destId="{D03AD0E9-A1C2-4635-87B0-31BC5B31FEFA}" srcOrd="1" destOrd="0" parTransId="{0A1694EF-498A-439A-8D62-7AEBF1122E56}" sibTransId="{324B5DE3-6458-4D41-9CAD-83E96C3558E7}"/>
    <dgm:cxn modelId="{9B2696B8-B53B-4181-A67E-3A20564C94F8}" type="presOf" srcId="{D03AD0E9-A1C2-4635-87B0-31BC5B31FEFA}" destId="{93DE2E1E-E692-4681-8514-CE9C92C01358}" srcOrd="0" destOrd="1" presId="urn:microsoft.com/office/officeart/2005/8/layout/chevron2"/>
    <dgm:cxn modelId="{722D87CA-C983-49EC-B90A-CB69B126D2A3}" type="presOf" srcId="{EF83BA9E-3DFB-4E33-A30A-C0CB39A5DE2C}" destId="{323981AE-8D5C-4409-9105-933881E982B6}" srcOrd="0" destOrd="0" presId="urn:microsoft.com/office/officeart/2005/8/layout/chevron2"/>
    <dgm:cxn modelId="{6AB213EF-DBA5-47AA-9010-6B3FE73DD1E1}" type="presOf" srcId="{B6FE5F56-071E-4B08-86ED-D10010FCFE82}" destId="{93DE2E1E-E692-4681-8514-CE9C92C01358}" srcOrd="0" destOrd="0" presId="urn:microsoft.com/office/officeart/2005/8/layout/chevron2"/>
    <dgm:cxn modelId="{3BBA32F3-CBE9-4576-9927-855B496B0DCB}" type="presOf" srcId="{D1FAA12B-E9D9-4607-8B6E-4F0C33414B11}" destId="{A70B2F0A-B79E-4C7A-85FC-412138532E86}" srcOrd="0" destOrd="0" presId="urn:microsoft.com/office/officeart/2005/8/layout/chevron2"/>
    <dgm:cxn modelId="{0D8314B2-A2D2-4946-8635-10BF4CABBE8F}" type="presParOf" srcId="{323981AE-8D5C-4409-9105-933881E982B6}" destId="{53BC5C39-6300-4B56-9CB5-A9F53AAED289}" srcOrd="0" destOrd="0" presId="urn:microsoft.com/office/officeart/2005/8/layout/chevron2"/>
    <dgm:cxn modelId="{D73ACB90-7A58-4C3A-9A00-CD5490AB1E5E}" type="presParOf" srcId="{53BC5C39-6300-4B56-9CB5-A9F53AAED289}" destId="{A70B2F0A-B79E-4C7A-85FC-412138532E86}" srcOrd="0" destOrd="0" presId="urn:microsoft.com/office/officeart/2005/8/layout/chevron2"/>
    <dgm:cxn modelId="{B630BE76-9EC6-494E-962E-B0C25E0B7B1E}" type="presParOf" srcId="{53BC5C39-6300-4B56-9CB5-A9F53AAED289}" destId="{93DE2E1E-E692-4681-8514-CE9C92C0135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0A2A8-38E4-493D-9435-84AE7F18F0DB}">
      <dsp:nvSpPr>
        <dsp:cNvPr id="0" name=""/>
        <dsp:cNvSpPr/>
      </dsp:nvSpPr>
      <dsp:spPr>
        <a:xfrm>
          <a:off x="0" y="2271"/>
          <a:ext cx="8229600" cy="821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KS SUDIN" pitchFamily="18" charset="-34"/>
              <a:cs typeface="KS SUDIN" pitchFamily="18" charset="-34"/>
            </a:rPr>
            <a:t>ข้อมูลรายละเอียดโครงการ</a:t>
          </a:r>
        </a:p>
      </dsp:txBody>
      <dsp:txXfrm>
        <a:off x="40094" y="42365"/>
        <a:ext cx="8149412" cy="741151"/>
      </dsp:txXfrm>
    </dsp:sp>
    <dsp:sp modelId="{3B27AAA5-C4FC-42F6-89F1-C53B81B77B14}">
      <dsp:nvSpPr>
        <dsp:cNvPr id="0" name=""/>
        <dsp:cNvSpPr/>
      </dsp:nvSpPr>
      <dsp:spPr>
        <a:xfrm>
          <a:off x="0" y="927291"/>
          <a:ext cx="8229600" cy="8213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KS SUDIN" pitchFamily="18" charset="-34"/>
              <a:cs typeface="KS SUDIN" pitchFamily="18" charset="-34"/>
            </a:rPr>
            <a:t>ข้อมูลแผนการเพาะปลูก</a:t>
          </a:r>
        </a:p>
      </dsp:txBody>
      <dsp:txXfrm>
        <a:off x="40094" y="967385"/>
        <a:ext cx="8149412" cy="741151"/>
      </dsp:txXfrm>
    </dsp:sp>
    <dsp:sp modelId="{2584ABC9-CFED-46A1-AEE0-BC7F08EDA3F8}">
      <dsp:nvSpPr>
        <dsp:cNvPr id="0" name=""/>
        <dsp:cNvSpPr/>
      </dsp:nvSpPr>
      <dsp:spPr>
        <a:xfrm>
          <a:off x="0" y="1852311"/>
          <a:ext cx="8229600" cy="8213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KS SUDIN" pitchFamily="18" charset="-34"/>
              <a:cs typeface="KS SUDIN" pitchFamily="18" charset="-34"/>
            </a:rPr>
            <a:t>ข้อมูล </a:t>
          </a:r>
          <a:r>
            <a:rPr lang="en-US" sz="3200" b="1" kern="1200" dirty="0">
              <a:latin typeface="KS SUDIN" pitchFamily="18" charset="-34"/>
              <a:cs typeface="KS SUDIN" pitchFamily="18" charset="-34"/>
            </a:rPr>
            <a:t>Inflow </a:t>
          </a:r>
          <a:r>
            <a:rPr lang="th-TH" sz="3200" b="1" kern="1200" dirty="0">
              <a:latin typeface="KS SUDIN" pitchFamily="18" charset="-34"/>
              <a:cs typeface="KS SUDIN" pitchFamily="18" charset="-34"/>
            </a:rPr>
            <a:t>และความต้องการใช้น้ำทุกภาคส่วน</a:t>
          </a:r>
        </a:p>
      </dsp:txBody>
      <dsp:txXfrm>
        <a:off x="40094" y="1892405"/>
        <a:ext cx="8149412" cy="741151"/>
      </dsp:txXfrm>
    </dsp:sp>
    <dsp:sp modelId="{82A29E8F-5969-4C2F-94D5-EBF35E65C401}">
      <dsp:nvSpPr>
        <dsp:cNvPr id="0" name=""/>
        <dsp:cNvSpPr/>
      </dsp:nvSpPr>
      <dsp:spPr>
        <a:xfrm>
          <a:off x="0" y="2777331"/>
          <a:ext cx="8229600" cy="8213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KS SUDIN" pitchFamily="18" charset="-34"/>
              <a:cs typeface="KS SUDIN" pitchFamily="18" charset="-34"/>
            </a:rPr>
            <a:t>ข้อมูลโค้งความจุและพื้นที่ผิวน้ำ</a:t>
          </a:r>
        </a:p>
      </dsp:txBody>
      <dsp:txXfrm>
        <a:off x="40094" y="2817425"/>
        <a:ext cx="8149412" cy="741151"/>
      </dsp:txXfrm>
    </dsp:sp>
    <dsp:sp modelId="{44C62034-97D9-42F0-98D3-5D3F2750F72D}">
      <dsp:nvSpPr>
        <dsp:cNvPr id="0" name=""/>
        <dsp:cNvSpPr/>
      </dsp:nvSpPr>
      <dsp:spPr>
        <a:xfrm>
          <a:off x="0" y="3702351"/>
          <a:ext cx="8229600" cy="8213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KS SUDIN" pitchFamily="18" charset="-34"/>
              <a:cs typeface="KS SUDIN" pitchFamily="18" charset="-34"/>
            </a:rPr>
            <a:t>ข้อมูลอ่างเก็บน้ำ (กรณีมีอ่างเก็บน้ำ)</a:t>
          </a:r>
        </a:p>
      </dsp:txBody>
      <dsp:txXfrm>
        <a:off x="40094" y="3742445"/>
        <a:ext cx="8149412" cy="7411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B2F0A-B79E-4C7A-85FC-412138532E86}">
      <dsp:nvSpPr>
        <dsp:cNvPr id="0" name=""/>
        <dsp:cNvSpPr/>
      </dsp:nvSpPr>
      <dsp:spPr>
        <a:xfrm rot="5400000">
          <a:off x="-1471758" y="1509692"/>
          <a:ext cx="6858000" cy="38386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600" b="1" kern="1200" dirty="0">
              <a:latin typeface="KS SUDIN" pitchFamily="18" charset="-34"/>
              <a:cs typeface="KS SUDIN" pitchFamily="18" charset="-34"/>
            </a:rPr>
            <a:t>การใช้โปรแกรมเพื่อคำนวณหาการใช้น้ำ (</a:t>
          </a:r>
          <a:r>
            <a:rPr lang="en-US" sz="3600" b="1" kern="1200" dirty="0">
              <a:latin typeface="KS SUDIN" pitchFamily="18" charset="-34"/>
              <a:cs typeface="KS SUDIN" pitchFamily="18" charset="-34"/>
            </a:rPr>
            <a:t>ROS</a:t>
          </a:r>
          <a:r>
            <a:rPr lang="th-TH" sz="3600" b="1" kern="1200" dirty="0">
              <a:latin typeface="KS SUDIN" pitchFamily="18" charset="-34"/>
              <a:cs typeface="KS SUDIN" pitchFamily="18" charset="-34"/>
            </a:rPr>
            <a:t>) ของโครงการมี</a:t>
          </a:r>
          <a:r>
            <a:rPr lang="en-US" sz="3600" b="1" kern="1200" dirty="0">
              <a:latin typeface="KS SUDIN" pitchFamily="18" charset="-34"/>
              <a:cs typeface="KS SUDIN" pitchFamily="18" charset="-34"/>
            </a:rPr>
            <a:t> 2 </a:t>
          </a:r>
          <a:r>
            <a:rPr lang="th-TH" sz="3600" b="1" kern="1200" dirty="0">
              <a:latin typeface="KS SUDIN" pitchFamily="18" charset="-34"/>
              <a:cs typeface="KS SUDIN" pitchFamily="18" charset="-34"/>
            </a:rPr>
            <a:t>กรณี คือ</a:t>
          </a:r>
          <a:endParaRPr lang="th-TH" sz="3600" kern="1200" dirty="0">
            <a:latin typeface="KS SUDIN" pitchFamily="18" charset="-34"/>
            <a:cs typeface="KS SUDIN" pitchFamily="18" charset="-34"/>
          </a:endParaRP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 dirty="0">
            <a:latin typeface="KS SUDIN" pitchFamily="18" charset="-34"/>
            <a:cs typeface="KS SUDIN" pitchFamily="18" charset="-34"/>
          </a:endParaRPr>
        </a:p>
      </dsp:txBody>
      <dsp:txXfrm rot="-5400000">
        <a:off x="37935" y="1919306"/>
        <a:ext cx="3838614" cy="3019386"/>
      </dsp:txXfrm>
    </dsp:sp>
    <dsp:sp modelId="{93DE2E1E-E692-4681-8514-CE9C92C01358}">
      <dsp:nvSpPr>
        <dsp:cNvPr id="0" name=""/>
        <dsp:cNvSpPr/>
      </dsp:nvSpPr>
      <dsp:spPr>
        <a:xfrm rot="5400000">
          <a:off x="4052552" y="-62224"/>
          <a:ext cx="5029199" cy="51536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4000" b="1" kern="1200" dirty="0">
              <a:latin typeface="KS SUDIN" pitchFamily="18" charset="-34"/>
              <a:cs typeface="ks_myhand" pitchFamily="18" charset="-34"/>
            </a:rPr>
            <a:t>กรณีมีแหล่งน้ำต้นทุน (อ่างเก็บน้ำ)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4000" b="1" kern="1200" dirty="0">
              <a:latin typeface="KS SUDIN" pitchFamily="18" charset="-34"/>
              <a:cs typeface="ks_myhand" pitchFamily="18" charset="-34"/>
            </a:rPr>
            <a:t>กรณีไม่มีแหล่งน้ำต้นทุน เช่น ฝาย </a:t>
          </a:r>
          <a:r>
            <a:rPr lang="th-TH" sz="4000" b="1" kern="1200" dirty="0" err="1">
              <a:latin typeface="KS SUDIN" pitchFamily="18" charset="-34"/>
              <a:cs typeface="ks_myhand" pitchFamily="18" charset="-34"/>
            </a:rPr>
            <a:t>ปตร.</a:t>
          </a:r>
          <a:r>
            <a:rPr lang="th-TH" sz="4000" b="1" kern="1200" dirty="0">
              <a:latin typeface="KS SUDIN" pitchFamily="18" charset="-34"/>
              <a:cs typeface="ks_myhand" pitchFamily="18" charset="-34"/>
            </a:rPr>
            <a:t> </a:t>
          </a:r>
          <a:r>
            <a:rPr lang="th-TH" sz="4000" b="1" kern="1200" dirty="0" err="1">
              <a:latin typeface="KS SUDIN" pitchFamily="18" charset="-34"/>
              <a:cs typeface="ks_myhand" pitchFamily="18" charset="-34"/>
            </a:rPr>
            <a:t>ขรน.</a:t>
          </a:r>
          <a:r>
            <a:rPr lang="th-TH" sz="4000" b="1" kern="1200" dirty="0">
              <a:latin typeface="KS SUDIN" pitchFamily="18" charset="-34"/>
              <a:cs typeface="ks_myhand" pitchFamily="18" charset="-34"/>
            </a:rPr>
            <a:t> เป็นต้น</a:t>
          </a:r>
        </a:p>
      </dsp:txBody>
      <dsp:txXfrm rot="-5400000">
        <a:off x="3990328" y="245506"/>
        <a:ext cx="4908144" cy="4538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 bwMode="auto">
          <a:xfrm>
            <a:off x="2" y="3"/>
            <a:ext cx="2979387" cy="5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07" tIns="45598" rIns="91207" bIns="45598" numCol="1" anchor="t" anchorCtr="0" compatLnSpc="1">
            <a:prstTxWarp prst="textNoShape">
              <a:avLst/>
            </a:prstTxWarp>
          </a:bodyPr>
          <a:lstStyle>
            <a:lvl1pPr defTabSz="913850">
              <a:defRPr sz="1200" b="0" i="0"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 bwMode="auto">
          <a:xfrm>
            <a:off x="3891313" y="3"/>
            <a:ext cx="2977784" cy="5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07" tIns="45598" rIns="91207" bIns="45598" numCol="1" anchor="t" anchorCtr="0" compatLnSpc="1">
            <a:prstTxWarp prst="textNoShape">
              <a:avLst/>
            </a:prstTxWarp>
          </a:bodyPr>
          <a:lstStyle>
            <a:lvl1pPr algn="r" defTabSz="913850">
              <a:defRPr sz="1200" b="0" i="0">
                <a:cs typeface="Angsana New" pitchFamily="18" charset="-34"/>
              </a:defRPr>
            </a:lvl1pPr>
          </a:lstStyle>
          <a:p>
            <a:pPr>
              <a:defRPr/>
            </a:pPr>
            <a:fld id="{70E31AC0-E7BF-4312-BEDE-99A27A5886AF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 bwMode="auto">
          <a:xfrm>
            <a:off x="2" y="9496480"/>
            <a:ext cx="2979387" cy="50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07" tIns="45598" rIns="91207" bIns="45598" numCol="1" anchor="b" anchorCtr="0" compatLnSpc="1">
            <a:prstTxWarp prst="textNoShape">
              <a:avLst/>
            </a:prstTxWarp>
          </a:bodyPr>
          <a:lstStyle>
            <a:lvl1pPr defTabSz="913850">
              <a:defRPr sz="1200" b="0" i="0"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 bwMode="auto">
          <a:xfrm>
            <a:off x="3891313" y="9496480"/>
            <a:ext cx="2977784" cy="50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07" tIns="45598" rIns="91207" bIns="45598" numCol="1" anchor="b" anchorCtr="0" compatLnSpc="1">
            <a:prstTxWarp prst="textNoShape">
              <a:avLst/>
            </a:prstTxWarp>
          </a:bodyPr>
          <a:lstStyle>
            <a:lvl1pPr algn="r" defTabSz="913850">
              <a:defRPr sz="1200" b="0" i="0">
                <a:cs typeface="Angsana New" pitchFamily="18" charset="-34"/>
              </a:defRPr>
            </a:lvl1pPr>
          </a:lstStyle>
          <a:p>
            <a:pPr>
              <a:defRPr/>
            </a:pPr>
            <a:fld id="{CFB1B4FA-9FF9-472E-9782-DDDFAB206D3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1389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3"/>
            <a:ext cx="2979387" cy="5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07" tIns="45598" rIns="91207" bIns="45598" numCol="1" anchor="t" anchorCtr="0" compatLnSpc="1">
            <a:prstTxWarp prst="textNoShape">
              <a:avLst/>
            </a:prstTxWarp>
          </a:bodyPr>
          <a:lstStyle>
            <a:lvl1pPr defTabSz="913850" eaLnBrk="0" hangingPunct="0">
              <a:defRPr sz="1200" b="0" i="0">
                <a:cs typeface="Cordia New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91313" y="3"/>
            <a:ext cx="2977784" cy="5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07" tIns="45598" rIns="91207" bIns="45598" numCol="1" anchor="t" anchorCtr="0" compatLnSpc="1">
            <a:prstTxWarp prst="textNoShape">
              <a:avLst/>
            </a:prstTxWarp>
          </a:bodyPr>
          <a:lstStyle>
            <a:lvl1pPr algn="r" defTabSz="913850" eaLnBrk="0" hangingPunct="0">
              <a:defRPr sz="1200" b="0" i="0">
                <a:cs typeface="Cordia New" pitchFamily="34" charset="-34"/>
              </a:defRPr>
            </a:lvl1pPr>
          </a:lstStyle>
          <a:p>
            <a:pPr>
              <a:defRPr/>
            </a:pPr>
            <a:fld id="{1AFACE5F-7897-4085-94FB-552774B1EFDE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52475"/>
            <a:ext cx="4994275" cy="3746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808" tIns="30406" rIns="60808" bIns="30406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7551" y="4749041"/>
            <a:ext cx="5500406" cy="449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07" tIns="45598" rIns="91207" bIns="455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th-T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2" y="9496480"/>
            <a:ext cx="2979387" cy="50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07" tIns="45598" rIns="91207" bIns="45598" numCol="1" anchor="b" anchorCtr="0" compatLnSpc="1">
            <a:prstTxWarp prst="textNoShape">
              <a:avLst/>
            </a:prstTxWarp>
          </a:bodyPr>
          <a:lstStyle>
            <a:lvl1pPr defTabSz="913850" eaLnBrk="0" hangingPunct="0">
              <a:defRPr sz="1200" b="0" i="0">
                <a:cs typeface="Cordia New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91313" y="9496480"/>
            <a:ext cx="2977784" cy="50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07" tIns="45598" rIns="91207" bIns="45598" numCol="1" anchor="b" anchorCtr="0" compatLnSpc="1">
            <a:prstTxWarp prst="textNoShape">
              <a:avLst/>
            </a:prstTxWarp>
          </a:bodyPr>
          <a:lstStyle>
            <a:lvl1pPr algn="r" defTabSz="913850" eaLnBrk="0" hangingPunct="0">
              <a:defRPr sz="1200" b="0" i="0">
                <a:cs typeface="Cordia New" pitchFamily="34" charset="-34"/>
              </a:defRPr>
            </a:lvl1pPr>
          </a:lstStyle>
          <a:p>
            <a:pPr>
              <a:defRPr/>
            </a:pPr>
            <a:fld id="{88D8155D-426F-4711-BD7B-25AA99F3747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0579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Tahoma" pitchFamily="34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Tahoma" pitchFamily="34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Tahoma" pitchFamily="34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Tahoma" pitchFamily="34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Tahoma" pitchFamily="34" charset="0"/>
      </a:defRPr>
    </a:lvl5pPr>
    <a:lvl6pPr marL="2285085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02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19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36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9597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301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7225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7424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541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9973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0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0966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8155D-426F-4711-BD7B-25AA99F374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rdia New" pitchFamily="34" charset="-34"/>
              </a:rPr>
              <a:pPr marL="0" marR="0" lvl="0" indent="0" algn="r" defTabSz="913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2683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Tahoma" pitchFamily="34" charset="0"/>
              </a:rPr>
              <a:t>น้ำใช้เพื่อการรักษาระบบนิเวศท้ายน้ำ</a:t>
            </a:r>
            <a:endParaRPr lang="th-TH" b="0" i="0" kern="1200" dirty="0">
              <a:solidFill>
                <a:schemeClr val="tx1"/>
              </a:solidFill>
              <a:effectLst/>
              <a:latin typeface="+mn-lt"/>
              <a:ea typeface="+mn-ea"/>
              <a:cs typeface="Tahoma" pitchFamily="34" charset="0"/>
            </a:endParaRPr>
          </a:p>
          <a:p>
            <a:r>
              <a:rPr lang="th-TH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Tahoma" pitchFamily="34" charset="0"/>
              </a:rPr>
              <a:t>            เนื่องจากการใช้น้ำในพื้นที่ต้นน้ำมีผลทำให้น้ำในพื้นที่ปลายน้ำลดลง จึงต้องมีการวางแผนและจัดการการใช้น้ำให้เกิดความเป็นธรรม อนึ่งในการใช้น้ำจะต้องมีการปล่อยน้ำลงท้ายน้ำในปริมาณที่เหมาะสม เป็นธรรมต่อผู้ที่อยู่ท้ายน้ำได้ใช้น้ำและเป็นการรักษาสมดุลนิเวศท้ายน้ำ</a:t>
            </a:r>
          </a:p>
          <a:p>
            <a:r>
              <a:rPr lang="th-TH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Tahoma" pitchFamily="34" charset="0"/>
              </a:rPr>
              <a:t>            ความต้องการใช้น้ำเพื่อรักษาสมดุลนิเวศวิทยาท้ายน้ำ คือ ปริมาณน้ำต่ำสุดที่ไหลในฤดูแล้งของลำน้ำนั้นๆ ในอดีต ซึ่งประเมินจากอัตราการไหลรายวัน ในช่วงระยะเวลาระหว่างเดือนมกราคมถึงเมษายน เนื่องจากเป็นช่วงที่อัตราการไหลมีค่าต่ำ และทำการวิเคราะห์จากสถิติข้อมูลน้ำท่าที่สถานีวัดน้ำในลุ่มน้ำ ซึ่งค่าอัตราการไหลต่ำสุดที่ได้เป็นค่าที่ความมั่นคงไม่น้อยกว่าร้อยละ 80 ของเวลา ณ สถานีที่นำมาวิเคราะห์ ผลที่ได้จะนำมากำหนดอัตราการไหลขั้นต่ำ (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Tahoma" pitchFamily="34" charset="0"/>
              </a:rPr>
              <a:t>Minimum Flow) </a:t>
            </a:r>
            <a:r>
              <a:rPr lang="th-TH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Tahoma" pitchFamily="34" charset="0"/>
              </a:rPr>
              <a:t>ในทุกลำน้ำของลุ่มน้ำย่อย ต่อพื้นที่รับน้ำ 1 ตร.กม.</a:t>
            </a:r>
          </a:p>
          <a:p>
            <a:r>
              <a:rPr lang="th-TH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Tahoma" pitchFamily="34" charset="0"/>
              </a:rPr>
              <a:t>            ความต้องการปริมาณน้ำต่ำสุดด้านท้ายน้ำ โดยปกติจะกำหนดจากผลการวิเคราะห์ระบบนิเวศและสิ่งแวดล้อมเพื่อรักษาสมดุลของระบบ และในบางครั้งก็จะกำหนดตามปริมาณความต้องการน้ำด้านท้ายน้ำ เช่น การขับไล่น้ำเค็ม-น้ำเสีย การรักษาระดับน้ำเพื่อการเดินเรือ ความต้องการด้านอุปโภค-บริโภค อุตสาหกรรมเป็นต้น ดังนั้น ปริมาณน้ำต่ำสุดด้านท้ายน้ำที่จำเป็นต้องรักษาไว้ในแต่ละโครงการจึงมีความแตกต่างกัน จากรายงานการศึกษาโครงการจัดทำแผนรวมการบริหารจัดการทรัพยากรน้ำในพื้นที่ลุ่มน้ำชี, กรมทรัพยากรน้ำ สิงหาคม 2549 พิจารณาปริมาณน้ำต่ำสุดจาก 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Tahoma" pitchFamily="34" charset="0"/>
              </a:rPr>
              <a:t>Flow Duration Curve </a:t>
            </a:r>
            <a:r>
              <a:rPr lang="th-TH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Tahoma" pitchFamily="34" charset="0"/>
              </a:rPr>
              <a:t>ของปริมาณน้ำท่ารายเดือนโดยพิจารณาที่ค่าปริมาณน้ำท่า 90 เปอร์เซ็นต์ ซึ่งจากการคำนวณตามเกณฑ์ดังกล่าว พบว่า ลุ่มน้ำชีมีค่าปริมาณน้ำต่ำสุดเพื่อรักษาระบบนิเวศบริเวณจุดออกของลุ่มน้ำประมาณ 1,364.12 ล้าน ลบ.ม./ปี 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8155D-426F-4711-BD7B-25AA99F374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rdia New" pitchFamily="34" charset="-34"/>
              </a:rPr>
              <a:pPr marL="0" marR="0" lvl="0" indent="0" algn="r" defTabSz="913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15411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8155D-426F-4711-BD7B-25AA99F374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rdia New" pitchFamily="34" charset="-34"/>
              </a:rPr>
              <a:pPr marL="0" marR="0" lvl="0" indent="0" algn="r" defTabSz="913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9175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79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80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81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82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83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84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85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86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87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88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89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90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62820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91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92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93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94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3372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1359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D8155D-426F-4711-BD7B-25AA99F3747D}" type="slidenum">
              <a:rPr lang="en-US" smtClean="0"/>
              <a:pPr>
                <a:defRPr/>
              </a:pPr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81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35" y="144463"/>
            <a:ext cx="6042025" cy="579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F9BFC3-7E90-4D9E-94F2-A4E62105D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235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945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97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405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462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136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801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115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214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8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7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7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714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693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irl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2814"/>
            <a:ext cx="9144000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66" y="1905045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66" y="4345033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498464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wirl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5033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22204189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95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14029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919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90030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11369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80853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8" y="1480853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99767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2025280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2895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375540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97"/>
            <a:ext cx="8382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04765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97"/>
            <a:ext cx="8382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" y="6238875"/>
            <a:ext cx="9144001" cy="619126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871732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71319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7299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73008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11010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28163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97511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132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93271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48855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61974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49981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fld id="{7B1B27D8-28B2-4CB2-885B-20361C5C22A6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fld id="{F8D3D812-AEE4-4355-B0D4-5ABD11FD4F7F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928717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fld id="{14065D24-AB04-4377-B812-34EDE8EBE1A0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fld id="{AF1DAECB-67B1-40FF-A398-588F1C1D3507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3349059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fld id="{95C56A3C-A0FB-4A8C-B392-C7771DD54FE9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fld id="{04958A8D-9783-4796-BB63-D1705DBDAF3F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013685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fld id="{1878E033-D9AA-4BC5-BDE9-CB0B877DCBAF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fld id="{70A5EF91-8613-4665-8FA8-24772C4D6947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243492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fld id="{F86C4766-1139-4336-ADB2-AB420100A5E9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fld id="{3BF5A18C-51F5-497B-A5E2-5CEB3E51A08F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48289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fld id="{A4254655-C2A9-4E48-AED9-280E22984CA2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fld id="{C6196959-028C-4494-A059-50F168929BBC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94452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fld id="{A7B05058-4192-4BC6-A8D8-8816EFA32039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fld id="{EAD977C5-70A9-48CB-861A-A21245E70034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301752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fld id="{728F149A-C0CF-4FE5-86E4-D055237090B5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fld id="{9ECD3369-1662-457A-822C-ACF2A6D643FE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443437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fld id="{E6BCEC12-7328-427A-8C94-9705D2F3A5E0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fld id="{AFBA7BAE-77DF-4049-964A-880336CCC826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64387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fld id="{267FEAD9-7CF8-403B-A78D-7EDB128EA8B2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fld id="{C8517FF7-4A20-4A3D-A2C7-4530CDFD206A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480105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fld id="{11BE02C9-467E-4D38-A03E-152519E59B3E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ulim" pitchFamily="34" charset="-127"/>
              </a:defRPr>
            </a:lvl1pPr>
          </a:lstStyle>
          <a:p>
            <a:fld id="{3934A25E-BFDE-474E-9891-3ED6BDFBA5D7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925670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FCCA43C3-FBD5-411F-A001-B43B62360CFE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FFA3258F-191A-4173-BCC6-307D491772B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7708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F60C20B2-7A2A-4E07-AFC0-DCBD40BC4FA0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C051871F-E731-4A39-9F29-DF805102262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87490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24631320-C03D-4BC0-A7A3-56414215D7F9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68040E76-576C-4B2B-BD09-233BE0DD384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73190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12AAE8A4-CB67-4FB9-ABFE-86EE7291532C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6BAC022B-2DD8-4B18-9109-E32F4E1F0FB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87727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67334B04-2DA3-4693-B3E7-68B0EE2AFA12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F3FD72DA-1754-4F10-B30A-FF1782AFCEA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4298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C9E15C37-4E67-4F1F-B640-3CDC69D1DCD3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D6150D68-6F65-4182-9F59-6E44D8B5A58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4870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9E6F276F-F699-4D7E-B4F1-28540ED20852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B331AFA1-794C-4941-B9BE-F0BA082ED72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65602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19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EC82D432-8468-4CB6-9354-D69A8CAFC95D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F97F6B6C-6CA0-49B7-8B8A-EA1E5EE699A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03646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4EEEAA15-0CB5-4253-AC16-E40CBAA2A7AC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817A8BCD-AA95-423C-8D38-73E642ED4AA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00402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E97F7B57-44BB-4712-849F-F729C12989A1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E68EE29D-106D-4BD5-8741-71239684002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85403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733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733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097CF5F5-6B0D-4DCB-B4C9-1CC32643F3C9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D294B5B9-5BE4-4FFE-AEB1-9ADFDCBB737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55018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0551-8409-460E-822F-A73907EDC928}" type="datetime1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154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8C49-5BD0-481C-AC15-43AEFF2BFC6D}" type="datetime1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0162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C5CA-429E-41ED-A375-3CEC910B08C5}" type="datetime1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6593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9C23-0FED-42AF-9BB8-4EC52AF9C4B3}" type="datetime1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84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7B65-446E-4204-8A37-A9CD04458847}" type="datetime1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702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20F1-F8EC-4794-9EEB-68C782EB28BF}" type="datetime1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204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8C07-B95A-4F8D-ACF0-460A8F92F4BF}" type="datetime1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351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8DC7-7C2B-4310-912F-D7CB73B2DC1C}" type="datetime1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310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C7FC-A214-4459-8AED-22356479BA7F}" type="datetime1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1767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2802B-1158-4B6D-9151-C01B3FD95772}" type="datetime1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137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CDF-3132-4BFE-BEC1-CCB9D1FADC3C}" type="datetime1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11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EC6C-D6DD-4E9B-93CA-236B8220157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D50D-B3B2-4F74-A120-64E26149A28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453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EC6C-D6DD-4E9B-93CA-236B8220157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D50D-B3B2-4F74-A120-64E26149A28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472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EC6C-D6DD-4E9B-93CA-236B8220157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D50D-B3B2-4F74-A120-64E26149A28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72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EC6C-D6DD-4E9B-93CA-236B8220157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D50D-B3B2-4F74-A120-64E26149A28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824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EC6C-D6DD-4E9B-93CA-236B8220157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D50D-B3B2-4F74-A120-64E26149A28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323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EC6C-D6DD-4E9B-93CA-236B8220157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D50D-B3B2-4F74-A120-64E26149A28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550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EC6C-D6DD-4E9B-93CA-236B8220157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D50D-B3B2-4F74-A120-64E26149A28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379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EC6C-D6DD-4E9B-93CA-236B8220157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D50D-B3B2-4F74-A120-64E26149A28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230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EC6C-D6DD-4E9B-93CA-236B8220157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D50D-B3B2-4F74-A120-64E26149A28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365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EC6C-D6DD-4E9B-93CA-236B8220157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D50D-B3B2-4F74-A120-64E26149A28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40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EC6C-D6DD-4E9B-93CA-236B8220157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16/02/64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D50D-B3B2-4F74-A120-64E26149A28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7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7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7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10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7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7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10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7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7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D0D67-F603-4060-8692-7A1C4B559D6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343E3-0FD8-4C17-B429-20012B76A63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66B1E-87E2-4B33-8AF9-4882686AFC9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23" y="1600200"/>
            <a:ext cx="40401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401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75E70-34CF-434F-84F0-7F3B078F1DF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68253-4122-4C76-B9EA-04760473D02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1BC93-4918-4908-B0F8-14DEB65207B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82F78-3E4A-4480-B048-D549AABEE49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83466" tIns="41730" rIns="83466" bIns="4173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A4673-3AC1-41AE-9AC1-10F1889A311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544C2-7018-466F-97F5-DA843CC3582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74638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20" y="274638"/>
            <a:ext cx="6022975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C62E-3BA6-4C66-90D3-4E85D490AE5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th-TH" sz="2400" b="0" i="0">
                <a:cs typeface="CordiaUPC" pitchFamily="34" charset="-34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th-TH" sz="2400" b="0" i="0">
                <a:cs typeface="CordiaUPC" pitchFamily="34" charset="-34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5087 w 4917"/>
                <a:gd name="T3" fmla="*/ 0 h 1000"/>
                <a:gd name="T4" fmla="*/ 5664 w 4917"/>
                <a:gd name="T5" fmla="*/ 576 h 1000"/>
                <a:gd name="T6" fmla="*/ 5088 w 4917"/>
                <a:gd name="T7" fmla="*/ 1152 h 1000"/>
                <a:gd name="T8" fmla="*/ 0 w 4917"/>
                <a:gd name="T9" fmla="*/ 1152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>
                <a:cs typeface="Calibri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>
                <a:cs typeface="Calibri" pitchFamily="34" charset="0"/>
              </a:endParaRPr>
            </a:p>
          </p:txBody>
        </p:sp>
      </p:grpSp>
      <p:sp>
        <p:nvSpPr>
          <p:cNvPr id="364954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6"/>
          </a:xfrm>
        </p:spPr>
        <p:txBody>
          <a:bodyPr/>
          <a:lstStyle>
            <a:lvl1pPr>
              <a:defRPr sz="46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64954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38145-2D6B-496C-8F0F-E61B6D80053B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D373A-68D3-42F5-851C-E26E76F897C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505 w 6027"/>
                <a:gd name="T1" fmla="*/ 678 h 2296"/>
                <a:gd name="T2" fmla="*/ 0 w 6027"/>
                <a:gd name="T3" fmla="*/ 678 h 2296"/>
                <a:gd name="T4" fmla="*/ 0 w 6027"/>
                <a:gd name="T5" fmla="*/ 0 h 2296"/>
                <a:gd name="T6" fmla="*/ 5505 w 6027"/>
                <a:gd name="T7" fmla="*/ 0 h 2296"/>
                <a:gd name="T8" fmla="*/ 5505 w 6027"/>
                <a:gd name="T9" fmla="*/ 678 h 2296"/>
                <a:gd name="T10" fmla="*/ 5505 w 6027"/>
                <a:gd name="T11" fmla="*/ 67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>
                <a:cs typeface="Calibri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FFFFFF"/>
                </a:solidFill>
                <a:cs typeface="CordiaUPC" pitchFamily="34" charset="-34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1458681169 w 5748"/>
              <a:gd name="T1" fmla="*/ 1510618537 h 246"/>
              <a:gd name="T2" fmla="*/ 0 w 5748"/>
              <a:gd name="T3" fmla="*/ 1510618537 h 246"/>
              <a:gd name="T4" fmla="*/ 0 w 5748"/>
              <a:gd name="T5" fmla="*/ 0 h 246"/>
              <a:gd name="T6" fmla="*/ 1458681169 w 5748"/>
              <a:gd name="T7" fmla="*/ 0 h 246"/>
              <a:gd name="T8" fmla="*/ 1458681169 w 5748"/>
              <a:gd name="T9" fmla="*/ 1510618537 h 246"/>
              <a:gd name="T10" fmla="*/ 1458681169 w 5748"/>
              <a:gd name="T11" fmla="*/ 151061853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th-TH">
              <a:cs typeface="Calibri" pitchFamily="34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91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FFFFFF"/>
                </a:solidFill>
                <a:cs typeface="CordiaUPC" pitchFamily="34" charset="-34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>
                  <a:cs typeface="Calibri" pitchFamily="34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2 h 353"/>
                  <a:gd name="T4" fmla="*/ 24 w 186"/>
                  <a:gd name="T5" fmla="*/ 38 h 353"/>
                  <a:gd name="T6" fmla="*/ 18 w 186"/>
                  <a:gd name="T7" fmla="*/ 83 h 353"/>
                  <a:gd name="T8" fmla="*/ 42 w 186"/>
                  <a:gd name="T9" fmla="*/ 143 h 353"/>
                  <a:gd name="T10" fmla="*/ 48 w 186"/>
                  <a:gd name="T11" fmla="*/ 203 h 353"/>
                  <a:gd name="T12" fmla="*/ 0 w 186"/>
                  <a:gd name="T13" fmla="*/ 442 h 353"/>
                  <a:gd name="T14" fmla="*/ 54 w 186"/>
                  <a:gd name="T15" fmla="*/ 292 h 353"/>
                  <a:gd name="T16" fmla="*/ 84 w 186"/>
                  <a:gd name="T17" fmla="*/ 271 h 353"/>
                  <a:gd name="T18" fmla="*/ 126 w 186"/>
                  <a:gd name="T19" fmla="*/ 158 h 353"/>
                  <a:gd name="T20" fmla="*/ 144 w 186"/>
                  <a:gd name="T21" fmla="*/ 150 h 353"/>
                  <a:gd name="T22" fmla="*/ 144 w 186"/>
                  <a:gd name="T23" fmla="*/ 113 h 353"/>
                  <a:gd name="T24" fmla="*/ 186 w 186"/>
                  <a:gd name="T25" fmla="*/ 83 h 353"/>
                  <a:gd name="T26" fmla="*/ 162 w 186"/>
                  <a:gd name="T27" fmla="*/ 7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>
                  <a:cs typeface="Calibri" pitchFamily="34" charset="0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>
                  <a:cs typeface="Calibri" pitchFamily="34" charset="0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8 h 66"/>
                  <a:gd name="T8" fmla="*/ 6 w 155"/>
                  <a:gd name="T9" fmla="*/ 22 h 66"/>
                  <a:gd name="T10" fmla="*/ 0 w 155"/>
                  <a:gd name="T11" fmla="*/ 30 h 66"/>
                  <a:gd name="T12" fmla="*/ 78 w 155"/>
                  <a:gd name="T13" fmla="*/ 75 h 66"/>
                  <a:gd name="T14" fmla="*/ 96 w 155"/>
                  <a:gd name="T15" fmla="*/ 53 h 66"/>
                  <a:gd name="T16" fmla="*/ 155 w 155"/>
                  <a:gd name="T17" fmla="*/ 83 h 66"/>
                  <a:gd name="T18" fmla="*/ 126 w 155"/>
                  <a:gd name="T19" fmla="*/ 30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>
                  <a:cs typeface="Calibri" pitchFamily="34" charset="0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6 h 72"/>
                  <a:gd name="T2" fmla="*/ 0 w 42"/>
                  <a:gd name="T3" fmla="*/ 23 h 72"/>
                  <a:gd name="T4" fmla="*/ 12 w 42"/>
                  <a:gd name="T5" fmla="*/ 8 h 72"/>
                  <a:gd name="T6" fmla="*/ 0 w 42"/>
                  <a:gd name="T7" fmla="*/ 8 h 72"/>
                  <a:gd name="T8" fmla="*/ 12 w 42"/>
                  <a:gd name="T9" fmla="*/ 8 h 72"/>
                  <a:gd name="T10" fmla="*/ 24 w 42"/>
                  <a:gd name="T11" fmla="*/ 8 h 72"/>
                  <a:gd name="T12" fmla="*/ 36 w 42"/>
                  <a:gd name="T13" fmla="*/ 8 h 72"/>
                  <a:gd name="T14" fmla="*/ 42 w 42"/>
                  <a:gd name="T15" fmla="*/ 0 h 72"/>
                  <a:gd name="T16" fmla="*/ 30 w 42"/>
                  <a:gd name="T17" fmla="*/ 23 h 72"/>
                  <a:gd name="T18" fmla="*/ 42 w 42"/>
                  <a:gd name="T19" fmla="*/ 61 h 72"/>
                  <a:gd name="T20" fmla="*/ 12 w 42"/>
                  <a:gd name="T21" fmla="*/ 91 h 72"/>
                  <a:gd name="T22" fmla="*/ 6 w 42"/>
                  <a:gd name="T23" fmla="*/ 46 h 72"/>
                  <a:gd name="T24" fmla="*/ 6 w 42"/>
                  <a:gd name="T25" fmla="*/ 4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>
                  <a:cs typeface="Calibri" pitchFamily="34" charset="0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FFFFFF"/>
                </a:solidFill>
                <a:cs typeface="CordiaUPC" pitchFamily="34" charset="-34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70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2 h 287"/>
                <a:gd name="T4" fmla="*/ 66 w 365"/>
                <a:gd name="T5" fmla="*/ 112 h 287"/>
                <a:gd name="T6" fmla="*/ 143 w 365"/>
                <a:gd name="T7" fmla="*/ 186 h 287"/>
                <a:gd name="T8" fmla="*/ 191 w 365"/>
                <a:gd name="T9" fmla="*/ 172 h 287"/>
                <a:gd name="T10" fmla="*/ 341 w 365"/>
                <a:gd name="T11" fmla="*/ 295 h 287"/>
                <a:gd name="T12" fmla="*/ 305 w 365"/>
                <a:gd name="T13" fmla="*/ 178 h 287"/>
                <a:gd name="T14" fmla="*/ 365 w 365"/>
                <a:gd name="T15" fmla="*/ 136 h 287"/>
                <a:gd name="T16" fmla="*/ 359 w 365"/>
                <a:gd name="T17" fmla="*/ 130 h 287"/>
                <a:gd name="T18" fmla="*/ 335 w 365"/>
                <a:gd name="T19" fmla="*/ 118 h 287"/>
                <a:gd name="T20" fmla="*/ 299 w 365"/>
                <a:gd name="T21" fmla="*/ 92 h 287"/>
                <a:gd name="T22" fmla="*/ 257 w 365"/>
                <a:gd name="T23" fmla="*/ 74 h 287"/>
                <a:gd name="T24" fmla="*/ 215 w 365"/>
                <a:gd name="T25" fmla="*/ 56 h 287"/>
                <a:gd name="T26" fmla="*/ 173 w 365"/>
                <a:gd name="T27" fmla="*/ 38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>
                <a:cs typeface="Calibri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>
                <a:cs typeface="Calibri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2 h 60"/>
                <a:gd name="T16" fmla="*/ 65 w 71"/>
                <a:gd name="T17" fmla="*/ 44 h 60"/>
                <a:gd name="T18" fmla="*/ 71 w 71"/>
                <a:gd name="T19" fmla="*/ 56 h 60"/>
                <a:gd name="T20" fmla="*/ 71 w 71"/>
                <a:gd name="T21" fmla="*/ 62 h 60"/>
                <a:gd name="T22" fmla="*/ 59 w 71"/>
                <a:gd name="T23" fmla="*/ 56 h 60"/>
                <a:gd name="T24" fmla="*/ 47 w 71"/>
                <a:gd name="T25" fmla="*/ 44 h 60"/>
                <a:gd name="T26" fmla="*/ 23 w 71"/>
                <a:gd name="T27" fmla="*/ 32 h 60"/>
                <a:gd name="T28" fmla="*/ 23 w 71"/>
                <a:gd name="T29" fmla="*/ 38 h 60"/>
                <a:gd name="T30" fmla="*/ 18 w 71"/>
                <a:gd name="T31" fmla="*/ 44 h 60"/>
                <a:gd name="T32" fmla="*/ 12 w 71"/>
                <a:gd name="T33" fmla="*/ 50 h 60"/>
                <a:gd name="T34" fmla="*/ 6 w 71"/>
                <a:gd name="T35" fmla="*/ 50 h 60"/>
                <a:gd name="T36" fmla="*/ 6 w 71"/>
                <a:gd name="T37" fmla="*/ 50 h 60"/>
                <a:gd name="T38" fmla="*/ 6 w 71"/>
                <a:gd name="T39" fmla="*/ 38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>
                <a:cs typeface="Calibri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6 h 162"/>
                <a:gd name="T10" fmla="*/ 96 w 161"/>
                <a:gd name="T11" fmla="*/ 62 h 162"/>
                <a:gd name="T12" fmla="*/ 102 w 161"/>
                <a:gd name="T13" fmla="*/ 74 h 162"/>
                <a:gd name="T14" fmla="*/ 108 w 161"/>
                <a:gd name="T15" fmla="*/ 86 h 162"/>
                <a:gd name="T16" fmla="*/ 120 w 161"/>
                <a:gd name="T17" fmla="*/ 98 h 162"/>
                <a:gd name="T18" fmla="*/ 143 w 161"/>
                <a:gd name="T19" fmla="*/ 116 h 162"/>
                <a:gd name="T20" fmla="*/ 155 w 161"/>
                <a:gd name="T21" fmla="*/ 142 h 162"/>
                <a:gd name="T22" fmla="*/ 161 w 161"/>
                <a:gd name="T23" fmla="*/ 160 h 162"/>
                <a:gd name="T24" fmla="*/ 161 w 161"/>
                <a:gd name="T25" fmla="*/ 166 h 162"/>
                <a:gd name="T26" fmla="*/ 96 w 161"/>
                <a:gd name="T27" fmla="*/ 104 h 162"/>
                <a:gd name="T28" fmla="*/ 30 w 161"/>
                <a:gd name="T29" fmla="*/ 56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>
                <a:cs typeface="Calibri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2 h 60"/>
                <a:gd name="T4" fmla="*/ 41 w 59"/>
                <a:gd name="T5" fmla="*/ 38 h 60"/>
                <a:gd name="T6" fmla="*/ 47 w 59"/>
                <a:gd name="T7" fmla="*/ 44 h 60"/>
                <a:gd name="T8" fmla="*/ 53 w 59"/>
                <a:gd name="T9" fmla="*/ 56 h 60"/>
                <a:gd name="T10" fmla="*/ 53 w 59"/>
                <a:gd name="T11" fmla="*/ 62 h 60"/>
                <a:gd name="T12" fmla="*/ 47 w 59"/>
                <a:gd name="T13" fmla="*/ 56 h 60"/>
                <a:gd name="T14" fmla="*/ 35 w 59"/>
                <a:gd name="T15" fmla="*/ 50 h 60"/>
                <a:gd name="T16" fmla="*/ 23 w 59"/>
                <a:gd name="T17" fmla="*/ 38 h 60"/>
                <a:gd name="T18" fmla="*/ 17 w 59"/>
                <a:gd name="T19" fmla="*/ 32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>
                <a:cs typeface="Calibri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8 h 204"/>
                <a:gd name="T2" fmla="*/ 245 w 245"/>
                <a:gd name="T3" fmla="*/ 44 h 204"/>
                <a:gd name="T4" fmla="*/ 209 w 245"/>
                <a:gd name="T5" fmla="*/ 86 h 204"/>
                <a:gd name="T6" fmla="*/ 143 w 245"/>
                <a:gd name="T7" fmla="*/ 136 h 204"/>
                <a:gd name="T8" fmla="*/ 167 w 245"/>
                <a:gd name="T9" fmla="*/ 160 h 204"/>
                <a:gd name="T10" fmla="*/ 179 w 245"/>
                <a:gd name="T11" fmla="*/ 210 h 204"/>
                <a:gd name="T12" fmla="*/ 77 w 245"/>
                <a:gd name="T13" fmla="*/ 136 h 204"/>
                <a:gd name="T14" fmla="*/ 47 w 245"/>
                <a:gd name="T15" fmla="*/ 86 h 204"/>
                <a:gd name="T16" fmla="*/ 89 w 245"/>
                <a:gd name="T17" fmla="*/ 68 h 204"/>
                <a:gd name="T18" fmla="*/ 59 w 245"/>
                <a:gd name="T19" fmla="*/ 38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8 h 204"/>
                <a:gd name="T50" fmla="*/ 233 w 245"/>
                <a:gd name="T51" fmla="*/ 38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>
                <a:cs typeface="Calibri" pitchFamily="34" charset="0"/>
              </a:endParaRPr>
            </a:p>
          </p:txBody>
        </p:sp>
      </p:grpSp>
      <p:sp>
        <p:nvSpPr>
          <p:cNvPr id="517839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6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th-TH" noProof="0"/>
              <a:t>คลิกเพื่อแก้ไขลักษณะชื่อเรื่องต้นแบบ</a:t>
            </a:r>
          </a:p>
        </p:txBody>
      </p:sp>
      <p:sp>
        <p:nvSpPr>
          <p:cNvPr id="517839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th-TH" noProof="0"/>
              <a:t>คลิกเพื่อแก้ไขลักษณะชื่อเรื่องรองต้นแบบ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82BDB-F2D3-443B-B160-E6B6CA3918D2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BBF09-06B7-4DA2-93F6-7D9711EB323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irl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2814"/>
            <a:ext cx="9144000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60" y="1905007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59" y="4344994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wirl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94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7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81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57809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8" y="1757809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8"/>
            <a:ext cx="8382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8"/>
            <a:ext cx="8382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" y="6238875"/>
            <a:ext cx="9144001" cy="619126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48825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969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47334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97659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493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54981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649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0406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8866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8765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5"/>
            <a:ext cx="2057400" cy="576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5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64831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5"/>
            <a:ext cx="2057400" cy="576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5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D572CC-2369-4FD6-B042-C58117007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755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B54D02-200E-4DD5-AAAC-51D88FFF3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307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54377E-D85C-4377-8160-A53181FD9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96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2FFD72-0A8C-4377-B6E7-C6019AC0E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614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179FA4-60E7-485C-AAF3-6BDE39B09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401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B6A8A58-345F-43F7-92C6-7078CBD98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039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4B2510-4DB0-45D3-B1A4-B7A4C3042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31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8F7ED1-AEF1-4DF1-9DDE-DF765CF15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89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4A6EA9-5BB6-4241-9798-D285E3A85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197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B777D7-2BC8-491A-B25A-05ADE8030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9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9.jpe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6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1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8" y="3902081"/>
            <a:ext cx="3402013" cy="2949575"/>
            <a:chOff x="0" y="2458"/>
            <a:chExt cx="2142" cy="1858"/>
          </a:xfrm>
        </p:grpSpPr>
        <p:sp>
          <p:nvSpPr>
            <p:cNvPr id="51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35"/>
                <a:gd name="T97" fmla="*/ 0 h 1804"/>
                <a:gd name="T98" fmla="*/ 2135 w 2135"/>
                <a:gd name="T99" fmla="*/ 1804 h 18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54"/>
                <a:gd name="T16" fmla="*/ 0 h 1858"/>
                <a:gd name="T17" fmla="*/ 1854 w 1854"/>
                <a:gd name="T18" fmla="*/ 1858 h 18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45"/>
                <a:gd name="T76" fmla="*/ 0 h 1577"/>
                <a:gd name="T77" fmla="*/ 1745 w 1745"/>
                <a:gd name="T78" fmla="*/ 1577 h 157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45"/>
                <a:gd name="T85" fmla="*/ 0 h 1768"/>
                <a:gd name="T86" fmla="*/ 1745 w 1745"/>
                <a:gd name="T87" fmla="*/ 1768 h 176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103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latin typeface="Arial" pitchFamily="34" charset="0"/>
              </a:endParaRPr>
            </a:p>
          </p:txBody>
        </p:sp>
        <p:sp>
          <p:nvSpPr>
            <p:cNvPr id="103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latin typeface="Arial" pitchFamily="34" charset="0"/>
              </a:endParaRPr>
            </a:p>
          </p:txBody>
        </p:sp>
        <p:sp>
          <p:nvSpPr>
            <p:cNvPr id="103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latin typeface="Arial" pitchFamily="34" charset="0"/>
              </a:endParaRPr>
            </a:p>
          </p:txBody>
        </p:sp>
      </p:grpSp>
      <p:sp>
        <p:nvSpPr>
          <p:cNvPr id="1843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ปัจจัยสำคัญในการเกิดน้ำท่วม</a:t>
            </a:r>
          </a:p>
        </p:txBody>
      </p:sp>
      <p:sp>
        <p:nvSpPr>
          <p:cNvPr id="1843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th-TH"/>
              <a:t>ปริมาณน้ำที่เกิดขึ้น</a:t>
            </a:r>
          </a:p>
          <a:p>
            <a:pPr lvl="1"/>
            <a:r>
              <a:rPr lang="th-TH"/>
              <a:t>ขนาดความจุของลำน้ำ</a:t>
            </a:r>
          </a:p>
          <a:p>
            <a:pPr lvl="1"/>
            <a:r>
              <a:rPr lang="th-TH"/>
              <a:t>ลักษณะพื้นที่สองฝั่งลำห้วย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95" r:id="rId1"/>
    <p:sldLayoutId id="2147502196" r:id="rId2"/>
    <p:sldLayoutId id="2147502197" r:id="rId3"/>
    <p:sldLayoutId id="2147502198" r:id="rId4"/>
    <p:sldLayoutId id="2147502199" r:id="rId5"/>
    <p:sldLayoutId id="2147502200" r:id="rId6"/>
    <p:sldLayoutId id="2147502201" r:id="rId7"/>
    <p:sldLayoutId id="2147502202" r:id="rId8"/>
    <p:sldLayoutId id="2147502203" r:id="rId9"/>
    <p:sldLayoutId id="2147502204" r:id="rId10"/>
    <p:sldLayoutId id="21475022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AutoNum type="arabicPeriod"/>
        <a:defRPr sz="4400">
          <a:solidFill>
            <a:srgbClr val="66FFFF"/>
          </a:solidFill>
          <a:latin typeface="Arial" pitchFamily="34" charset="0"/>
          <a:cs typeface="+mn-cs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Arial" pitchFamily="34" charset="0"/>
          <a:cs typeface="+mn-cs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93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81"/>
            <a:ext cx="8382000" cy="213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02593" r:id="rId1"/>
    <p:sldLayoutId id="2147502594" r:id="rId2"/>
    <p:sldLayoutId id="2147502595" r:id="rId3"/>
    <p:sldLayoutId id="2147502596" r:id="rId4"/>
    <p:sldLayoutId id="2147502597" r:id="rId5"/>
    <p:sldLayoutId id="2147502598" r:id="rId6"/>
    <p:sldLayoutId id="2147502599" r:id="rId7"/>
    <p:sldLayoutId id="2147502600" r:id="rId8"/>
    <p:sldLayoutId id="2147502601" r:id="rId9"/>
    <p:sldLayoutId id="2147502602" r:id="rId10"/>
    <p:sldLayoutId id="2147502603" r:id="rId11"/>
  </p:sldLayoutIdLst>
  <p:transition>
    <p:fade/>
  </p:transition>
  <p:hf hdr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9" y="360369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/>
              <a:t>Click To Edit Title Style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0825" y="6381756"/>
            <a:ext cx="2590800" cy="288925"/>
            <a:chOff x="0" y="0"/>
            <a:chExt cx="1632" cy="182"/>
          </a:xfrm>
        </p:grpSpPr>
        <p:sp>
          <p:nvSpPr>
            <p:cNvPr id="8295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b="0" i="0" kern="10" spc="-70">
                  <a:solidFill>
                    <a:srgbClr val="5F5F5F"/>
                  </a:solidFill>
                  <a:latin typeface="Impact"/>
                  <a:cs typeface="Angsana New" pitchFamily="18" charset="-34"/>
                </a:rPr>
                <a:t>' LOGO '</a:t>
              </a:r>
              <a:endParaRPr lang="th-TH" sz="1400" b="0" i="0" kern="10" spc="-70">
                <a:solidFill>
                  <a:srgbClr val="5F5F5F"/>
                </a:solidFill>
                <a:latin typeface="Impact"/>
                <a:cs typeface="Angsana New" pitchFamily="18" charset="-34"/>
              </a:endParaRPr>
            </a:p>
          </p:txBody>
        </p:sp>
        <p:sp>
          <p:nvSpPr>
            <p:cNvPr id="8295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i="0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i="0" kern="10" spc="-40">
                <a:solidFill>
                  <a:srgbClr val="5F5F5F"/>
                </a:solidFill>
                <a:latin typeface="Arial"/>
                <a:cs typeface="Angsana New" pitchFamily="18" charset="-34"/>
              </a:endParaRPr>
            </a:p>
          </p:txBody>
        </p:sp>
      </p:grpSp>
      <p:pic>
        <p:nvPicPr>
          <p:cNvPr id="82948" name="Picture 55" descr="바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6" descr="지구본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0" y="5084765"/>
            <a:ext cx="128746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57" descr="그림자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66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952" r:id="rId1"/>
    <p:sldLayoutId id="2147502953" r:id="rId2"/>
    <p:sldLayoutId id="2147502954" r:id="rId3"/>
    <p:sldLayoutId id="2147502955" r:id="rId4"/>
    <p:sldLayoutId id="2147502956" r:id="rId5"/>
    <p:sldLayoutId id="2147502957" r:id="rId6"/>
    <p:sldLayoutId id="2147502958" r:id="rId7"/>
    <p:sldLayoutId id="2147502959" r:id="rId8"/>
    <p:sldLayoutId id="2147502960" r:id="rId9"/>
    <p:sldLayoutId id="2147502961" r:id="rId10"/>
    <p:sldLayoutId id="214750296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9" y="360369"/>
            <a:ext cx="68230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/>
              <a:t>Click To Edit Title Style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0825" y="6381756"/>
            <a:ext cx="2590800" cy="288925"/>
            <a:chOff x="0" y="0"/>
            <a:chExt cx="1632" cy="182"/>
          </a:xfrm>
        </p:grpSpPr>
        <p:sp>
          <p:nvSpPr>
            <p:cNvPr id="8295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b="0" i="0" kern="10" spc="-70">
                  <a:ln w="9525">
                    <a:noFill/>
                    <a:round/>
                    <a:headEnd/>
                    <a:tailEnd/>
                  </a:ln>
                  <a:solidFill>
                    <a:srgbClr val="5F5F5F"/>
                  </a:solidFill>
                  <a:latin typeface="Impact"/>
                  <a:cs typeface="Angsana New" pitchFamily="18" charset="-34"/>
                </a:rPr>
                <a:t>' LOGO '</a:t>
              </a:r>
              <a:endParaRPr lang="th-TH" sz="1400" b="0" i="0" kern="10" spc="-70">
                <a:ln w="9525">
                  <a:noFill/>
                  <a:round/>
                  <a:headEnd/>
                  <a:tailEnd/>
                </a:ln>
                <a:solidFill>
                  <a:srgbClr val="5F5F5F"/>
                </a:solidFill>
                <a:latin typeface="Impact"/>
                <a:cs typeface="Angsana New" pitchFamily="18" charset="-34"/>
              </a:endParaRPr>
            </a:p>
          </p:txBody>
        </p:sp>
        <p:sp>
          <p:nvSpPr>
            <p:cNvPr id="8295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i="0" kern="10" spc="-40">
                  <a:ln w="9525">
                    <a:noFill/>
                    <a:round/>
                    <a:headEnd/>
                    <a:tailEnd/>
                  </a:ln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i="0" kern="10" spc="-40">
                <a:ln w="9525">
                  <a:noFill/>
                  <a:round/>
                  <a:headEnd/>
                  <a:tailEnd/>
                </a:ln>
                <a:solidFill>
                  <a:srgbClr val="5F5F5F"/>
                </a:solidFill>
                <a:latin typeface="Arial"/>
                <a:cs typeface="Angsana New" pitchFamily="18" charset="-34"/>
              </a:endParaRPr>
            </a:p>
          </p:txBody>
        </p:sp>
      </p:grpSp>
      <p:pic>
        <p:nvPicPr>
          <p:cNvPr id="82948" name="Picture 55" descr="바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6" descr="지구본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24760" y="5084765"/>
            <a:ext cx="12874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57" descr="그림자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67626" y="6381750"/>
            <a:ext cx="11525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3036" r:id="rId1"/>
    <p:sldLayoutId id="2147503037" r:id="rId2"/>
    <p:sldLayoutId id="2147503038" r:id="rId3"/>
    <p:sldLayoutId id="2147503039" r:id="rId4"/>
    <p:sldLayoutId id="2147503040" r:id="rId5"/>
    <p:sldLayoutId id="2147503041" r:id="rId6"/>
    <p:sldLayoutId id="2147503042" r:id="rId7"/>
    <p:sldLayoutId id="2147503043" r:id="rId8"/>
    <p:sldLayoutId id="2147503044" r:id="rId9"/>
    <p:sldLayoutId id="2147503045" r:id="rId10"/>
    <p:sldLayoutId id="214750304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8" descr="바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1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/>
              <a:t>마스터 텍스트 스타일을 편집합니다</a:t>
            </a:r>
          </a:p>
          <a:p>
            <a:pPr lvl="1"/>
            <a:r>
              <a:rPr lang="ko-KR" altLang="th-TH"/>
              <a:t>둘째 수준</a:t>
            </a:r>
          </a:p>
          <a:p>
            <a:pPr lvl="2"/>
            <a:r>
              <a:rPr lang="ko-KR" altLang="th-TH"/>
              <a:t>셋째 수준</a:t>
            </a:r>
          </a:p>
          <a:p>
            <a:pPr lvl="3"/>
            <a:r>
              <a:rPr lang="ko-KR" altLang="th-TH"/>
              <a:t>넷째 수준</a:t>
            </a:r>
          </a:p>
          <a:p>
            <a:pPr lvl="4"/>
            <a:r>
              <a:rPr lang="ko-KR" altLang="th-TH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 b="0" i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 b="0" i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0DF447CF-8957-4EA6-8EA4-F38A93CB8A50}" type="slidenum">
              <a:rPr lang="en-US" b="0" i="0"/>
              <a:pPr>
                <a:defRPr/>
              </a:pPr>
              <a:t>‹#›</a:t>
            </a:fld>
            <a:endParaRPr lang="en-US" b="0" i="0"/>
          </a:p>
        </p:txBody>
      </p:sp>
      <p:sp>
        <p:nvSpPr>
          <p:cNvPr id="7373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9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/>
              <a:t>Click To Edit Title Style</a:t>
            </a:r>
          </a:p>
        </p:txBody>
      </p:sp>
      <p:grpSp>
        <p:nvGrpSpPr>
          <p:cNvPr id="73736" name="Group 8"/>
          <p:cNvGrpSpPr>
            <a:grpSpLocks/>
          </p:cNvGrpSpPr>
          <p:nvPr/>
        </p:nvGrpSpPr>
        <p:grpSpPr bwMode="auto">
          <a:xfrm>
            <a:off x="250825" y="6381756"/>
            <a:ext cx="2590800" cy="288925"/>
            <a:chOff x="0" y="0"/>
            <a:chExt cx="1632" cy="182"/>
          </a:xfrm>
        </p:grpSpPr>
        <p:sp>
          <p:nvSpPr>
            <p:cNvPr id="7373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b="0" i="0" kern="10" spc="-70">
                  <a:solidFill>
                    <a:srgbClr val="5F5F5F"/>
                  </a:solidFill>
                  <a:latin typeface="Impact"/>
                  <a:cs typeface="Angsana New" pitchFamily="18" charset="-34"/>
                </a:rPr>
                <a:t>' LOGO '</a:t>
              </a:r>
              <a:endParaRPr lang="th-TH" sz="1400" b="0" i="0" kern="10" spc="-70">
                <a:solidFill>
                  <a:srgbClr val="5F5F5F"/>
                </a:solidFill>
                <a:latin typeface="Impact"/>
                <a:cs typeface="Angsana New" pitchFamily="18" charset="-34"/>
              </a:endParaRPr>
            </a:p>
          </p:txBody>
        </p:sp>
        <p:sp>
          <p:nvSpPr>
            <p:cNvPr id="7373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i="0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i="0" kern="10" spc="-40">
                <a:solidFill>
                  <a:srgbClr val="5F5F5F"/>
                </a:solidFill>
                <a:latin typeface="Arial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78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3072" r:id="rId1"/>
    <p:sldLayoutId id="2147503073" r:id="rId2"/>
    <p:sldLayoutId id="2147503074" r:id="rId3"/>
    <p:sldLayoutId id="2147503075" r:id="rId4"/>
    <p:sldLayoutId id="2147503076" r:id="rId5"/>
    <p:sldLayoutId id="2147503077" r:id="rId6"/>
    <p:sldLayoutId id="2147503078" r:id="rId7"/>
    <p:sldLayoutId id="2147503079" r:id="rId8"/>
    <p:sldLayoutId id="2147503080" r:id="rId9"/>
    <p:sldLayoutId id="2147503081" r:id="rId10"/>
    <p:sldLayoutId id="214750308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217E48B-CC13-4BC6-ADC5-825E1119DBBC}" type="datetimeFigureOut">
              <a:rPr lang="th-TH" b="0" i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16/02/64</a:t>
            </a:fld>
            <a:endParaRPr lang="th-TH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5589F1-D626-43E8-84F9-EE3CB476ACB5}" type="slidenum">
              <a:rPr lang="th-TH" b="0" i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92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3168" r:id="rId1"/>
    <p:sldLayoutId id="2147503169" r:id="rId2"/>
    <p:sldLayoutId id="2147503170" r:id="rId3"/>
    <p:sldLayoutId id="2147503171" r:id="rId4"/>
    <p:sldLayoutId id="2147503172" r:id="rId5"/>
    <p:sldLayoutId id="2147503173" r:id="rId6"/>
    <p:sldLayoutId id="2147503174" r:id="rId7"/>
    <p:sldLayoutId id="2147503175" r:id="rId8"/>
    <p:sldLayoutId id="2147503176" r:id="rId9"/>
    <p:sldLayoutId id="2147503177" r:id="rId10"/>
    <p:sldLayoutId id="21475031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94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19"/>
            <a:ext cx="8382000" cy="213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1345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03276" r:id="rId1"/>
    <p:sldLayoutId id="2147503277" r:id="rId2"/>
    <p:sldLayoutId id="2147503278" r:id="rId3"/>
    <p:sldLayoutId id="2147503279" r:id="rId4"/>
    <p:sldLayoutId id="2147503280" r:id="rId5"/>
    <p:sldLayoutId id="2147503281" r:id="rId6"/>
    <p:sldLayoutId id="2147503282" r:id="rId7"/>
    <p:sldLayoutId id="2147503283" r:id="rId8"/>
    <p:sldLayoutId id="2147503284" r:id="rId9"/>
    <p:sldLayoutId id="2147503285" r:id="rId10"/>
    <p:sldLayoutId id="2147503286" r:id="rId11"/>
  </p:sldLayoutIdLst>
  <p:transition>
    <p:fade/>
  </p:transition>
  <p:hf hdr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 userDrawn="1"/>
        </p:nvSpPr>
        <p:spPr bwMode="gray">
          <a:xfrm>
            <a:off x="0" y="0"/>
            <a:ext cx="9144000" cy="32004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 sz="2800" b="0" i="0">
              <a:solidFill>
                <a:srgbClr val="080808"/>
              </a:solidFill>
              <a:latin typeface="Arial" pitchFamily="34" charset="0"/>
            </a:endParaRPr>
          </a:p>
        </p:txBody>
      </p:sp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13" name="Freeform 4"/>
            <p:cNvSpPr>
              <a:spLocks/>
            </p:cNvSpPr>
            <p:nvPr userDrawn="1"/>
          </p:nvSpPr>
          <p:spPr bwMode="invGray">
            <a:xfrm>
              <a:off x="743" y="2045"/>
              <a:ext cx="1267" cy="1938"/>
            </a:xfrm>
            <a:custGeom>
              <a:avLst/>
              <a:gdLst/>
              <a:ahLst/>
              <a:cxnLst>
                <a:cxn ang="0">
                  <a:pos x="116" y="258"/>
                </a:cxn>
                <a:cxn ang="0">
                  <a:pos x="320" y="210"/>
                </a:cxn>
                <a:cxn ang="0">
                  <a:pos x="434" y="240"/>
                </a:cxn>
                <a:cxn ang="0">
                  <a:pos x="416" y="444"/>
                </a:cxn>
                <a:cxn ang="0">
                  <a:pos x="272" y="582"/>
                </a:cxn>
                <a:cxn ang="0">
                  <a:pos x="218" y="714"/>
                </a:cxn>
                <a:cxn ang="0">
                  <a:pos x="284" y="964"/>
                </a:cxn>
                <a:cxn ang="0">
                  <a:pos x="316" y="960"/>
                </a:cxn>
                <a:cxn ang="0">
                  <a:pos x="328" y="906"/>
                </a:cxn>
                <a:cxn ang="0">
                  <a:pos x="478" y="1154"/>
                </a:cxn>
                <a:cxn ang="0">
                  <a:pos x="650" y="1200"/>
                </a:cxn>
                <a:cxn ang="0">
                  <a:pos x="794" y="1350"/>
                </a:cxn>
                <a:cxn ang="0">
                  <a:pos x="854" y="1422"/>
                </a:cxn>
                <a:cxn ang="0">
                  <a:pos x="770" y="1608"/>
                </a:cxn>
                <a:cxn ang="0">
                  <a:pos x="916" y="1782"/>
                </a:cxn>
                <a:cxn ang="0">
                  <a:pos x="1034" y="2022"/>
                </a:cxn>
                <a:cxn ang="0">
                  <a:pos x="1094" y="2310"/>
                </a:cxn>
                <a:cxn ang="0">
                  <a:pos x="1194" y="2540"/>
                </a:cxn>
                <a:cxn ang="0">
                  <a:pos x="1280" y="2520"/>
                </a:cxn>
                <a:cxn ang="0">
                  <a:pos x="1244" y="2394"/>
                </a:cxn>
                <a:cxn ang="0">
                  <a:pos x="1288" y="2306"/>
                </a:cxn>
                <a:cxn ang="0">
                  <a:pos x="1368" y="2228"/>
                </a:cxn>
                <a:cxn ang="0">
                  <a:pos x="1448" y="2076"/>
                </a:cxn>
                <a:cxn ang="0">
                  <a:pos x="1568" y="1950"/>
                </a:cxn>
                <a:cxn ang="0">
                  <a:pos x="1622" y="1746"/>
                </a:cxn>
                <a:cxn ang="0">
                  <a:pos x="1552" y="1538"/>
                </a:cxn>
                <a:cxn ang="0">
                  <a:pos x="1376" y="1410"/>
                </a:cxn>
                <a:cxn ang="0">
                  <a:pos x="1104" y="1280"/>
                </a:cxn>
                <a:cxn ang="0">
                  <a:pos x="974" y="1260"/>
                </a:cxn>
                <a:cxn ang="0">
                  <a:pos x="904" y="1268"/>
                </a:cxn>
                <a:cxn ang="0">
                  <a:pos x="794" y="1308"/>
                </a:cxn>
                <a:cxn ang="0">
                  <a:pos x="758" y="1174"/>
                </a:cxn>
                <a:cxn ang="0">
                  <a:pos x="736" y="1062"/>
                </a:cxn>
                <a:cxn ang="0">
                  <a:pos x="632" y="1104"/>
                </a:cxn>
                <a:cxn ang="0">
                  <a:pos x="568" y="950"/>
                </a:cxn>
                <a:cxn ang="0">
                  <a:pos x="740" y="912"/>
                </a:cxn>
                <a:cxn ang="0">
                  <a:pos x="842" y="906"/>
                </a:cxn>
                <a:cxn ang="0">
                  <a:pos x="896" y="900"/>
                </a:cxn>
                <a:cxn ang="0">
                  <a:pos x="1058" y="750"/>
                </a:cxn>
                <a:cxn ang="0">
                  <a:pos x="1184" y="678"/>
                </a:cxn>
                <a:cxn ang="0">
                  <a:pos x="1278" y="636"/>
                </a:cxn>
                <a:cxn ang="0">
                  <a:pos x="1340" y="538"/>
                </a:cxn>
                <a:cxn ang="0">
                  <a:pos x="1288" y="512"/>
                </a:cxn>
                <a:cxn ang="0">
                  <a:pos x="1526" y="456"/>
                </a:cxn>
                <a:cxn ang="0">
                  <a:pos x="1406" y="342"/>
                </a:cxn>
                <a:cxn ang="0">
                  <a:pos x="1328" y="264"/>
                </a:cxn>
                <a:cxn ang="0">
                  <a:pos x="1222" y="364"/>
                </a:cxn>
                <a:cxn ang="0">
                  <a:pos x="1110" y="444"/>
                </a:cxn>
                <a:cxn ang="0">
                  <a:pos x="1022" y="304"/>
                </a:cxn>
                <a:cxn ang="0">
                  <a:pos x="1212" y="240"/>
                </a:cxn>
                <a:cxn ang="0">
                  <a:pos x="1266" y="198"/>
                </a:cxn>
                <a:cxn ang="0">
                  <a:pos x="1328" y="172"/>
                </a:cxn>
                <a:cxn ang="0">
                  <a:pos x="1286" y="144"/>
                </a:cxn>
                <a:cxn ang="0">
                  <a:pos x="1262" y="120"/>
                </a:cxn>
                <a:cxn ang="0">
                  <a:pos x="1202" y="102"/>
                </a:cxn>
                <a:cxn ang="0">
                  <a:pos x="1106" y="136"/>
                </a:cxn>
                <a:cxn ang="0">
                  <a:pos x="950" y="120"/>
                </a:cxn>
                <a:cxn ang="0">
                  <a:pos x="550" y="0"/>
                </a:cxn>
                <a:cxn ang="0">
                  <a:pos x="344" y="32"/>
                </a:cxn>
                <a:cxn ang="0">
                  <a:pos x="290" y="102"/>
                </a:cxn>
                <a:cxn ang="0">
                  <a:pos x="128" y="174"/>
                </a:cxn>
                <a:cxn ang="0">
                  <a:pos x="128" y="216"/>
                </a:cxn>
                <a:cxn ang="0">
                  <a:pos x="2" y="252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4" name="Freeform 5"/>
            <p:cNvSpPr>
              <a:spLocks/>
            </p:cNvSpPr>
            <p:nvPr userDrawn="1"/>
          </p:nvSpPr>
          <p:spPr bwMode="invGray">
            <a:xfrm>
              <a:off x="703" y="2230"/>
              <a:ext cx="34" cy="2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22"/>
                </a:cxn>
                <a:cxn ang="0">
                  <a:pos x="22" y="38"/>
                </a:cxn>
                <a:cxn ang="0">
                  <a:pos x="46" y="26"/>
                </a:cxn>
                <a:cxn ang="0">
                  <a:pos x="30" y="0"/>
                </a:cxn>
                <a:cxn ang="0">
                  <a:pos x="16" y="4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invGray">
            <a:xfrm>
              <a:off x="1010" y="2353"/>
              <a:ext cx="39" cy="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44"/>
                </a:cxn>
                <a:cxn ang="0">
                  <a:pos x="42" y="42"/>
                </a:cxn>
                <a:cxn ang="0">
                  <a:pos x="38" y="16"/>
                </a:cxn>
                <a:cxn ang="0">
                  <a:pos x="26" y="2"/>
                </a:cxn>
                <a:cxn ang="0">
                  <a:pos x="12" y="0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invGray">
            <a:xfrm>
              <a:off x="1792" y="2409"/>
              <a:ext cx="98" cy="74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79" y="8"/>
                </a:cxn>
                <a:cxn ang="0">
                  <a:pos x="53" y="24"/>
                </a:cxn>
                <a:cxn ang="0">
                  <a:pos x="39" y="40"/>
                </a:cxn>
                <a:cxn ang="0">
                  <a:pos x="21" y="52"/>
                </a:cxn>
                <a:cxn ang="0">
                  <a:pos x="63" y="82"/>
                </a:cxn>
                <a:cxn ang="0">
                  <a:pos x="79" y="94"/>
                </a:cxn>
                <a:cxn ang="0">
                  <a:pos x="85" y="92"/>
                </a:cxn>
                <a:cxn ang="0">
                  <a:pos x="89" y="86"/>
                </a:cxn>
                <a:cxn ang="0">
                  <a:pos x="97" y="98"/>
                </a:cxn>
                <a:cxn ang="0">
                  <a:pos x="123" y="86"/>
                </a:cxn>
                <a:cxn ang="0">
                  <a:pos x="129" y="74"/>
                </a:cxn>
                <a:cxn ang="0">
                  <a:pos x="101" y="40"/>
                </a:cxn>
                <a:cxn ang="0">
                  <a:pos x="115" y="24"/>
                </a:cxn>
                <a:cxn ang="0">
                  <a:pos x="111" y="4"/>
                </a:cxn>
                <a:cxn ang="0">
                  <a:pos x="97" y="0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invGray">
            <a:xfrm>
              <a:off x="1318" y="2793"/>
              <a:ext cx="158" cy="84"/>
            </a:xfrm>
            <a:custGeom>
              <a:avLst/>
              <a:gdLst/>
              <a:ahLst/>
              <a:cxnLst>
                <a:cxn ang="0">
                  <a:pos x="47" y="12"/>
                </a:cxn>
                <a:cxn ang="0">
                  <a:pos x="17" y="12"/>
                </a:cxn>
                <a:cxn ang="0">
                  <a:pos x="5" y="16"/>
                </a:cxn>
                <a:cxn ang="0">
                  <a:pos x="25" y="52"/>
                </a:cxn>
                <a:cxn ang="0">
                  <a:pos x="51" y="44"/>
                </a:cxn>
                <a:cxn ang="0">
                  <a:pos x="93" y="54"/>
                </a:cxn>
                <a:cxn ang="0">
                  <a:pos x="111" y="60"/>
                </a:cxn>
                <a:cxn ang="0">
                  <a:pos x="133" y="88"/>
                </a:cxn>
                <a:cxn ang="0">
                  <a:pos x="141" y="112"/>
                </a:cxn>
                <a:cxn ang="0">
                  <a:pos x="157" y="100"/>
                </a:cxn>
                <a:cxn ang="0">
                  <a:pos x="169" y="96"/>
                </a:cxn>
                <a:cxn ang="0">
                  <a:pos x="187" y="102"/>
                </a:cxn>
                <a:cxn ang="0">
                  <a:pos x="195" y="80"/>
                </a:cxn>
                <a:cxn ang="0">
                  <a:pos x="153" y="54"/>
                </a:cxn>
                <a:cxn ang="0">
                  <a:pos x="105" y="20"/>
                </a:cxn>
                <a:cxn ang="0">
                  <a:pos x="53" y="26"/>
                </a:cxn>
                <a:cxn ang="0">
                  <a:pos x="47" y="12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invGray">
            <a:xfrm>
              <a:off x="1448" y="2857"/>
              <a:ext cx="99" cy="4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43" y="6"/>
                </a:cxn>
                <a:cxn ang="0">
                  <a:pos x="31" y="30"/>
                </a:cxn>
                <a:cxn ang="0">
                  <a:pos x="15" y="34"/>
                </a:cxn>
                <a:cxn ang="0">
                  <a:pos x="3" y="42"/>
                </a:cxn>
                <a:cxn ang="0">
                  <a:pos x="13" y="54"/>
                </a:cxn>
                <a:cxn ang="0">
                  <a:pos x="133" y="34"/>
                </a:cxn>
                <a:cxn ang="0">
                  <a:pos x="123" y="16"/>
                </a:cxn>
                <a:cxn ang="0">
                  <a:pos x="105" y="8"/>
                </a:cxn>
                <a:cxn ang="0">
                  <a:pos x="101" y="24"/>
                </a:cxn>
                <a:cxn ang="0">
                  <a:pos x="89" y="18"/>
                </a:cxn>
                <a:cxn ang="0">
                  <a:pos x="67" y="14"/>
                </a:cxn>
                <a:cxn ang="0">
                  <a:pos x="57" y="0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invGray">
            <a:xfrm>
              <a:off x="1553" y="288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invGray">
            <a:xfrm>
              <a:off x="1609" y="2886"/>
              <a:ext cx="12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16" y="34"/>
                </a:cxn>
                <a:cxn ang="0">
                  <a:pos x="12" y="18"/>
                </a:cxn>
                <a:cxn ang="0">
                  <a:pos x="16" y="6"/>
                </a:cxn>
                <a:cxn ang="0">
                  <a:pos x="14" y="0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invGray">
            <a:xfrm>
              <a:off x="1426" y="2040"/>
              <a:ext cx="180" cy="88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24" y="31"/>
                </a:cxn>
                <a:cxn ang="0">
                  <a:pos x="6" y="37"/>
                </a:cxn>
                <a:cxn ang="0">
                  <a:pos x="0" y="39"/>
                </a:cxn>
                <a:cxn ang="0">
                  <a:pos x="26" y="59"/>
                </a:cxn>
                <a:cxn ang="0">
                  <a:pos x="38" y="63"/>
                </a:cxn>
                <a:cxn ang="0">
                  <a:pos x="68" y="47"/>
                </a:cxn>
                <a:cxn ang="0">
                  <a:pos x="80" y="43"/>
                </a:cxn>
                <a:cxn ang="0">
                  <a:pos x="82" y="55"/>
                </a:cxn>
                <a:cxn ang="0">
                  <a:pos x="64" y="61"/>
                </a:cxn>
                <a:cxn ang="0">
                  <a:pos x="72" y="73"/>
                </a:cxn>
                <a:cxn ang="0">
                  <a:pos x="40" y="87"/>
                </a:cxn>
                <a:cxn ang="0">
                  <a:pos x="70" y="109"/>
                </a:cxn>
                <a:cxn ang="0">
                  <a:pos x="82" y="113"/>
                </a:cxn>
                <a:cxn ang="0">
                  <a:pos x="118" y="103"/>
                </a:cxn>
                <a:cxn ang="0">
                  <a:pos x="150" y="105"/>
                </a:cxn>
                <a:cxn ang="0">
                  <a:pos x="168" y="117"/>
                </a:cxn>
                <a:cxn ang="0">
                  <a:pos x="204" y="109"/>
                </a:cxn>
                <a:cxn ang="0">
                  <a:pos x="224" y="103"/>
                </a:cxn>
                <a:cxn ang="0">
                  <a:pos x="222" y="77"/>
                </a:cxn>
                <a:cxn ang="0">
                  <a:pos x="234" y="69"/>
                </a:cxn>
                <a:cxn ang="0">
                  <a:pos x="238" y="47"/>
                </a:cxn>
                <a:cxn ang="0">
                  <a:pos x="210" y="57"/>
                </a:cxn>
                <a:cxn ang="0">
                  <a:pos x="200" y="43"/>
                </a:cxn>
                <a:cxn ang="0">
                  <a:pos x="172" y="45"/>
                </a:cxn>
                <a:cxn ang="0">
                  <a:pos x="134" y="9"/>
                </a:cxn>
                <a:cxn ang="0">
                  <a:pos x="94" y="11"/>
                </a:cxn>
                <a:cxn ang="0">
                  <a:pos x="82" y="1"/>
                </a:cxn>
                <a:cxn ang="0">
                  <a:pos x="64" y="1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invGray">
            <a:xfrm>
              <a:off x="1506" y="1999"/>
              <a:ext cx="146" cy="6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3" y="24"/>
                </a:cxn>
                <a:cxn ang="0">
                  <a:pos x="9" y="34"/>
                </a:cxn>
                <a:cxn ang="0">
                  <a:pos x="57" y="52"/>
                </a:cxn>
                <a:cxn ang="0">
                  <a:pos x="135" y="74"/>
                </a:cxn>
                <a:cxn ang="0">
                  <a:pos x="175" y="68"/>
                </a:cxn>
                <a:cxn ang="0">
                  <a:pos x="187" y="64"/>
                </a:cxn>
                <a:cxn ang="0">
                  <a:pos x="175" y="44"/>
                </a:cxn>
                <a:cxn ang="0">
                  <a:pos x="163" y="36"/>
                </a:cxn>
                <a:cxn ang="0">
                  <a:pos x="129" y="26"/>
                </a:cxn>
                <a:cxn ang="0">
                  <a:pos x="97" y="10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invGray">
            <a:xfrm>
              <a:off x="1711" y="2069"/>
              <a:ext cx="233" cy="19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51" y="23"/>
                </a:cxn>
                <a:cxn ang="0">
                  <a:pos x="21" y="39"/>
                </a:cxn>
                <a:cxn ang="0">
                  <a:pos x="53" y="77"/>
                </a:cxn>
                <a:cxn ang="0">
                  <a:pos x="79" y="85"/>
                </a:cxn>
                <a:cxn ang="0">
                  <a:pos x="103" y="99"/>
                </a:cxn>
                <a:cxn ang="0">
                  <a:pos x="127" y="85"/>
                </a:cxn>
                <a:cxn ang="0">
                  <a:pos x="143" y="101"/>
                </a:cxn>
                <a:cxn ang="0">
                  <a:pos x="149" y="127"/>
                </a:cxn>
                <a:cxn ang="0">
                  <a:pos x="115" y="151"/>
                </a:cxn>
                <a:cxn ang="0">
                  <a:pos x="89" y="173"/>
                </a:cxn>
                <a:cxn ang="0">
                  <a:pos x="69" y="169"/>
                </a:cxn>
                <a:cxn ang="0">
                  <a:pos x="57" y="165"/>
                </a:cxn>
                <a:cxn ang="0">
                  <a:pos x="43" y="187"/>
                </a:cxn>
                <a:cxn ang="0">
                  <a:pos x="39" y="199"/>
                </a:cxn>
                <a:cxn ang="0">
                  <a:pos x="73" y="205"/>
                </a:cxn>
                <a:cxn ang="0">
                  <a:pos x="95" y="203"/>
                </a:cxn>
                <a:cxn ang="0">
                  <a:pos x="115" y="231"/>
                </a:cxn>
                <a:cxn ang="0">
                  <a:pos x="127" y="235"/>
                </a:cxn>
                <a:cxn ang="0">
                  <a:pos x="139" y="239"/>
                </a:cxn>
                <a:cxn ang="0">
                  <a:pos x="155" y="251"/>
                </a:cxn>
                <a:cxn ang="0">
                  <a:pos x="181" y="237"/>
                </a:cxn>
                <a:cxn ang="0">
                  <a:pos x="203" y="235"/>
                </a:cxn>
                <a:cxn ang="0">
                  <a:pos x="229" y="213"/>
                </a:cxn>
                <a:cxn ang="0">
                  <a:pos x="225" y="185"/>
                </a:cxn>
                <a:cxn ang="0">
                  <a:pos x="217" y="173"/>
                </a:cxn>
                <a:cxn ang="0">
                  <a:pos x="233" y="167"/>
                </a:cxn>
                <a:cxn ang="0">
                  <a:pos x="245" y="183"/>
                </a:cxn>
                <a:cxn ang="0">
                  <a:pos x="247" y="197"/>
                </a:cxn>
                <a:cxn ang="0">
                  <a:pos x="261" y="193"/>
                </a:cxn>
                <a:cxn ang="0">
                  <a:pos x="303" y="169"/>
                </a:cxn>
                <a:cxn ang="0">
                  <a:pos x="293" y="147"/>
                </a:cxn>
                <a:cxn ang="0">
                  <a:pos x="259" y="123"/>
                </a:cxn>
                <a:cxn ang="0">
                  <a:pos x="265" y="107"/>
                </a:cxn>
                <a:cxn ang="0">
                  <a:pos x="277" y="103"/>
                </a:cxn>
                <a:cxn ang="0">
                  <a:pos x="253" y="63"/>
                </a:cxn>
                <a:cxn ang="0">
                  <a:pos x="233" y="59"/>
                </a:cxn>
                <a:cxn ang="0">
                  <a:pos x="221" y="55"/>
                </a:cxn>
                <a:cxn ang="0">
                  <a:pos x="201" y="33"/>
                </a:cxn>
                <a:cxn ang="0">
                  <a:pos x="155" y="45"/>
                </a:cxn>
                <a:cxn ang="0">
                  <a:pos x="167" y="25"/>
                </a:cxn>
                <a:cxn ang="0">
                  <a:pos x="139" y="17"/>
                </a:cxn>
                <a:cxn ang="0">
                  <a:pos x="119" y="19"/>
                </a:cxn>
                <a:cxn ang="0">
                  <a:pos x="67" y="9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invGray">
            <a:xfrm>
              <a:off x="1709" y="1987"/>
              <a:ext cx="44" cy="37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0"/>
                </a:cxn>
                <a:cxn ang="0">
                  <a:pos x="30" y="40"/>
                </a:cxn>
                <a:cxn ang="0">
                  <a:pos x="48" y="50"/>
                </a:cxn>
                <a:cxn ang="0">
                  <a:pos x="58" y="28"/>
                </a:cxn>
                <a:cxn ang="0">
                  <a:pos x="44" y="8"/>
                </a:cxn>
                <a:cxn ang="0">
                  <a:pos x="26" y="0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 userDrawn="1"/>
          </p:nvSpPr>
          <p:spPr bwMode="invGray">
            <a:xfrm>
              <a:off x="1625" y="2057"/>
              <a:ext cx="65" cy="42"/>
            </a:xfrm>
            <a:custGeom>
              <a:avLst/>
              <a:gdLst/>
              <a:ahLst/>
              <a:cxnLst>
                <a:cxn ang="0">
                  <a:pos x="44" y="7"/>
                </a:cxn>
                <a:cxn ang="0">
                  <a:pos x="24" y="25"/>
                </a:cxn>
                <a:cxn ang="0">
                  <a:pos x="4" y="27"/>
                </a:cxn>
                <a:cxn ang="0">
                  <a:pos x="16" y="57"/>
                </a:cxn>
                <a:cxn ang="0">
                  <a:pos x="74" y="35"/>
                </a:cxn>
                <a:cxn ang="0">
                  <a:pos x="86" y="17"/>
                </a:cxn>
                <a:cxn ang="0">
                  <a:pos x="56" y="7"/>
                </a:cxn>
                <a:cxn ang="0">
                  <a:pos x="44" y="7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26" name="Freeform 17"/>
            <p:cNvSpPr>
              <a:spLocks/>
            </p:cNvSpPr>
            <p:nvPr userDrawn="1"/>
          </p:nvSpPr>
          <p:spPr bwMode="invGray">
            <a:xfrm>
              <a:off x="1693" y="2065"/>
              <a:ext cx="54" cy="25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10" y="16"/>
                </a:cxn>
                <a:cxn ang="0">
                  <a:pos x="24" y="34"/>
                </a:cxn>
                <a:cxn ang="0">
                  <a:pos x="52" y="28"/>
                </a:cxn>
                <a:cxn ang="0">
                  <a:pos x="64" y="20"/>
                </a:cxn>
                <a:cxn ang="0">
                  <a:pos x="40" y="0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27" name="Freeform 18"/>
            <p:cNvSpPr>
              <a:spLocks/>
            </p:cNvSpPr>
            <p:nvPr userDrawn="1"/>
          </p:nvSpPr>
          <p:spPr bwMode="invGray">
            <a:xfrm>
              <a:off x="1664" y="2029"/>
              <a:ext cx="64" cy="34"/>
            </a:xfrm>
            <a:custGeom>
              <a:avLst/>
              <a:gdLst/>
              <a:ahLst/>
              <a:cxnLst>
                <a:cxn ang="0">
                  <a:pos x="58" y="10"/>
                </a:cxn>
                <a:cxn ang="0">
                  <a:pos x="28" y="4"/>
                </a:cxn>
                <a:cxn ang="0">
                  <a:pos x="0" y="18"/>
                </a:cxn>
                <a:cxn ang="0">
                  <a:pos x="40" y="32"/>
                </a:cxn>
                <a:cxn ang="0">
                  <a:pos x="64" y="40"/>
                </a:cxn>
                <a:cxn ang="0">
                  <a:pos x="84" y="18"/>
                </a:cxn>
                <a:cxn ang="0">
                  <a:pos x="82" y="6"/>
                </a:cxn>
                <a:cxn ang="0">
                  <a:pos x="64" y="0"/>
                </a:cxn>
                <a:cxn ang="0">
                  <a:pos x="58" y="10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 userDrawn="1"/>
          </p:nvSpPr>
          <p:spPr bwMode="invGray">
            <a:xfrm>
              <a:off x="1637" y="1997"/>
              <a:ext cx="44" cy="24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18"/>
                </a:cxn>
                <a:cxn ang="0">
                  <a:pos x="20" y="28"/>
                </a:cxn>
                <a:cxn ang="0">
                  <a:pos x="28" y="20"/>
                </a:cxn>
                <a:cxn ang="0">
                  <a:pos x="52" y="12"/>
                </a:cxn>
                <a:cxn ang="0">
                  <a:pos x="44" y="0"/>
                </a:cxn>
                <a:cxn ang="0">
                  <a:pos x="16" y="4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29" name="Freeform 20"/>
            <p:cNvSpPr>
              <a:spLocks/>
            </p:cNvSpPr>
            <p:nvPr userDrawn="1"/>
          </p:nvSpPr>
          <p:spPr bwMode="invGray">
            <a:xfrm>
              <a:off x="1751" y="2000"/>
              <a:ext cx="114" cy="7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14" y="6"/>
                </a:cxn>
                <a:cxn ang="0">
                  <a:pos x="4" y="38"/>
                </a:cxn>
                <a:cxn ang="0">
                  <a:pos x="12" y="56"/>
                </a:cxn>
                <a:cxn ang="0">
                  <a:pos x="0" y="72"/>
                </a:cxn>
                <a:cxn ang="0">
                  <a:pos x="56" y="86"/>
                </a:cxn>
                <a:cxn ang="0">
                  <a:pos x="82" y="92"/>
                </a:cxn>
                <a:cxn ang="0">
                  <a:pos x="152" y="86"/>
                </a:cxn>
                <a:cxn ang="0">
                  <a:pos x="76" y="70"/>
                </a:cxn>
                <a:cxn ang="0">
                  <a:pos x="54" y="62"/>
                </a:cxn>
                <a:cxn ang="0">
                  <a:pos x="44" y="52"/>
                </a:cxn>
                <a:cxn ang="0">
                  <a:pos x="50" y="34"/>
                </a:cxn>
                <a:cxn ang="0">
                  <a:pos x="38" y="0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 userDrawn="1"/>
          </p:nvSpPr>
          <p:spPr bwMode="invGray">
            <a:xfrm>
              <a:off x="664" y="2245"/>
              <a:ext cx="25" cy="1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4" y="20"/>
                </a:cxn>
                <a:cxn ang="0">
                  <a:pos x="4" y="18"/>
                </a:cxn>
                <a:cxn ang="0">
                  <a:pos x="4" y="6"/>
                </a:cxn>
                <a:cxn ang="0">
                  <a:pos x="34" y="0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 userDrawn="1"/>
          </p:nvSpPr>
          <p:spPr bwMode="invGray">
            <a:xfrm>
              <a:off x="1421" y="2756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 userDrawn="1"/>
          </p:nvSpPr>
          <p:spPr bwMode="invGray">
            <a:xfrm>
              <a:off x="1424" y="2781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 userDrawn="1"/>
          </p:nvSpPr>
          <p:spPr bwMode="invGray">
            <a:xfrm>
              <a:off x="1628" y="2913"/>
              <a:ext cx="15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34" name="Freeform 25"/>
            <p:cNvSpPr>
              <a:spLocks/>
            </p:cNvSpPr>
            <p:nvPr userDrawn="1"/>
          </p:nvSpPr>
          <p:spPr bwMode="invGray">
            <a:xfrm>
              <a:off x="1752" y="2429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 userDrawn="1"/>
          </p:nvSpPr>
          <p:spPr bwMode="invGray">
            <a:xfrm>
              <a:off x="1652" y="2224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 userDrawn="1"/>
          </p:nvSpPr>
          <p:spPr bwMode="invGray">
            <a:xfrm>
              <a:off x="1717" y="2045"/>
              <a:ext cx="39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 userDrawn="1"/>
          </p:nvSpPr>
          <p:spPr bwMode="invGray">
            <a:xfrm>
              <a:off x="1780" y="215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38" name="Freeform 29"/>
            <p:cNvSpPr>
              <a:spLocks/>
            </p:cNvSpPr>
            <p:nvPr userDrawn="1"/>
          </p:nvSpPr>
          <p:spPr bwMode="invGray">
            <a:xfrm>
              <a:off x="1796" y="1951"/>
              <a:ext cx="696" cy="3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6" y="92"/>
                </a:cxn>
                <a:cxn ang="0">
                  <a:pos x="36" y="100"/>
                </a:cxn>
                <a:cxn ang="0">
                  <a:pos x="16" y="116"/>
                </a:cxn>
                <a:cxn ang="0">
                  <a:pos x="104" y="136"/>
                </a:cxn>
                <a:cxn ang="0">
                  <a:pos x="142" y="130"/>
                </a:cxn>
                <a:cxn ang="0">
                  <a:pos x="250" y="78"/>
                </a:cxn>
                <a:cxn ang="0">
                  <a:pos x="300" y="66"/>
                </a:cxn>
                <a:cxn ang="0">
                  <a:pos x="324" y="80"/>
                </a:cxn>
                <a:cxn ang="0">
                  <a:pos x="272" y="88"/>
                </a:cxn>
                <a:cxn ang="0">
                  <a:pos x="242" y="112"/>
                </a:cxn>
                <a:cxn ang="0">
                  <a:pos x="254" y="120"/>
                </a:cxn>
                <a:cxn ang="0">
                  <a:pos x="260" y="158"/>
                </a:cxn>
                <a:cxn ang="0">
                  <a:pos x="350" y="192"/>
                </a:cxn>
                <a:cxn ang="0">
                  <a:pos x="336" y="210"/>
                </a:cxn>
                <a:cxn ang="0">
                  <a:pos x="368" y="246"/>
                </a:cxn>
                <a:cxn ang="0">
                  <a:pos x="348" y="266"/>
                </a:cxn>
                <a:cxn ang="0">
                  <a:pos x="324" y="294"/>
                </a:cxn>
                <a:cxn ang="0">
                  <a:pos x="294" y="324"/>
                </a:cxn>
                <a:cxn ang="0">
                  <a:pos x="292" y="420"/>
                </a:cxn>
                <a:cxn ang="0">
                  <a:pos x="332" y="446"/>
                </a:cxn>
                <a:cxn ang="0">
                  <a:pos x="388" y="448"/>
                </a:cxn>
                <a:cxn ang="0">
                  <a:pos x="412" y="422"/>
                </a:cxn>
                <a:cxn ang="0">
                  <a:pos x="506" y="356"/>
                </a:cxn>
                <a:cxn ang="0">
                  <a:pos x="572" y="334"/>
                </a:cxn>
                <a:cxn ang="0">
                  <a:pos x="646" y="308"/>
                </a:cxn>
                <a:cxn ang="0">
                  <a:pos x="720" y="290"/>
                </a:cxn>
                <a:cxn ang="0">
                  <a:pos x="762" y="260"/>
                </a:cxn>
                <a:cxn ang="0">
                  <a:pos x="800" y="200"/>
                </a:cxn>
                <a:cxn ang="0">
                  <a:pos x="802" y="154"/>
                </a:cxn>
                <a:cxn ang="0">
                  <a:pos x="802" y="124"/>
                </a:cxn>
                <a:cxn ang="0">
                  <a:pos x="832" y="90"/>
                </a:cxn>
                <a:cxn ang="0">
                  <a:pos x="876" y="94"/>
                </a:cxn>
                <a:cxn ang="0">
                  <a:pos x="922" y="52"/>
                </a:cxn>
                <a:cxn ang="0">
                  <a:pos x="888" y="56"/>
                </a:cxn>
                <a:cxn ang="0">
                  <a:pos x="848" y="46"/>
                </a:cxn>
                <a:cxn ang="0">
                  <a:pos x="794" y="22"/>
                </a:cxn>
                <a:cxn ang="0">
                  <a:pos x="642" y="26"/>
                </a:cxn>
                <a:cxn ang="0">
                  <a:pos x="584" y="38"/>
                </a:cxn>
                <a:cxn ang="0">
                  <a:pos x="556" y="38"/>
                </a:cxn>
                <a:cxn ang="0">
                  <a:pos x="516" y="54"/>
                </a:cxn>
                <a:cxn ang="0">
                  <a:pos x="478" y="30"/>
                </a:cxn>
                <a:cxn ang="0">
                  <a:pos x="432" y="40"/>
                </a:cxn>
                <a:cxn ang="0">
                  <a:pos x="366" y="52"/>
                </a:cxn>
                <a:cxn ang="0">
                  <a:pos x="410" y="38"/>
                </a:cxn>
                <a:cxn ang="0">
                  <a:pos x="352" y="8"/>
                </a:cxn>
                <a:cxn ang="0">
                  <a:pos x="334" y="2"/>
                </a:cxn>
                <a:cxn ang="0">
                  <a:pos x="314" y="8"/>
                </a:cxn>
                <a:cxn ang="0">
                  <a:pos x="240" y="16"/>
                </a:cxn>
                <a:cxn ang="0">
                  <a:pos x="160" y="28"/>
                </a:cxn>
                <a:cxn ang="0">
                  <a:pos x="108" y="26"/>
                </a:cxn>
                <a:cxn ang="0">
                  <a:pos x="114" y="68"/>
                </a:cxn>
                <a:cxn ang="0">
                  <a:pos x="104" y="52"/>
                </a:cxn>
                <a:cxn ang="0">
                  <a:pos x="60" y="42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39" name="Freeform 30"/>
            <p:cNvSpPr>
              <a:spLocks/>
            </p:cNvSpPr>
            <p:nvPr userDrawn="1"/>
          </p:nvSpPr>
          <p:spPr bwMode="invGray">
            <a:xfrm>
              <a:off x="2009" y="2135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 userDrawn="1"/>
          </p:nvSpPr>
          <p:spPr bwMode="invGray">
            <a:xfrm>
              <a:off x="2292" y="2201"/>
              <a:ext cx="128" cy="54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66" y="4"/>
                </a:cxn>
                <a:cxn ang="0">
                  <a:pos x="54" y="0"/>
                </a:cxn>
                <a:cxn ang="0">
                  <a:pos x="0" y="28"/>
                </a:cxn>
                <a:cxn ang="0">
                  <a:pos x="28" y="40"/>
                </a:cxn>
                <a:cxn ang="0">
                  <a:pos x="42" y="60"/>
                </a:cxn>
                <a:cxn ang="0">
                  <a:pos x="66" y="68"/>
                </a:cxn>
                <a:cxn ang="0">
                  <a:pos x="78" y="72"/>
                </a:cxn>
                <a:cxn ang="0">
                  <a:pos x="130" y="60"/>
                </a:cxn>
                <a:cxn ang="0">
                  <a:pos x="172" y="44"/>
                </a:cxn>
                <a:cxn ang="0">
                  <a:pos x="148" y="18"/>
                </a:cxn>
                <a:cxn ang="0">
                  <a:pos x="136" y="4"/>
                </a:cxn>
                <a:cxn ang="0">
                  <a:pos x="102" y="8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41" name="Freeform 32"/>
            <p:cNvSpPr>
              <a:spLocks/>
            </p:cNvSpPr>
            <p:nvPr userDrawn="1"/>
          </p:nvSpPr>
          <p:spPr bwMode="invGray">
            <a:xfrm>
              <a:off x="2393" y="2038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 userDrawn="1"/>
          </p:nvSpPr>
          <p:spPr bwMode="invGray">
            <a:xfrm>
              <a:off x="2662" y="2006"/>
              <a:ext cx="155" cy="63"/>
            </a:xfrm>
            <a:custGeom>
              <a:avLst/>
              <a:gdLst/>
              <a:ahLst/>
              <a:cxnLst>
                <a:cxn ang="0">
                  <a:pos x="191" y="7"/>
                </a:cxn>
                <a:cxn ang="0">
                  <a:pos x="103" y="9"/>
                </a:cxn>
                <a:cxn ang="0">
                  <a:pos x="109" y="25"/>
                </a:cxn>
                <a:cxn ang="0">
                  <a:pos x="107" y="33"/>
                </a:cxn>
                <a:cxn ang="0">
                  <a:pos x="89" y="27"/>
                </a:cxn>
                <a:cxn ang="0">
                  <a:pos x="77" y="19"/>
                </a:cxn>
                <a:cxn ang="0">
                  <a:pos x="23" y="27"/>
                </a:cxn>
                <a:cxn ang="0">
                  <a:pos x="31" y="49"/>
                </a:cxn>
                <a:cxn ang="0">
                  <a:pos x="55" y="53"/>
                </a:cxn>
                <a:cxn ang="0">
                  <a:pos x="75" y="73"/>
                </a:cxn>
                <a:cxn ang="0">
                  <a:pos x="89" y="85"/>
                </a:cxn>
                <a:cxn ang="0">
                  <a:pos x="109" y="67"/>
                </a:cxn>
                <a:cxn ang="0">
                  <a:pos x="121" y="59"/>
                </a:cxn>
                <a:cxn ang="0">
                  <a:pos x="127" y="47"/>
                </a:cxn>
                <a:cxn ang="0">
                  <a:pos x="167" y="35"/>
                </a:cxn>
                <a:cxn ang="0">
                  <a:pos x="187" y="31"/>
                </a:cxn>
                <a:cxn ang="0">
                  <a:pos x="199" y="27"/>
                </a:cxn>
                <a:cxn ang="0">
                  <a:pos x="191" y="7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43" name="Freeform 34"/>
            <p:cNvSpPr>
              <a:spLocks/>
            </p:cNvSpPr>
            <p:nvPr userDrawn="1"/>
          </p:nvSpPr>
          <p:spPr bwMode="invGray">
            <a:xfrm>
              <a:off x="2759" y="2039"/>
              <a:ext cx="48" cy="21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8" y="4"/>
                </a:cxn>
                <a:cxn ang="0">
                  <a:pos x="24" y="28"/>
                </a:cxn>
                <a:cxn ang="0">
                  <a:pos x="54" y="14"/>
                </a:cxn>
                <a:cxn ang="0">
                  <a:pos x="36" y="6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 userDrawn="1"/>
          </p:nvSpPr>
          <p:spPr bwMode="invGray">
            <a:xfrm>
              <a:off x="2467" y="2311"/>
              <a:ext cx="109" cy="132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0" y="25"/>
                </a:cxn>
                <a:cxn ang="0">
                  <a:pos x="14" y="43"/>
                </a:cxn>
                <a:cxn ang="0">
                  <a:pos x="34" y="87"/>
                </a:cxn>
                <a:cxn ang="0">
                  <a:pos x="52" y="91"/>
                </a:cxn>
                <a:cxn ang="0">
                  <a:pos x="50" y="107"/>
                </a:cxn>
                <a:cxn ang="0">
                  <a:pos x="28" y="113"/>
                </a:cxn>
                <a:cxn ang="0">
                  <a:pos x="16" y="131"/>
                </a:cxn>
                <a:cxn ang="0">
                  <a:pos x="18" y="137"/>
                </a:cxn>
                <a:cxn ang="0">
                  <a:pos x="30" y="141"/>
                </a:cxn>
                <a:cxn ang="0">
                  <a:pos x="18" y="169"/>
                </a:cxn>
                <a:cxn ang="0">
                  <a:pos x="20" y="175"/>
                </a:cxn>
                <a:cxn ang="0">
                  <a:pos x="34" y="171"/>
                </a:cxn>
                <a:cxn ang="0">
                  <a:pos x="58" y="169"/>
                </a:cxn>
                <a:cxn ang="0">
                  <a:pos x="92" y="171"/>
                </a:cxn>
                <a:cxn ang="0">
                  <a:pos x="110" y="169"/>
                </a:cxn>
                <a:cxn ang="0">
                  <a:pos x="122" y="165"/>
                </a:cxn>
                <a:cxn ang="0">
                  <a:pos x="128" y="141"/>
                </a:cxn>
                <a:cxn ang="0">
                  <a:pos x="146" y="133"/>
                </a:cxn>
                <a:cxn ang="0">
                  <a:pos x="110" y="109"/>
                </a:cxn>
                <a:cxn ang="0">
                  <a:pos x="88" y="83"/>
                </a:cxn>
                <a:cxn ang="0">
                  <a:pos x="82" y="69"/>
                </a:cxn>
                <a:cxn ang="0">
                  <a:pos x="64" y="61"/>
                </a:cxn>
                <a:cxn ang="0">
                  <a:pos x="86" y="45"/>
                </a:cxn>
                <a:cxn ang="0">
                  <a:pos x="64" y="31"/>
                </a:cxn>
                <a:cxn ang="0">
                  <a:pos x="70" y="13"/>
                </a:cxn>
                <a:cxn ang="0">
                  <a:pos x="46" y="1"/>
                </a:cxn>
                <a:cxn ang="0">
                  <a:pos x="30" y="9"/>
                </a:cxn>
                <a:cxn ang="0">
                  <a:pos x="24" y="19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45" name="Freeform 36"/>
            <p:cNvSpPr>
              <a:spLocks/>
            </p:cNvSpPr>
            <p:nvPr userDrawn="1"/>
          </p:nvSpPr>
          <p:spPr bwMode="invGray">
            <a:xfrm>
              <a:off x="2413" y="2359"/>
              <a:ext cx="69" cy="68"/>
            </a:xfrm>
            <a:custGeom>
              <a:avLst/>
              <a:gdLst/>
              <a:ahLst/>
              <a:cxnLst>
                <a:cxn ang="0">
                  <a:pos x="58" y="6"/>
                </a:cxn>
                <a:cxn ang="0">
                  <a:pos x="82" y="8"/>
                </a:cxn>
                <a:cxn ang="0">
                  <a:pos x="92" y="26"/>
                </a:cxn>
                <a:cxn ang="0">
                  <a:pos x="78" y="48"/>
                </a:cxn>
                <a:cxn ang="0">
                  <a:pos x="46" y="76"/>
                </a:cxn>
                <a:cxn ang="0">
                  <a:pos x="18" y="92"/>
                </a:cxn>
                <a:cxn ang="0">
                  <a:pos x="8" y="72"/>
                </a:cxn>
                <a:cxn ang="0">
                  <a:pos x="20" y="64"/>
                </a:cxn>
                <a:cxn ang="0">
                  <a:pos x="14" y="46"/>
                </a:cxn>
                <a:cxn ang="0">
                  <a:pos x="40" y="28"/>
                </a:cxn>
                <a:cxn ang="0">
                  <a:pos x="58" y="6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 userDrawn="1"/>
          </p:nvSpPr>
          <p:spPr bwMode="invGray">
            <a:xfrm>
              <a:off x="4099" y="3502"/>
              <a:ext cx="474" cy="495"/>
            </a:xfrm>
            <a:custGeom>
              <a:avLst/>
              <a:gdLst/>
              <a:ahLst/>
              <a:cxnLst>
                <a:cxn ang="0">
                  <a:pos x="212" y="11"/>
                </a:cxn>
                <a:cxn ang="0">
                  <a:pos x="176" y="19"/>
                </a:cxn>
                <a:cxn ang="0">
                  <a:pos x="144" y="51"/>
                </a:cxn>
                <a:cxn ang="0">
                  <a:pos x="104" y="59"/>
                </a:cxn>
                <a:cxn ang="0">
                  <a:pos x="84" y="75"/>
                </a:cxn>
                <a:cxn ang="0">
                  <a:pos x="68" y="115"/>
                </a:cxn>
                <a:cxn ang="0">
                  <a:pos x="36" y="167"/>
                </a:cxn>
                <a:cxn ang="0">
                  <a:pos x="0" y="179"/>
                </a:cxn>
                <a:cxn ang="0">
                  <a:pos x="72" y="323"/>
                </a:cxn>
                <a:cxn ang="0">
                  <a:pos x="120" y="427"/>
                </a:cxn>
                <a:cxn ang="0">
                  <a:pos x="144" y="443"/>
                </a:cxn>
                <a:cxn ang="0">
                  <a:pos x="168" y="451"/>
                </a:cxn>
                <a:cxn ang="0">
                  <a:pos x="228" y="431"/>
                </a:cxn>
                <a:cxn ang="0">
                  <a:pos x="252" y="423"/>
                </a:cxn>
                <a:cxn ang="0">
                  <a:pos x="300" y="451"/>
                </a:cxn>
                <a:cxn ang="0">
                  <a:pos x="324" y="527"/>
                </a:cxn>
                <a:cxn ang="0">
                  <a:pos x="336" y="523"/>
                </a:cxn>
                <a:cxn ang="0">
                  <a:pos x="344" y="511"/>
                </a:cxn>
                <a:cxn ang="0">
                  <a:pos x="368" y="547"/>
                </a:cxn>
                <a:cxn ang="0">
                  <a:pos x="404" y="571"/>
                </a:cxn>
                <a:cxn ang="0">
                  <a:pos x="436" y="603"/>
                </a:cxn>
                <a:cxn ang="0">
                  <a:pos x="444" y="615"/>
                </a:cxn>
                <a:cxn ang="0">
                  <a:pos x="456" y="623"/>
                </a:cxn>
                <a:cxn ang="0">
                  <a:pos x="484" y="655"/>
                </a:cxn>
                <a:cxn ang="0">
                  <a:pos x="492" y="631"/>
                </a:cxn>
                <a:cxn ang="0">
                  <a:pos x="540" y="659"/>
                </a:cxn>
                <a:cxn ang="0">
                  <a:pos x="588" y="655"/>
                </a:cxn>
                <a:cxn ang="0">
                  <a:pos x="616" y="531"/>
                </a:cxn>
                <a:cxn ang="0">
                  <a:pos x="632" y="463"/>
                </a:cxn>
                <a:cxn ang="0">
                  <a:pos x="620" y="367"/>
                </a:cxn>
                <a:cxn ang="0">
                  <a:pos x="536" y="271"/>
                </a:cxn>
                <a:cxn ang="0">
                  <a:pos x="528" y="235"/>
                </a:cxn>
                <a:cxn ang="0">
                  <a:pos x="460" y="179"/>
                </a:cxn>
                <a:cxn ang="0">
                  <a:pos x="472" y="155"/>
                </a:cxn>
                <a:cxn ang="0">
                  <a:pos x="456" y="131"/>
                </a:cxn>
                <a:cxn ang="0">
                  <a:pos x="416" y="79"/>
                </a:cxn>
                <a:cxn ang="0">
                  <a:pos x="392" y="31"/>
                </a:cxn>
                <a:cxn ang="0">
                  <a:pos x="388" y="19"/>
                </a:cxn>
                <a:cxn ang="0">
                  <a:pos x="364" y="151"/>
                </a:cxn>
                <a:cxn ang="0">
                  <a:pos x="324" y="115"/>
                </a:cxn>
                <a:cxn ang="0">
                  <a:pos x="292" y="111"/>
                </a:cxn>
                <a:cxn ang="0">
                  <a:pos x="272" y="87"/>
                </a:cxn>
                <a:cxn ang="0">
                  <a:pos x="264" y="63"/>
                </a:cxn>
                <a:cxn ang="0">
                  <a:pos x="276" y="55"/>
                </a:cxn>
                <a:cxn ang="0">
                  <a:pos x="240" y="19"/>
                </a:cxn>
                <a:cxn ang="0">
                  <a:pos x="216" y="11"/>
                </a:cxn>
                <a:cxn ang="0">
                  <a:pos x="204" y="7"/>
                </a:cxn>
                <a:cxn ang="0">
                  <a:pos x="212" y="11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47" name="Freeform 38"/>
            <p:cNvSpPr>
              <a:spLocks/>
            </p:cNvSpPr>
            <p:nvPr userDrawn="1"/>
          </p:nvSpPr>
          <p:spPr bwMode="invGray">
            <a:xfrm>
              <a:off x="4246" y="3241"/>
              <a:ext cx="319" cy="210"/>
            </a:xfrm>
            <a:custGeom>
              <a:avLst/>
              <a:gdLst/>
              <a:ahLst/>
              <a:cxnLst>
                <a:cxn ang="0">
                  <a:pos x="84" y="60"/>
                </a:cxn>
                <a:cxn ang="0">
                  <a:pos x="68" y="36"/>
                </a:cxn>
                <a:cxn ang="0">
                  <a:pos x="64" y="16"/>
                </a:cxn>
                <a:cxn ang="0">
                  <a:pos x="52" y="12"/>
                </a:cxn>
                <a:cxn ang="0">
                  <a:pos x="16" y="16"/>
                </a:cxn>
                <a:cxn ang="0">
                  <a:pos x="44" y="40"/>
                </a:cxn>
                <a:cxn ang="0">
                  <a:pos x="48" y="52"/>
                </a:cxn>
                <a:cxn ang="0">
                  <a:pos x="24" y="68"/>
                </a:cxn>
                <a:cxn ang="0">
                  <a:pos x="88" y="92"/>
                </a:cxn>
                <a:cxn ang="0">
                  <a:pos x="124" y="112"/>
                </a:cxn>
                <a:cxn ang="0">
                  <a:pos x="128" y="124"/>
                </a:cxn>
                <a:cxn ang="0">
                  <a:pos x="140" y="132"/>
                </a:cxn>
                <a:cxn ang="0">
                  <a:pos x="148" y="156"/>
                </a:cxn>
                <a:cxn ang="0">
                  <a:pos x="132" y="196"/>
                </a:cxn>
                <a:cxn ang="0">
                  <a:pos x="180" y="188"/>
                </a:cxn>
                <a:cxn ang="0">
                  <a:pos x="192" y="216"/>
                </a:cxn>
                <a:cxn ang="0">
                  <a:pos x="216" y="224"/>
                </a:cxn>
                <a:cxn ang="0">
                  <a:pos x="228" y="228"/>
                </a:cxn>
                <a:cxn ang="0">
                  <a:pos x="252" y="224"/>
                </a:cxn>
                <a:cxn ang="0">
                  <a:pos x="276" y="196"/>
                </a:cxn>
                <a:cxn ang="0">
                  <a:pos x="336" y="252"/>
                </a:cxn>
                <a:cxn ang="0">
                  <a:pos x="364" y="280"/>
                </a:cxn>
                <a:cxn ang="0">
                  <a:pos x="360" y="224"/>
                </a:cxn>
                <a:cxn ang="0">
                  <a:pos x="336" y="200"/>
                </a:cxn>
                <a:cxn ang="0">
                  <a:pos x="372" y="168"/>
                </a:cxn>
                <a:cxn ang="0">
                  <a:pos x="408" y="156"/>
                </a:cxn>
                <a:cxn ang="0">
                  <a:pos x="420" y="152"/>
                </a:cxn>
                <a:cxn ang="0">
                  <a:pos x="424" y="140"/>
                </a:cxn>
                <a:cxn ang="0">
                  <a:pos x="356" y="148"/>
                </a:cxn>
                <a:cxn ang="0">
                  <a:pos x="304" y="140"/>
                </a:cxn>
                <a:cxn ang="0">
                  <a:pos x="300" y="128"/>
                </a:cxn>
                <a:cxn ang="0">
                  <a:pos x="292" y="116"/>
                </a:cxn>
                <a:cxn ang="0">
                  <a:pos x="220" y="80"/>
                </a:cxn>
                <a:cxn ang="0">
                  <a:pos x="160" y="60"/>
                </a:cxn>
                <a:cxn ang="0">
                  <a:pos x="136" y="52"/>
                </a:cxn>
                <a:cxn ang="0">
                  <a:pos x="80" y="52"/>
                </a:cxn>
                <a:cxn ang="0">
                  <a:pos x="68" y="32"/>
                </a:cxn>
                <a:cxn ang="0">
                  <a:pos x="68" y="0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 userDrawn="1"/>
          </p:nvSpPr>
          <p:spPr bwMode="invGray">
            <a:xfrm>
              <a:off x="4255" y="3243"/>
              <a:ext cx="311" cy="2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0" y="37"/>
                </a:cxn>
                <a:cxn ang="0">
                  <a:pos x="28" y="49"/>
                </a:cxn>
                <a:cxn ang="0">
                  <a:pos x="84" y="89"/>
                </a:cxn>
                <a:cxn ang="0">
                  <a:pos x="120" y="113"/>
                </a:cxn>
                <a:cxn ang="0">
                  <a:pos x="132" y="121"/>
                </a:cxn>
                <a:cxn ang="0">
                  <a:pos x="136" y="169"/>
                </a:cxn>
                <a:cxn ang="0">
                  <a:pos x="116" y="201"/>
                </a:cxn>
                <a:cxn ang="0">
                  <a:pos x="136" y="197"/>
                </a:cxn>
                <a:cxn ang="0">
                  <a:pos x="148" y="189"/>
                </a:cxn>
                <a:cxn ang="0">
                  <a:pos x="160" y="201"/>
                </a:cxn>
                <a:cxn ang="0">
                  <a:pos x="184" y="217"/>
                </a:cxn>
                <a:cxn ang="0">
                  <a:pos x="208" y="233"/>
                </a:cxn>
                <a:cxn ang="0">
                  <a:pos x="240" y="221"/>
                </a:cxn>
                <a:cxn ang="0">
                  <a:pos x="248" y="197"/>
                </a:cxn>
                <a:cxn ang="0">
                  <a:pos x="268" y="201"/>
                </a:cxn>
                <a:cxn ang="0">
                  <a:pos x="292" y="209"/>
                </a:cxn>
                <a:cxn ang="0">
                  <a:pos x="340" y="281"/>
                </a:cxn>
                <a:cxn ang="0">
                  <a:pos x="356" y="277"/>
                </a:cxn>
                <a:cxn ang="0">
                  <a:pos x="352" y="253"/>
                </a:cxn>
                <a:cxn ang="0">
                  <a:pos x="316" y="197"/>
                </a:cxn>
                <a:cxn ang="0">
                  <a:pos x="360" y="173"/>
                </a:cxn>
                <a:cxn ang="0">
                  <a:pos x="408" y="145"/>
                </a:cxn>
                <a:cxn ang="0">
                  <a:pos x="409" y="120"/>
                </a:cxn>
                <a:cxn ang="0">
                  <a:pos x="367" y="138"/>
                </a:cxn>
                <a:cxn ang="0">
                  <a:pos x="308" y="137"/>
                </a:cxn>
                <a:cxn ang="0">
                  <a:pos x="264" y="97"/>
                </a:cxn>
                <a:cxn ang="0">
                  <a:pos x="180" y="61"/>
                </a:cxn>
                <a:cxn ang="0">
                  <a:pos x="132" y="33"/>
                </a:cxn>
                <a:cxn ang="0">
                  <a:pos x="92" y="41"/>
                </a:cxn>
                <a:cxn ang="0">
                  <a:pos x="76" y="57"/>
                </a:cxn>
                <a:cxn ang="0">
                  <a:pos x="56" y="17"/>
                </a:cxn>
                <a:cxn ang="0">
                  <a:pos x="0" y="1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49" name="Freeform 40"/>
            <p:cNvSpPr>
              <a:spLocks/>
            </p:cNvSpPr>
            <p:nvPr userDrawn="1"/>
          </p:nvSpPr>
          <p:spPr bwMode="invGray">
            <a:xfrm>
              <a:off x="4485" y="4013"/>
              <a:ext cx="45" cy="58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0" y="18"/>
                </a:cxn>
                <a:cxn ang="0">
                  <a:pos x="20" y="42"/>
                </a:cxn>
                <a:cxn ang="0">
                  <a:pos x="28" y="66"/>
                </a:cxn>
                <a:cxn ang="0">
                  <a:pos x="32" y="78"/>
                </a:cxn>
                <a:cxn ang="0">
                  <a:pos x="60" y="50"/>
                </a:cxn>
                <a:cxn ang="0">
                  <a:pos x="32" y="18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 userDrawn="1"/>
          </p:nvSpPr>
          <p:spPr bwMode="invGray">
            <a:xfrm>
              <a:off x="4621" y="3923"/>
              <a:ext cx="164" cy="85"/>
            </a:xfrm>
            <a:custGeom>
              <a:avLst/>
              <a:gdLst/>
              <a:ahLst/>
              <a:cxnLst>
                <a:cxn ang="0">
                  <a:pos x="47" y="73"/>
                </a:cxn>
                <a:cxn ang="0">
                  <a:pos x="39" y="61"/>
                </a:cxn>
                <a:cxn ang="0">
                  <a:pos x="15" y="69"/>
                </a:cxn>
                <a:cxn ang="0">
                  <a:pos x="39" y="113"/>
                </a:cxn>
                <a:cxn ang="0">
                  <a:pos x="123" y="89"/>
                </a:cxn>
                <a:cxn ang="0">
                  <a:pos x="147" y="73"/>
                </a:cxn>
                <a:cxn ang="0">
                  <a:pos x="171" y="65"/>
                </a:cxn>
                <a:cxn ang="0">
                  <a:pos x="219" y="19"/>
                </a:cxn>
                <a:cxn ang="0">
                  <a:pos x="210" y="0"/>
                </a:cxn>
                <a:cxn ang="0">
                  <a:pos x="179" y="17"/>
                </a:cxn>
                <a:cxn ang="0">
                  <a:pos x="107" y="41"/>
                </a:cxn>
                <a:cxn ang="0">
                  <a:pos x="83" y="45"/>
                </a:cxn>
                <a:cxn ang="0">
                  <a:pos x="59" y="53"/>
                </a:cxn>
                <a:cxn ang="0">
                  <a:pos x="47" y="73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 userDrawn="1"/>
          </p:nvSpPr>
          <p:spPr bwMode="invGray">
            <a:xfrm>
              <a:off x="4791" y="3873"/>
              <a:ext cx="104" cy="92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8" y="84"/>
                </a:cxn>
                <a:cxn ang="0">
                  <a:pos x="0" y="108"/>
                </a:cxn>
                <a:cxn ang="0">
                  <a:pos x="36" y="116"/>
                </a:cxn>
                <a:cxn ang="0">
                  <a:pos x="52" y="96"/>
                </a:cxn>
                <a:cxn ang="0">
                  <a:pos x="124" y="68"/>
                </a:cxn>
                <a:cxn ang="0">
                  <a:pos x="136" y="44"/>
                </a:cxn>
                <a:cxn ang="0">
                  <a:pos x="112" y="28"/>
                </a:cxn>
                <a:cxn ang="0">
                  <a:pos x="100" y="20"/>
                </a:cxn>
                <a:cxn ang="0">
                  <a:pos x="64" y="12"/>
                </a:cxn>
                <a:cxn ang="0">
                  <a:pos x="52" y="36"/>
                </a:cxn>
                <a:cxn ang="0">
                  <a:pos x="12" y="60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52" name="Freeform 43"/>
            <p:cNvSpPr>
              <a:spLocks/>
            </p:cNvSpPr>
            <p:nvPr userDrawn="1"/>
          </p:nvSpPr>
          <p:spPr bwMode="invGray">
            <a:xfrm>
              <a:off x="4846" y="3832"/>
              <a:ext cx="37" cy="2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8" y="11"/>
                </a:cxn>
                <a:cxn ang="0">
                  <a:pos x="24" y="35"/>
                </a:cxn>
                <a:cxn ang="0">
                  <a:pos x="39" y="26"/>
                </a:cxn>
                <a:cxn ang="0">
                  <a:pos x="29" y="0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 userDrawn="1"/>
          </p:nvSpPr>
          <p:spPr bwMode="invGray">
            <a:xfrm>
              <a:off x="3123" y="3346"/>
              <a:ext cx="123" cy="201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04" y="28"/>
                </a:cxn>
                <a:cxn ang="0">
                  <a:pos x="88" y="64"/>
                </a:cxn>
                <a:cxn ang="0">
                  <a:pos x="36" y="84"/>
                </a:cxn>
                <a:cxn ang="0">
                  <a:pos x="28" y="96"/>
                </a:cxn>
                <a:cxn ang="0">
                  <a:pos x="16" y="100"/>
                </a:cxn>
                <a:cxn ang="0">
                  <a:pos x="20" y="132"/>
                </a:cxn>
                <a:cxn ang="0">
                  <a:pos x="28" y="156"/>
                </a:cxn>
                <a:cxn ang="0">
                  <a:pos x="0" y="200"/>
                </a:cxn>
                <a:cxn ang="0">
                  <a:pos x="28" y="260"/>
                </a:cxn>
                <a:cxn ang="0">
                  <a:pos x="52" y="268"/>
                </a:cxn>
                <a:cxn ang="0">
                  <a:pos x="88" y="216"/>
                </a:cxn>
                <a:cxn ang="0">
                  <a:pos x="104" y="192"/>
                </a:cxn>
                <a:cxn ang="0">
                  <a:pos x="128" y="116"/>
                </a:cxn>
                <a:cxn ang="0">
                  <a:pos x="140" y="76"/>
                </a:cxn>
                <a:cxn ang="0">
                  <a:pos x="164" y="72"/>
                </a:cxn>
                <a:cxn ang="0">
                  <a:pos x="128" y="0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 userDrawn="1"/>
          </p:nvSpPr>
          <p:spPr bwMode="invGray">
            <a:xfrm>
              <a:off x="3655" y="3034"/>
              <a:ext cx="49" cy="6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5" y="60"/>
                </a:cxn>
                <a:cxn ang="0">
                  <a:pos x="29" y="76"/>
                </a:cxn>
                <a:cxn ang="0">
                  <a:pos x="41" y="80"/>
                </a:cxn>
                <a:cxn ang="0">
                  <a:pos x="57" y="76"/>
                </a:cxn>
                <a:cxn ang="0">
                  <a:pos x="29" y="0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55" name="Freeform 46"/>
            <p:cNvSpPr>
              <a:spLocks/>
            </p:cNvSpPr>
            <p:nvPr userDrawn="1"/>
          </p:nvSpPr>
          <p:spPr bwMode="invGray">
            <a:xfrm>
              <a:off x="3988" y="3100"/>
              <a:ext cx="111" cy="183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60" y="84"/>
                </a:cxn>
                <a:cxn ang="0">
                  <a:pos x="36" y="92"/>
                </a:cxn>
                <a:cxn ang="0">
                  <a:pos x="12" y="108"/>
                </a:cxn>
                <a:cxn ang="0">
                  <a:pos x="40" y="188"/>
                </a:cxn>
                <a:cxn ang="0">
                  <a:pos x="52" y="224"/>
                </a:cxn>
                <a:cxn ang="0">
                  <a:pos x="60" y="236"/>
                </a:cxn>
                <a:cxn ang="0">
                  <a:pos x="84" y="244"/>
                </a:cxn>
                <a:cxn ang="0">
                  <a:pos x="96" y="196"/>
                </a:cxn>
                <a:cxn ang="0">
                  <a:pos x="124" y="168"/>
                </a:cxn>
                <a:cxn ang="0">
                  <a:pos x="112" y="68"/>
                </a:cxn>
                <a:cxn ang="0">
                  <a:pos x="140" y="48"/>
                </a:cxn>
                <a:cxn ang="0">
                  <a:pos x="112" y="20"/>
                </a:cxn>
                <a:cxn ang="0">
                  <a:pos x="96" y="0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56" name="Freeform 47"/>
            <p:cNvSpPr>
              <a:spLocks/>
            </p:cNvSpPr>
            <p:nvPr userDrawn="1"/>
          </p:nvSpPr>
          <p:spPr bwMode="invGray">
            <a:xfrm>
              <a:off x="3894" y="3043"/>
              <a:ext cx="72" cy="137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51" y="35"/>
                </a:cxn>
                <a:cxn ang="0">
                  <a:pos x="60" y="62"/>
                </a:cxn>
                <a:cxn ang="0">
                  <a:pos x="62" y="92"/>
                </a:cxn>
                <a:cxn ang="0">
                  <a:pos x="68" y="105"/>
                </a:cxn>
                <a:cxn ang="0">
                  <a:pos x="71" y="126"/>
                </a:cxn>
                <a:cxn ang="0">
                  <a:pos x="57" y="93"/>
                </a:cxn>
                <a:cxn ang="0">
                  <a:pos x="35" y="78"/>
                </a:cxn>
                <a:cxn ang="0">
                  <a:pos x="5" y="83"/>
                </a:cxn>
                <a:cxn ang="0">
                  <a:pos x="8" y="102"/>
                </a:cxn>
                <a:cxn ang="0">
                  <a:pos x="41" y="114"/>
                </a:cxn>
                <a:cxn ang="0">
                  <a:pos x="57" y="135"/>
                </a:cxn>
                <a:cxn ang="0">
                  <a:pos x="71" y="135"/>
                </a:cxn>
                <a:cxn ang="0">
                  <a:pos x="78" y="150"/>
                </a:cxn>
                <a:cxn ang="0">
                  <a:pos x="96" y="179"/>
                </a:cxn>
                <a:cxn ang="0">
                  <a:pos x="81" y="126"/>
                </a:cxn>
                <a:cxn ang="0">
                  <a:pos x="80" y="93"/>
                </a:cxn>
                <a:cxn ang="0">
                  <a:pos x="71" y="63"/>
                </a:cxn>
                <a:cxn ang="0">
                  <a:pos x="63" y="41"/>
                </a:cxn>
                <a:cxn ang="0">
                  <a:pos x="57" y="20"/>
                </a:cxn>
                <a:cxn ang="0">
                  <a:pos x="48" y="2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 userDrawn="1"/>
          </p:nvSpPr>
          <p:spPr bwMode="invGray">
            <a:xfrm>
              <a:off x="3943" y="3153"/>
              <a:ext cx="40" cy="13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5"/>
                </a:cxn>
                <a:cxn ang="0">
                  <a:pos x="9" y="54"/>
                </a:cxn>
                <a:cxn ang="0">
                  <a:pos x="18" y="94"/>
                </a:cxn>
                <a:cxn ang="0">
                  <a:pos x="34" y="129"/>
                </a:cxn>
                <a:cxn ang="0">
                  <a:pos x="54" y="175"/>
                </a:cxn>
                <a:cxn ang="0">
                  <a:pos x="40" y="115"/>
                </a:cxn>
                <a:cxn ang="0">
                  <a:pos x="34" y="93"/>
                </a:cxn>
                <a:cxn ang="0">
                  <a:pos x="28" y="61"/>
                </a:cxn>
                <a:cxn ang="0">
                  <a:pos x="25" y="46"/>
                </a:cxn>
                <a:cxn ang="0">
                  <a:pos x="16" y="37"/>
                </a:cxn>
                <a:cxn ang="0">
                  <a:pos x="6" y="0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 userDrawn="1"/>
          </p:nvSpPr>
          <p:spPr bwMode="invGray">
            <a:xfrm>
              <a:off x="3988" y="3290"/>
              <a:ext cx="65" cy="5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34"/>
                </a:cxn>
                <a:cxn ang="0">
                  <a:pos x="23" y="43"/>
                </a:cxn>
                <a:cxn ang="0">
                  <a:pos x="48" y="49"/>
                </a:cxn>
                <a:cxn ang="0">
                  <a:pos x="62" y="57"/>
                </a:cxn>
                <a:cxn ang="0">
                  <a:pos x="74" y="66"/>
                </a:cxn>
                <a:cxn ang="0">
                  <a:pos x="86" y="69"/>
                </a:cxn>
                <a:cxn ang="0">
                  <a:pos x="72" y="39"/>
                </a:cxn>
                <a:cxn ang="0">
                  <a:pos x="63" y="22"/>
                </a:cxn>
                <a:cxn ang="0">
                  <a:pos x="36" y="24"/>
                </a:cxn>
                <a:cxn ang="0">
                  <a:pos x="24" y="19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 userDrawn="1"/>
          </p:nvSpPr>
          <p:spPr bwMode="invGray">
            <a:xfrm>
              <a:off x="4092" y="3195"/>
              <a:ext cx="83" cy="117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75" y="10"/>
                </a:cxn>
                <a:cxn ang="0">
                  <a:pos x="23" y="15"/>
                </a:cxn>
                <a:cxn ang="0">
                  <a:pos x="14" y="33"/>
                </a:cxn>
                <a:cxn ang="0">
                  <a:pos x="11" y="61"/>
                </a:cxn>
                <a:cxn ang="0">
                  <a:pos x="14" y="75"/>
                </a:cxn>
                <a:cxn ang="0">
                  <a:pos x="3" y="88"/>
                </a:cxn>
                <a:cxn ang="0">
                  <a:pos x="14" y="109"/>
                </a:cxn>
                <a:cxn ang="0">
                  <a:pos x="23" y="124"/>
                </a:cxn>
                <a:cxn ang="0">
                  <a:pos x="15" y="144"/>
                </a:cxn>
                <a:cxn ang="0">
                  <a:pos x="24" y="156"/>
                </a:cxn>
                <a:cxn ang="0">
                  <a:pos x="42" y="144"/>
                </a:cxn>
                <a:cxn ang="0">
                  <a:pos x="50" y="93"/>
                </a:cxn>
                <a:cxn ang="0">
                  <a:pos x="56" y="126"/>
                </a:cxn>
                <a:cxn ang="0">
                  <a:pos x="65" y="145"/>
                </a:cxn>
                <a:cxn ang="0">
                  <a:pos x="62" y="112"/>
                </a:cxn>
                <a:cxn ang="0">
                  <a:pos x="72" y="73"/>
                </a:cxn>
                <a:cxn ang="0">
                  <a:pos x="69" y="51"/>
                </a:cxn>
                <a:cxn ang="0">
                  <a:pos x="54" y="60"/>
                </a:cxn>
                <a:cxn ang="0">
                  <a:pos x="35" y="54"/>
                </a:cxn>
                <a:cxn ang="0">
                  <a:pos x="41" y="36"/>
                </a:cxn>
                <a:cxn ang="0">
                  <a:pos x="62" y="34"/>
                </a:cxn>
                <a:cxn ang="0">
                  <a:pos x="78" y="39"/>
                </a:cxn>
                <a:cxn ang="0">
                  <a:pos x="98" y="30"/>
                </a:cxn>
                <a:cxn ang="0">
                  <a:pos x="111" y="13"/>
                </a:cxn>
                <a:cxn ang="0">
                  <a:pos x="98" y="0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 userDrawn="1"/>
          </p:nvSpPr>
          <p:spPr bwMode="invGray">
            <a:xfrm>
              <a:off x="4064" y="2777"/>
              <a:ext cx="22" cy="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6"/>
                </a:cxn>
                <a:cxn ang="0">
                  <a:pos x="6" y="37"/>
                </a:cxn>
                <a:cxn ang="0">
                  <a:pos x="1" y="61"/>
                </a:cxn>
                <a:cxn ang="0">
                  <a:pos x="16" y="94"/>
                </a:cxn>
                <a:cxn ang="0">
                  <a:pos x="30" y="82"/>
                </a:cxn>
                <a:cxn ang="0">
                  <a:pos x="22" y="61"/>
                </a:cxn>
                <a:cxn ang="0">
                  <a:pos x="12" y="0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 userDrawn="1"/>
          </p:nvSpPr>
          <p:spPr bwMode="invGray">
            <a:xfrm>
              <a:off x="4078" y="2896"/>
              <a:ext cx="61" cy="11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0"/>
                </a:cxn>
                <a:cxn ang="0">
                  <a:pos x="8" y="49"/>
                </a:cxn>
                <a:cxn ang="0">
                  <a:pos x="6" y="107"/>
                </a:cxn>
                <a:cxn ang="0">
                  <a:pos x="17" y="103"/>
                </a:cxn>
                <a:cxn ang="0">
                  <a:pos x="20" y="115"/>
                </a:cxn>
                <a:cxn ang="0">
                  <a:pos x="29" y="122"/>
                </a:cxn>
                <a:cxn ang="0">
                  <a:pos x="38" y="140"/>
                </a:cxn>
                <a:cxn ang="0">
                  <a:pos x="48" y="128"/>
                </a:cxn>
                <a:cxn ang="0">
                  <a:pos x="65" y="134"/>
                </a:cxn>
                <a:cxn ang="0">
                  <a:pos x="63" y="109"/>
                </a:cxn>
                <a:cxn ang="0">
                  <a:pos x="48" y="104"/>
                </a:cxn>
                <a:cxn ang="0">
                  <a:pos x="39" y="91"/>
                </a:cxn>
                <a:cxn ang="0">
                  <a:pos x="33" y="73"/>
                </a:cxn>
                <a:cxn ang="0">
                  <a:pos x="41" y="53"/>
                </a:cxn>
                <a:cxn ang="0">
                  <a:pos x="35" y="35"/>
                </a:cxn>
                <a:cxn ang="0">
                  <a:pos x="42" y="20"/>
                </a:cxn>
                <a:cxn ang="0">
                  <a:pos x="29" y="4"/>
                </a:cxn>
                <a:cxn ang="0">
                  <a:pos x="18" y="7"/>
                </a:cxn>
                <a:cxn ang="0">
                  <a:pos x="12" y="2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 userDrawn="1"/>
          </p:nvSpPr>
          <p:spPr bwMode="invGray">
            <a:xfrm>
              <a:off x="4121" y="3052"/>
              <a:ext cx="64" cy="79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4" y="18"/>
                </a:cxn>
                <a:cxn ang="0">
                  <a:pos x="32" y="30"/>
                </a:cxn>
                <a:cxn ang="0">
                  <a:pos x="16" y="35"/>
                </a:cxn>
                <a:cxn ang="0">
                  <a:pos x="8" y="48"/>
                </a:cxn>
                <a:cxn ang="0">
                  <a:pos x="4" y="74"/>
                </a:cxn>
                <a:cxn ang="0">
                  <a:pos x="13" y="71"/>
                </a:cxn>
                <a:cxn ang="0">
                  <a:pos x="25" y="62"/>
                </a:cxn>
                <a:cxn ang="0">
                  <a:pos x="34" y="69"/>
                </a:cxn>
                <a:cxn ang="0">
                  <a:pos x="58" y="99"/>
                </a:cxn>
                <a:cxn ang="0">
                  <a:pos x="71" y="72"/>
                </a:cxn>
                <a:cxn ang="0">
                  <a:pos x="85" y="68"/>
                </a:cxn>
                <a:cxn ang="0">
                  <a:pos x="74" y="39"/>
                </a:cxn>
                <a:cxn ang="0">
                  <a:pos x="52" y="0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 userDrawn="1"/>
          </p:nvSpPr>
          <p:spPr bwMode="invGray">
            <a:xfrm>
              <a:off x="4197" y="3193"/>
              <a:ext cx="29" cy="49"/>
            </a:xfrm>
            <a:custGeom>
              <a:avLst/>
              <a:gdLst/>
              <a:ahLst/>
              <a:cxnLst>
                <a:cxn ang="0">
                  <a:pos x="6" y="27"/>
                </a:cxn>
                <a:cxn ang="0">
                  <a:pos x="26" y="66"/>
                </a:cxn>
                <a:cxn ang="0">
                  <a:pos x="30" y="52"/>
                </a:cxn>
                <a:cxn ang="0">
                  <a:pos x="38" y="40"/>
                </a:cxn>
                <a:cxn ang="0">
                  <a:pos x="30" y="25"/>
                </a:cxn>
                <a:cxn ang="0">
                  <a:pos x="20" y="13"/>
                </a:cxn>
                <a:cxn ang="0">
                  <a:pos x="11" y="1"/>
                </a:cxn>
                <a:cxn ang="0">
                  <a:pos x="2" y="12"/>
                </a:cxn>
                <a:cxn ang="0">
                  <a:pos x="6" y="2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 userDrawn="1"/>
          </p:nvSpPr>
          <p:spPr bwMode="invGray">
            <a:xfrm>
              <a:off x="4181" y="3275"/>
              <a:ext cx="18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3"/>
                </a:cxn>
                <a:cxn ang="0">
                  <a:pos x="24" y="11"/>
                </a:cxn>
                <a:cxn ang="0">
                  <a:pos x="0" y="0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 userDrawn="1"/>
          </p:nvSpPr>
          <p:spPr bwMode="invGray">
            <a:xfrm>
              <a:off x="4208" y="3265"/>
              <a:ext cx="45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8"/>
                </a:cxn>
                <a:cxn ang="0">
                  <a:pos x="28" y="33"/>
                </a:cxn>
                <a:cxn ang="0">
                  <a:pos x="42" y="46"/>
                </a:cxn>
                <a:cxn ang="0">
                  <a:pos x="60" y="42"/>
                </a:cxn>
                <a:cxn ang="0">
                  <a:pos x="49" y="24"/>
                </a:cxn>
                <a:cxn ang="0">
                  <a:pos x="28" y="3"/>
                </a:cxn>
                <a:cxn ang="0">
                  <a:pos x="19" y="16"/>
                </a:cxn>
                <a:cxn ang="0">
                  <a:pos x="9" y="0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 userDrawn="1"/>
          </p:nvSpPr>
          <p:spPr bwMode="invGray">
            <a:xfrm>
              <a:off x="4277" y="3335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 userDrawn="1"/>
          </p:nvSpPr>
          <p:spPr bwMode="invGray">
            <a:xfrm>
              <a:off x="4544" y="3293"/>
              <a:ext cx="46" cy="4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24" y="35"/>
                </a:cxn>
                <a:cxn ang="0">
                  <a:pos x="36" y="54"/>
                </a:cxn>
                <a:cxn ang="0">
                  <a:pos x="46" y="63"/>
                </a:cxn>
                <a:cxn ang="0">
                  <a:pos x="61" y="56"/>
                </a:cxn>
                <a:cxn ang="0">
                  <a:pos x="33" y="17"/>
                </a:cxn>
                <a:cxn ang="0">
                  <a:pos x="7" y="0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 userDrawn="1"/>
          </p:nvSpPr>
          <p:spPr bwMode="invGray">
            <a:xfrm>
              <a:off x="4147" y="3352"/>
              <a:ext cx="46" cy="50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30" y="34"/>
                </a:cxn>
                <a:cxn ang="0">
                  <a:pos x="16" y="43"/>
                </a:cxn>
                <a:cxn ang="0">
                  <a:pos x="22" y="67"/>
                </a:cxn>
                <a:cxn ang="0">
                  <a:pos x="48" y="58"/>
                </a:cxn>
                <a:cxn ang="0">
                  <a:pos x="60" y="47"/>
                </a:cxn>
                <a:cxn ang="0">
                  <a:pos x="51" y="28"/>
                </a:cxn>
                <a:cxn ang="0">
                  <a:pos x="57" y="14"/>
                </a:cxn>
                <a:cxn ang="0">
                  <a:pos x="55" y="2"/>
                </a:cxn>
                <a:cxn ang="0">
                  <a:pos x="46" y="4"/>
                </a:cxn>
                <a:cxn ang="0">
                  <a:pos x="51" y="5"/>
                </a:cxn>
                <a:cxn ang="0">
                  <a:pos x="49" y="16"/>
                </a:cxn>
                <a:cxn ang="0">
                  <a:pos x="43" y="23"/>
                </a:cxn>
                <a:cxn ang="0">
                  <a:pos x="28" y="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 userDrawn="1"/>
          </p:nvSpPr>
          <p:spPr bwMode="invGray">
            <a:xfrm>
              <a:off x="4098" y="3371"/>
              <a:ext cx="32" cy="27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6" y="6"/>
                </a:cxn>
                <a:cxn ang="0">
                  <a:pos x="33" y="36"/>
                </a:cxn>
                <a:cxn ang="0">
                  <a:pos x="42" y="30"/>
                </a:cxn>
                <a:cxn ang="0">
                  <a:pos x="21" y="3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 userDrawn="1"/>
          </p:nvSpPr>
          <p:spPr bwMode="invGray">
            <a:xfrm>
              <a:off x="4077" y="3342"/>
              <a:ext cx="24" cy="3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6"/>
                </a:cxn>
                <a:cxn ang="0">
                  <a:pos x="16" y="24"/>
                </a:cxn>
                <a:cxn ang="0">
                  <a:pos x="19" y="29"/>
                </a:cxn>
                <a:cxn ang="0">
                  <a:pos x="16" y="35"/>
                </a:cxn>
                <a:cxn ang="0">
                  <a:pos x="30" y="21"/>
                </a:cxn>
                <a:cxn ang="0">
                  <a:pos x="24" y="9"/>
                </a:cxn>
                <a:cxn ang="0">
                  <a:pos x="21" y="0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71" name="Freeform 62"/>
            <p:cNvSpPr>
              <a:spLocks/>
            </p:cNvSpPr>
            <p:nvPr userDrawn="1"/>
          </p:nvSpPr>
          <p:spPr bwMode="invGray">
            <a:xfrm>
              <a:off x="4111" y="3353"/>
              <a:ext cx="34" cy="2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7"/>
                </a:cxn>
                <a:cxn ang="0">
                  <a:pos x="27" y="31"/>
                </a:cxn>
                <a:cxn ang="0">
                  <a:pos x="45" y="24"/>
                </a:cxn>
                <a:cxn ang="0">
                  <a:pos x="22" y="10"/>
                </a:cxn>
                <a:cxn ang="0">
                  <a:pos x="21" y="0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72" name="Freeform 63"/>
            <p:cNvSpPr>
              <a:spLocks/>
            </p:cNvSpPr>
            <p:nvPr userDrawn="1"/>
          </p:nvSpPr>
          <p:spPr bwMode="invGray">
            <a:xfrm>
              <a:off x="4062" y="3021"/>
              <a:ext cx="27" cy="5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1" y="15"/>
                </a:cxn>
                <a:cxn ang="0">
                  <a:pos x="9" y="36"/>
                </a:cxn>
                <a:cxn ang="0">
                  <a:pos x="0" y="59"/>
                </a:cxn>
                <a:cxn ang="0">
                  <a:pos x="8" y="74"/>
                </a:cxn>
                <a:cxn ang="0">
                  <a:pos x="20" y="59"/>
                </a:cxn>
                <a:cxn ang="0">
                  <a:pos x="35" y="32"/>
                </a:cxn>
                <a:cxn ang="0">
                  <a:pos x="30" y="0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73" name="Freeform 64"/>
            <p:cNvSpPr>
              <a:spLocks/>
            </p:cNvSpPr>
            <p:nvPr userDrawn="1"/>
          </p:nvSpPr>
          <p:spPr bwMode="invGray">
            <a:xfrm>
              <a:off x="4113" y="3012"/>
              <a:ext cx="19" cy="55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4" y="8"/>
                </a:cxn>
                <a:cxn ang="0">
                  <a:pos x="0" y="22"/>
                </a:cxn>
                <a:cxn ang="0">
                  <a:pos x="15" y="41"/>
                </a:cxn>
                <a:cxn ang="0">
                  <a:pos x="25" y="56"/>
                </a:cxn>
                <a:cxn ang="0">
                  <a:pos x="16" y="20"/>
                </a:cxn>
                <a:cxn ang="0">
                  <a:pos x="13" y="7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 userDrawn="1"/>
          </p:nvSpPr>
          <p:spPr bwMode="invGray">
            <a:xfrm>
              <a:off x="4135" y="2995"/>
              <a:ext cx="10" cy="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" y="10"/>
                </a:cxn>
                <a:cxn ang="0">
                  <a:pos x="11" y="25"/>
                </a:cxn>
                <a:cxn ang="0">
                  <a:pos x="11" y="0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 userDrawn="1"/>
          </p:nvSpPr>
          <p:spPr bwMode="invGray">
            <a:xfrm>
              <a:off x="4145" y="3007"/>
              <a:ext cx="21" cy="4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14"/>
                </a:cxn>
                <a:cxn ang="0">
                  <a:pos x="20" y="21"/>
                </a:cxn>
                <a:cxn ang="0">
                  <a:pos x="8" y="39"/>
                </a:cxn>
                <a:cxn ang="0">
                  <a:pos x="0" y="56"/>
                </a:cxn>
                <a:cxn ang="0">
                  <a:pos x="11" y="57"/>
                </a:cxn>
                <a:cxn ang="0">
                  <a:pos x="26" y="26"/>
                </a:cxn>
                <a:cxn ang="0">
                  <a:pos x="5" y="0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76" name="Freeform 67"/>
            <p:cNvSpPr>
              <a:spLocks/>
            </p:cNvSpPr>
            <p:nvPr userDrawn="1"/>
          </p:nvSpPr>
          <p:spPr bwMode="invGray">
            <a:xfrm>
              <a:off x="3876" y="3076"/>
              <a:ext cx="12" cy="2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0" y="7"/>
                </a:cxn>
                <a:cxn ang="0">
                  <a:pos x="8" y="22"/>
                </a:cxn>
                <a:cxn ang="0">
                  <a:pos x="14" y="3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 userDrawn="1"/>
          </p:nvSpPr>
          <p:spPr bwMode="invGray">
            <a:xfrm>
              <a:off x="3866" y="305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 userDrawn="1"/>
          </p:nvSpPr>
          <p:spPr bwMode="invGray">
            <a:xfrm>
              <a:off x="3862" y="3035"/>
              <a:ext cx="12" cy="14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0" y="10"/>
                </a:cxn>
                <a:cxn ang="0">
                  <a:pos x="12" y="19"/>
                </a:cxn>
                <a:cxn ang="0">
                  <a:pos x="10" y="5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79" name="Freeform 70"/>
            <p:cNvSpPr>
              <a:spLocks/>
            </p:cNvSpPr>
            <p:nvPr userDrawn="1"/>
          </p:nvSpPr>
          <p:spPr bwMode="invGray">
            <a:xfrm>
              <a:off x="3850" y="2995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 userDrawn="1"/>
          </p:nvSpPr>
          <p:spPr bwMode="invGray">
            <a:xfrm>
              <a:off x="3852" y="3020"/>
              <a:ext cx="16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9" y="18"/>
                </a:cxn>
                <a:cxn ang="0">
                  <a:pos x="14" y="6"/>
                </a:cxn>
                <a:cxn ang="0">
                  <a:pos x="13" y="0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 userDrawn="1"/>
          </p:nvSpPr>
          <p:spPr bwMode="invGray">
            <a:xfrm>
              <a:off x="4688" y="3643"/>
              <a:ext cx="45" cy="60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3" y="18"/>
                </a:cxn>
                <a:cxn ang="0">
                  <a:pos x="15" y="39"/>
                </a:cxn>
                <a:cxn ang="0">
                  <a:pos x="27" y="54"/>
                </a:cxn>
                <a:cxn ang="0">
                  <a:pos x="40" y="63"/>
                </a:cxn>
                <a:cxn ang="0">
                  <a:pos x="51" y="81"/>
                </a:cxn>
                <a:cxn ang="0">
                  <a:pos x="52" y="57"/>
                </a:cxn>
                <a:cxn ang="0">
                  <a:pos x="43" y="37"/>
                </a:cxn>
                <a:cxn ang="0">
                  <a:pos x="25" y="18"/>
                </a:cxn>
                <a:cxn ang="0">
                  <a:pos x="10" y="7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 userDrawn="1"/>
          </p:nvSpPr>
          <p:spPr bwMode="invGray">
            <a:xfrm>
              <a:off x="4919" y="3594"/>
              <a:ext cx="53" cy="46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13" y="32"/>
                </a:cxn>
                <a:cxn ang="0">
                  <a:pos x="1" y="44"/>
                </a:cxn>
                <a:cxn ang="0">
                  <a:pos x="13" y="59"/>
                </a:cxn>
                <a:cxn ang="0">
                  <a:pos x="28" y="44"/>
                </a:cxn>
                <a:cxn ang="0">
                  <a:pos x="40" y="23"/>
                </a:cxn>
                <a:cxn ang="0">
                  <a:pos x="55" y="0"/>
                </a:cxn>
                <a:cxn ang="0">
                  <a:pos x="71" y="11"/>
                </a:cxn>
                <a:cxn ang="0">
                  <a:pos x="35" y="23"/>
                </a:cxn>
                <a:cxn ang="0">
                  <a:pos x="28" y="23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 userDrawn="1"/>
          </p:nvSpPr>
          <p:spPr bwMode="invGray">
            <a:xfrm>
              <a:off x="4759" y="3569"/>
              <a:ext cx="17" cy="2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2" y="30"/>
                </a:cxn>
                <a:cxn ang="0">
                  <a:pos x="9" y="0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84" name="Freeform 75"/>
            <p:cNvSpPr>
              <a:spLocks/>
            </p:cNvSpPr>
            <p:nvPr userDrawn="1"/>
          </p:nvSpPr>
          <p:spPr bwMode="invGray">
            <a:xfrm>
              <a:off x="4751" y="3547"/>
              <a:ext cx="20" cy="1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4"/>
                </a:cxn>
                <a:cxn ang="0">
                  <a:pos x="21" y="20"/>
                </a:cxn>
                <a:cxn ang="0">
                  <a:pos x="19" y="0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85" name="Freeform 76"/>
            <p:cNvSpPr>
              <a:spLocks/>
            </p:cNvSpPr>
            <p:nvPr userDrawn="1"/>
          </p:nvSpPr>
          <p:spPr bwMode="invGray">
            <a:xfrm>
              <a:off x="4598" y="3353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 userDrawn="1"/>
          </p:nvSpPr>
          <p:spPr bwMode="invGray">
            <a:xfrm>
              <a:off x="4632" y="3396"/>
              <a:ext cx="26" cy="3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0" y="9"/>
                </a:cxn>
                <a:cxn ang="0">
                  <a:pos x="14" y="32"/>
                </a:cxn>
                <a:cxn ang="0">
                  <a:pos x="26" y="36"/>
                </a:cxn>
                <a:cxn ang="0">
                  <a:pos x="30" y="0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 userDrawn="1"/>
          </p:nvSpPr>
          <p:spPr bwMode="invGray">
            <a:xfrm>
              <a:off x="4659" y="3459"/>
              <a:ext cx="28" cy="28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4" y="25"/>
                </a:cxn>
                <a:cxn ang="0">
                  <a:pos x="26" y="29"/>
                </a:cxn>
                <a:cxn ang="0">
                  <a:pos x="34" y="2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88" name="Freeform 79"/>
            <p:cNvSpPr>
              <a:spLocks/>
            </p:cNvSpPr>
            <p:nvPr userDrawn="1"/>
          </p:nvSpPr>
          <p:spPr bwMode="invGray">
            <a:xfrm>
              <a:off x="4693" y="3449"/>
              <a:ext cx="28" cy="26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6" y="22"/>
                </a:cxn>
                <a:cxn ang="0">
                  <a:pos x="27" y="22"/>
                </a:cxn>
                <a:cxn ang="0">
                  <a:pos x="34" y="2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 userDrawn="1"/>
          </p:nvSpPr>
          <p:spPr bwMode="invGray">
            <a:xfrm>
              <a:off x="4683" y="3413"/>
              <a:ext cx="26" cy="20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10" y="2"/>
                </a:cxn>
                <a:cxn ang="0">
                  <a:pos x="13" y="15"/>
                </a:cxn>
                <a:cxn ang="0">
                  <a:pos x="25" y="19"/>
                </a:cxn>
                <a:cxn ang="0">
                  <a:pos x="31" y="1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 userDrawn="1"/>
          </p:nvSpPr>
          <p:spPr bwMode="invGray">
            <a:xfrm>
              <a:off x="4657" y="3388"/>
              <a:ext cx="26" cy="35"/>
            </a:xfrm>
            <a:custGeom>
              <a:avLst/>
              <a:gdLst/>
              <a:ahLst/>
              <a:cxnLst>
                <a:cxn ang="0">
                  <a:pos x="28" y="16"/>
                </a:cxn>
                <a:cxn ang="0">
                  <a:pos x="19" y="2"/>
                </a:cxn>
                <a:cxn ang="0">
                  <a:pos x="10" y="25"/>
                </a:cxn>
                <a:cxn ang="0">
                  <a:pos x="19" y="35"/>
                </a:cxn>
                <a:cxn ang="0">
                  <a:pos x="27" y="29"/>
                </a:cxn>
                <a:cxn ang="0">
                  <a:pos x="28" y="16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 userDrawn="1"/>
          </p:nvSpPr>
          <p:spPr bwMode="invGray">
            <a:xfrm>
              <a:off x="4625" y="3372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 userDrawn="1"/>
          </p:nvSpPr>
          <p:spPr bwMode="invGray">
            <a:xfrm>
              <a:off x="4665" y="3425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 userDrawn="1"/>
          </p:nvSpPr>
          <p:spPr bwMode="invGray">
            <a:xfrm>
              <a:off x="3055" y="2051"/>
              <a:ext cx="141" cy="108"/>
            </a:xfrm>
            <a:custGeom>
              <a:avLst/>
              <a:gdLst/>
              <a:ahLst/>
              <a:cxnLst>
                <a:cxn ang="0">
                  <a:pos x="171" y="4"/>
                </a:cxn>
                <a:cxn ang="0">
                  <a:pos x="185" y="4"/>
                </a:cxn>
                <a:cxn ang="0">
                  <a:pos x="189" y="16"/>
                </a:cxn>
                <a:cxn ang="0">
                  <a:pos x="187" y="24"/>
                </a:cxn>
                <a:cxn ang="0">
                  <a:pos x="131" y="44"/>
                </a:cxn>
                <a:cxn ang="0">
                  <a:pos x="109" y="58"/>
                </a:cxn>
                <a:cxn ang="0">
                  <a:pos x="97" y="62"/>
                </a:cxn>
                <a:cxn ang="0">
                  <a:pos x="71" y="82"/>
                </a:cxn>
                <a:cxn ang="0">
                  <a:pos x="75" y="92"/>
                </a:cxn>
                <a:cxn ang="0">
                  <a:pos x="83" y="116"/>
                </a:cxn>
                <a:cxn ang="0">
                  <a:pos x="107" y="126"/>
                </a:cxn>
                <a:cxn ang="0">
                  <a:pos x="93" y="140"/>
                </a:cxn>
                <a:cxn ang="0">
                  <a:pos x="83" y="130"/>
                </a:cxn>
                <a:cxn ang="0">
                  <a:pos x="71" y="134"/>
                </a:cxn>
                <a:cxn ang="0">
                  <a:pos x="21" y="122"/>
                </a:cxn>
                <a:cxn ang="0">
                  <a:pos x="19" y="106"/>
                </a:cxn>
                <a:cxn ang="0">
                  <a:pos x="47" y="90"/>
                </a:cxn>
                <a:cxn ang="0">
                  <a:pos x="51" y="76"/>
                </a:cxn>
                <a:cxn ang="0">
                  <a:pos x="47" y="64"/>
                </a:cxn>
                <a:cxn ang="0">
                  <a:pos x="73" y="46"/>
                </a:cxn>
                <a:cxn ang="0">
                  <a:pos x="97" y="36"/>
                </a:cxn>
                <a:cxn ang="0">
                  <a:pos x="113" y="24"/>
                </a:cxn>
                <a:cxn ang="0">
                  <a:pos x="171" y="4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 userDrawn="1"/>
          </p:nvSpPr>
          <p:spPr bwMode="invGray">
            <a:xfrm>
              <a:off x="3139" y="2155"/>
              <a:ext cx="40" cy="1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2" y="2"/>
                </a:cxn>
                <a:cxn ang="0">
                  <a:pos x="32" y="16"/>
                </a:cxn>
                <a:cxn ang="0">
                  <a:pos x="44" y="14"/>
                </a:cxn>
                <a:cxn ang="0">
                  <a:pos x="24" y="0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 userDrawn="1"/>
          </p:nvSpPr>
          <p:spPr bwMode="invGray">
            <a:xfrm>
              <a:off x="3344" y="1999"/>
              <a:ext cx="42" cy="28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25" y="24"/>
                </a:cxn>
                <a:cxn ang="0">
                  <a:pos x="11" y="34"/>
                </a:cxn>
                <a:cxn ang="0">
                  <a:pos x="9" y="4"/>
                </a:cxn>
                <a:cxn ang="0">
                  <a:pos x="21" y="0"/>
                </a:cxn>
                <a:cxn ang="0">
                  <a:pos x="57" y="4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 userDrawn="1"/>
          </p:nvSpPr>
          <p:spPr bwMode="invGray">
            <a:xfrm>
              <a:off x="3374" y="2012"/>
              <a:ext cx="50" cy="2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1" y="6"/>
                </a:cxn>
                <a:cxn ang="0">
                  <a:pos x="57" y="26"/>
                </a:cxn>
                <a:cxn ang="0">
                  <a:pos x="63" y="24"/>
                </a:cxn>
                <a:cxn ang="0">
                  <a:pos x="29" y="0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97" name="Freeform 88"/>
            <p:cNvSpPr>
              <a:spLocks/>
            </p:cNvSpPr>
            <p:nvPr userDrawn="1"/>
          </p:nvSpPr>
          <p:spPr bwMode="invGray">
            <a:xfrm>
              <a:off x="3428" y="2015"/>
              <a:ext cx="50" cy="32"/>
            </a:xfrm>
            <a:custGeom>
              <a:avLst/>
              <a:gdLst/>
              <a:ahLst/>
              <a:cxnLst>
                <a:cxn ang="0">
                  <a:pos x="50" y="9"/>
                </a:cxn>
                <a:cxn ang="0">
                  <a:pos x="26" y="9"/>
                </a:cxn>
                <a:cxn ang="0">
                  <a:pos x="10" y="9"/>
                </a:cxn>
                <a:cxn ang="0">
                  <a:pos x="8" y="35"/>
                </a:cxn>
                <a:cxn ang="0">
                  <a:pos x="32" y="43"/>
                </a:cxn>
                <a:cxn ang="0">
                  <a:pos x="62" y="27"/>
                </a:cxn>
                <a:cxn ang="0">
                  <a:pos x="50" y="9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 userDrawn="1"/>
          </p:nvSpPr>
          <p:spPr bwMode="invGray">
            <a:xfrm>
              <a:off x="3777" y="2042"/>
              <a:ext cx="88" cy="3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16"/>
                </a:cxn>
                <a:cxn ang="0">
                  <a:pos x="50" y="30"/>
                </a:cxn>
                <a:cxn ang="0">
                  <a:pos x="76" y="36"/>
                </a:cxn>
                <a:cxn ang="0">
                  <a:pos x="112" y="22"/>
                </a:cxn>
                <a:cxn ang="0">
                  <a:pos x="78" y="4"/>
                </a:cxn>
                <a:cxn ang="0">
                  <a:pos x="14" y="0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 userDrawn="1"/>
          </p:nvSpPr>
          <p:spPr bwMode="invGray">
            <a:xfrm>
              <a:off x="3867" y="2041"/>
              <a:ext cx="46" cy="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62" y="10"/>
                </a:cxn>
                <a:cxn ang="0">
                  <a:pos x="30" y="32"/>
                </a:cxn>
                <a:cxn ang="0">
                  <a:pos x="6" y="22"/>
                </a:cxn>
                <a:cxn ang="0">
                  <a:pos x="32" y="4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00" name="Freeform 91"/>
            <p:cNvSpPr>
              <a:spLocks/>
            </p:cNvSpPr>
            <p:nvPr userDrawn="1"/>
          </p:nvSpPr>
          <p:spPr bwMode="invGray">
            <a:xfrm>
              <a:off x="3846" y="2070"/>
              <a:ext cx="37" cy="17"/>
            </a:xfrm>
            <a:custGeom>
              <a:avLst/>
              <a:gdLst/>
              <a:ahLst/>
              <a:cxnLst>
                <a:cxn ang="0">
                  <a:pos x="20" y="1"/>
                </a:cxn>
                <a:cxn ang="0">
                  <a:pos x="6" y="5"/>
                </a:cxn>
                <a:cxn ang="0">
                  <a:pos x="38" y="23"/>
                </a:cxn>
                <a:cxn ang="0">
                  <a:pos x="20" y="1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01" name="Freeform 92"/>
            <p:cNvSpPr>
              <a:spLocks/>
            </p:cNvSpPr>
            <p:nvPr userDrawn="1"/>
          </p:nvSpPr>
          <p:spPr bwMode="invGray">
            <a:xfrm>
              <a:off x="4098" y="2294"/>
              <a:ext cx="76" cy="1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8"/>
                </a:cxn>
                <a:cxn ang="0">
                  <a:pos x="14" y="42"/>
                </a:cxn>
                <a:cxn ang="0">
                  <a:pos x="32" y="72"/>
                </a:cxn>
                <a:cxn ang="0">
                  <a:pos x="36" y="104"/>
                </a:cxn>
                <a:cxn ang="0">
                  <a:pos x="80" y="152"/>
                </a:cxn>
                <a:cxn ang="0">
                  <a:pos x="86" y="124"/>
                </a:cxn>
                <a:cxn ang="0">
                  <a:pos x="74" y="102"/>
                </a:cxn>
                <a:cxn ang="0">
                  <a:pos x="62" y="92"/>
                </a:cxn>
                <a:cxn ang="0">
                  <a:pos x="52" y="74"/>
                </a:cxn>
                <a:cxn ang="0">
                  <a:pos x="42" y="44"/>
                </a:cxn>
                <a:cxn ang="0">
                  <a:pos x="4" y="12"/>
                </a:cxn>
                <a:cxn ang="0">
                  <a:pos x="6" y="0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02" name="Freeform 93"/>
            <p:cNvSpPr>
              <a:spLocks/>
            </p:cNvSpPr>
            <p:nvPr userDrawn="1"/>
          </p:nvSpPr>
          <p:spPr bwMode="invGray">
            <a:xfrm>
              <a:off x="4159" y="2412"/>
              <a:ext cx="55" cy="78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74" y="40"/>
                </a:cxn>
                <a:cxn ang="0">
                  <a:pos x="30" y="84"/>
                </a:cxn>
                <a:cxn ang="0">
                  <a:pos x="32" y="100"/>
                </a:cxn>
                <a:cxn ang="0">
                  <a:pos x="20" y="94"/>
                </a:cxn>
                <a:cxn ang="0">
                  <a:pos x="6" y="84"/>
                </a:cxn>
                <a:cxn ang="0">
                  <a:pos x="0" y="82"/>
                </a:cxn>
                <a:cxn ang="0">
                  <a:pos x="10" y="58"/>
                </a:cxn>
                <a:cxn ang="0">
                  <a:pos x="12" y="52"/>
                </a:cxn>
                <a:cxn ang="0">
                  <a:pos x="2" y="24"/>
                </a:cxn>
                <a:cxn ang="0">
                  <a:pos x="4" y="14"/>
                </a:cxn>
                <a:cxn ang="0">
                  <a:pos x="26" y="22"/>
                </a:cxn>
                <a:cxn ang="0">
                  <a:pos x="36" y="36"/>
                </a:cxn>
                <a:cxn ang="0">
                  <a:pos x="64" y="22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 userDrawn="1"/>
          </p:nvSpPr>
          <p:spPr bwMode="invGray">
            <a:xfrm>
              <a:off x="4123" y="2492"/>
              <a:ext cx="109" cy="189"/>
            </a:xfrm>
            <a:custGeom>
              <a:avLst/>
              <a:gdLst/>
              <a:ahLst/>
              <a:cxnLst>
                <a:cxn ang="0">
                  <a:pos x="82" y="100"/>
                </a:cxn>
                <a:cxn ang="0">
                  <a:pos x="66" y="106"/>
                </a:cxn>
                <a:cxn ang="0">
                  <a:pos x="64" y="132"/>
                </a:cxn>
                <a:cxn ang="0">
                  <a:pos x="22" y="146"/>
                </a:cxn>
                <a:cxn ang="0">
                  <a:pos x="8" y="168"/>
                </a:cxn>
                <a:cxn ang="0">
                  <a:pos x="20" y="182"/>
                </a:cxn>
                <a:cxn ang="0">
                  <a:pos x="8" y="198"/>
                </a:cxn>
                <a:cxn ang="0">
                  <a:pos x="24" y="252"/>
                </a:cxn>
                <a:cxn ang="0">
                  <a:pos x="28" y="214"/>
                </a:cxn>
                <a:cxn ang="0">
                  <a:pos x="22" y="192"/>
                </a:cxn>
                <a:cxn ang="0">
                  <a:pos x="42" y="176"/>
                </a:cxn>
                <a:cxn ang="0">
                  <a:pos x="52" y="158"/>
                </a:cxn>
                <a:cxn ang="0">
                  <a:pos x="66" y="174"/>
                </a:cxn>
                <a:cxn ang="0">
                  <a:pos x="44" y="190"/>
                </a:cxn>
                <a:cxn ang="0">
                  <a:pos x="56" y="200"/>
                </a:cxn>
                <a:cxn ang="0">
                  <a:pos x="68" y="178"/>
                </a:cxn>
                <a:cxn ang="0">
                  <a:pos x="84" y="184"/>
                </a:cxn>
                <a:cxn ang="0">
                  <a:pos x="104" y="148"/>
                </a:cxn>
                <a:cxn ang="0">
                  <a:pos x="114" y="156"/>
                </a:cxn>
                <a:cxn ang="0">
                  <a:pos x="136" y="148"/>
                </a:cxn>
                <a:cxn ang="0">
                  <a:pos x="146" y="130"/>
                </a:cxn>
                <a:cxn ang="0">
                  <a:pos x="142" y="110"/>
                </a:cxn>
                <a:cxn ang="0">
                  <a:pos x="134" y="98"/>
                </a:cxn>
                <a:cxn ang="0">
                  <a:pos x="122" y="40"/>
                </a:cxn>
                <a:cxn ang="0">
                  <a:pos x="94" y="0"/>
                </a:cxn>
                <a:cxn ang="0">
                  <a:pos x="78" y="12"/>
                </a:cxn>
                <a:cxn ang="0">
                  <a:pos x="96" y="34"/>
                </a:cxn>
                <a:cxn ang="0">
                  <a:pos x="96" y="64"/>
                </a:cxn>
                <a:cxn ang="0">
                  <a:pos x="82" y="100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 userDrawn="1"/>
          </p:nvSpPr>
          <p:spPr bwMode="invGray">
            <a:xfrm>
              <a:off x="3062" y="1988"/>
              <a:ext cx="52" cy="30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5" y="20"/>
                </a:cxn>
                <a:cxn ang="0">
                  <a:pos x="41" y="24"/>
                </a:cxn>
                <a:cxn ang="0">
                  <a:pos x="31" y="40"/>
                </a:cxn>
                <a:cxn ang="0">
                  <a:pos x="7" y="38"/>
                </a:cxn>
                <a:cxn ang="0">
                  <a:pos x="1" y="36"/>
                </a:cxn>
                <a:cxn ang="0">
                  <a:pos x="33" y="20"/>
                </a:cxn>
                <a:cxn ang="0">
                  <a:pos x="59" y="0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05" name="Freeform 96"/>
            <p:cNvSpPr>
              <a:spLocks/>
            </p:cNvSpPr>
            <p:nvPr userDrawn="1"/>
          </p:nvSpPr>
          <p:spPr bwMode="invGray">
            <a:xfrm>
              <a:off x="2955" y="1997"/>
              <a:ext cx="19" cy="2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8"/>
                </a:cxn>
                <a:cxn ang="0">
                  <a:pos x="18" y="26"/>
                </a:cxn>
                <a:cxn ang="0">
                  <a:pos x="18" y="0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 userDrawn="1"/>
          </p:nvSpPr>
          <p:spPr bwMode="invGray">
            <a:xfrm>
              <a:off x="2979" y="1996"/>
              <a:ext cx="37" cy="27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0" y="18"/>
                </a:cxn>
                <a:cxn ang="0">
                  <a:pos x="6" y="32"/>
                </a:cxn>
                <a:cxn ang="0">
                  <a:pos x="18" y="36"/>
                </a:cxn>
                <a:cxn ang="0">
                  <a:pos x="40" y="26"/>
                </a:cxn>
                <a:cxn ang="0">
                  <a:pos x="14" y="6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 userDrawn="1"/>
          </p:nvSpPr>
          <p:spPr bwMode="invGray">
            <a:xfrm>
              <a:off x="3040" y="1987"/>
              <a:ext cx="20" cy="1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12"/>
                </a:cxn>
                <a:cxn ang="0">
                  <a:pos x="19" y="22"/>
                </a:cxn>
                <a:cxn ang="0">
                  <a:pos x="11" y="0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08" name="Freeform 99"/>
            <p:cNvSpPr>
              <a:spLocks/>
            </p:cNvSpPr>
            <p:nvPr userDrawn="1"/>
          </p:nvSpPr>
          <p:spPr bwMode="invGray">
            <a:xfrm>
              <a:off x="3022" y="2005"/>
              <a:ext cx="15" cy="1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9" y="18"/>
                </a:cxn>
                <a:cxn ang="0">
                  <a:pos x="11" y="0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09" name="Freeform 100"/>
            <p:cNvSpPr>
              <a:spLocks/>
            </p:cNvSpPr>
            <p:nvPr userDrawn="1"/>
          </p:nvSpPr>
          <p:spPr bwMode="invGray">
            <a:xfrm>
              <a:off x="4162" y="2021"/>
              <a:ext cx="18" cy="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16"/>
                </a:cxn>
                <a:cxn ang="0">
                  <a:pos x="0" y="34"/>
                </a:cxn>
                <a:cxn ang="0">
                  <a:pos x="16" y="40"/>
                </a:cxn>
                <a:cxn ang="0">
                  <a:pos x="24" y="0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 userDrawn="1"/>
          </p:nvSpPr>
          <p:spPr bwMode="invGray">
            <a:xfrm>
              <a:off x="3278" y="3473"/>
              <a:ext cx="31" cy="1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6" y="24"/>
                </a:cxn>
                <a:cxn ang="0">
                  <a:pos x="30" y="0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11" name="Freeform 102"/>
            <p:cNvSpPr>
              <a:spLocks/>
            </p:cNvSpPr>
            <p:nvPr userDrawn="1"/>
          </p:nvSpPr>
          <p:spPr bwMode="invGray">
            <a:xfrm>
              <a:off x="3318" y="3466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 userDrawn="1"/>
          </p:nvSpPr>
          <p:spPr bwMode="invGray">
            <a:xfrm>
              <a:off x="3251" y="3312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13" name="Freeform 104"/>
            <p:cNvSpPr>
              <a:spLocks/>
            </p:cNvSpPr>
            <p:nvPr userDrawn="1"/>
          </p:nvSpPr>
          <p:spPr bwMode="invGray">
            <a:xfrm>
              <a:off x="3311" y="3239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 userDrawn="1"/>
          </p:nvSpPr>
          <p:spPr bwMode="invGray">
            <a:xfrm>
              <a:off x="3287" y="3238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15" name="Freeform 106"/>
            <p:cNvSpPr>
              <a:spLocks/>
            </p:cNvSpPr>
            <p:nvPr userDrawn="1"/>
          </p:nvSpPr>
          <p:spPr bwMode="invGray">
            <a:xfrm>
              <a:off x="3276" y="3260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 userDrawn="1"/>
          </p:nvSpPr>
          <p:spPr bwMode="invGray">
            <a:xfrm>
              <a:off x="3251" y="3294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17" name="Freeform 108"/>
            <p:cNvSpPr>
              <a:spLocks/>
            </p:cNvSpPr>
            <p:nvPr userDrawn="1"/>
          </p:nvSpPr>
          <p:spPr bwMode="invGray">
            <a:xfrm>
              <a:off x="3270" y="3281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18" name="Freeform 109"/>
            <p:cNvSpPr>
              <a:spLocks/>
            </p:cNvSpPr>
            <p:nvPr userDrawn="1"/>
          </p:nvSpPr>
          <p:spPr bwMode="invGray">
            <a:xfrm>
              <a:off x="2537" y="229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19" name="Freeform 110"/>
            <p:cNvSpPr>
              <a:spLocks/>
            </p:cNvSpPr>
            <p:nvPr userDrawn="1"/>
          </p:nvSpPr>
          <p:spPr bwMode="invGray">
            <a:xfrm>
              <a:off x="2476" y="2259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 userDrawn="1"/>
          </p:nvSpPr>
          <p:spPr bwMode="invGray">
            <a:xfrm>
              <a:off x="2238" y="2042"/>
              <a:ext cx="2060" cy="1644"/>
            </a:xfrm>
            <a:custGeom>
              <a:avLst/>
              <a:gdLst/>
              <a:ahLst/>
              <a:cxnLst>
                <a:cxn ang="0">
                  <a:pos x="452" y="653"/>
                </a:cxn>
                <a:cxn ang="0">
                  <a:pos x="333" y="595"/>
                </a:cxn>
                <a:cxn ang="0">
                  <a:pos x="158" y="645"/>
                </a:cxn>
                <a:cxn ang="0">
                  <a:pos x="46" y="759"/>
                </a:cxn>
                <a:cxn ang="0">
                  <a:pos x="12" y="941"/>
                </a:cxn>
                <a:cxn ang="0">
                  <a:pos x="146" y="1059"/>
                </a:cxn>
                <a:cxn ang="0">
                  <a:pos x="308" y="1041"/>
                </a:cxn>
                <a:cxn ang="0">
                  <a:pos x="396" y="1138"/>
                </a:cxn>
                <a:cxn ang="0">
                  <a:pos x="452" y="1447"/>
                </a:cxn>
                <a:cxn ang="0">
                  <a:pos x="497" y="1628"/>
                </a:cxn>
                <a:cxn ang="0">
                  <a:pos x="704" y="1574"/>
                </a:cxn>
                <a:cxn ang="0">
                  <a:pos x="817" y="1380"/>
                </a:cxn>
                <a:cxn ang="0">
                  <a:pos x="885" y="1153"/>
                </a:cxn>
                <a:cxn ang="0">
                  <a:pos x="998" y="999"/>
                </a:cxn>
                <a:cxn ang="0">
                  <a:pos x="796" y="856"/>
                </a:cxn>
                <a:cxn ang="0">
                  <a:pos x="817" y="819"/>
                </a:cxn>
                <a:cxn ang="0">
                  <a:pos x="1003" y="916"/>
                </a:cxn>
                <a:cxn ang="0">
                  <a:pos x="1098" y="792"/>
                </a:cxn>
                <a:cxn ang="0">
                  <a:pos x="1046" y="763"/>
                </a:cxn>
                <a:cxn ang="0">
                  <a:pos x="929" y="716"/>
                </a:cxn>
                <a:cxn ang="0">
                  <a:pos x="1141" y="761"/>
                </a:cxn>
                <a:cxn ang="0">
                  <a:pos x="1296" y="852"/>
                </a:cxn>
                <a:cxn ang="0">
                  <a:pos x="1373" y="1033"/>
                </a:cxn>
                <a:cxn ang="0">
                  <a:pos x="1608" y="847"/>
                </a:cxn>
                <a:cxn ang="0">
                  <a:pos x="1704" y="1030"/>
                </a:cxn>
                <a:cxn ang="0">
                  <a:pos x="1707" y="874"/>
                </a:cxn>
                <a:cxn ang="0">
                  <a:pos x="1759" y="800"/>
                </a:cxn>
                <a:cxn ang="0">
                  <a:pos x="1783" y="544"/>
                </a:cxn>
                <a:cxn ang="0">
                  <a:pos x="1824" y="528"/>
                </a:cxn>
                <a:cxn ang="0">
                  <a:pos x="1844" y="427"/>
                </a:cxn>
                <a:cxn ang="0">
                  <a:pos x="1805" y="226"/>
                </a:cxn>
                <a:cxn ang="0">
                  <a:pos x="1899" y="108"/>
                </a:cxn>
                <a:cxn ang="0">
                  <a:pos x="1947" y="209"/>
                </a:cxn>
                <a:cxn ang="0">
                  <a:pos x="1943" y="123"/>
                </a:cxn>
                <a:cxn ang="0">
                  <a:pos x="1975" y="51"/>
                </a:cxn>
                <a:cxn ang="0">
                  <a:pos x="2038" y="0"/>
                </a:cxn>
                <a:cxn ang="0">
                  <a:pos x="1820" y="63"/>
                </a:cxn>
                <a:cxn ang="0">
                  <a:pos x="1583" y="83"/>
                </a:cxn>
                <a:cxn ang="0">
                  <a:pos x="1349" y="30"/>
                </a:cxn>
                <a:cxn ang="0">
                  <a:pos x="1132" y="65"/>
                </a:cxn>
                <a:cxn ang="0">
                  <a:pos x="1040" y="170"/>
                </a:cxn>
                <a:cxn ang="0">
                  <a:pos x="926" y="137"/>
                </a:cxn>
                <a:cxn ang="0">
                  <a:pos x="758" y="183"/>
                </a:cxn>
                <a:cxn ang="0">
                  <a:pos x="667" y="140"/>
                </a:cxn>
                <a:cxn ang="0">
                  <a:pos x="364" y="248"/>
                </a:cxn>
                <a:cxn ang="0">
                  <a:pos x="535" y="213"/>
                </a:cxn>
                <a:cxn ang="0">
                  <a:pos x="638" y="276"/>
                </a:cxn>
                <a:cxn ang="0">
                  <a:pos x="443" y="357"/>
                </a:cxn>
                <a:cxn ang="0">
                  <a:pos x="275" y="416"/>
                </a:cxn>
                <a:cxn ang="0">
                  <a:pos x="167" y="537"/>
                </a:cxn>
                <a:cxn ang="0">
                  <a:pos x="283" y="552"/>
                </a:cxn>
                <a:cxn ang="0">
                  <a:pos x="381" y="573"/>
                </a:cxn>
                <a:cxn ang="0">
                  <a:pos x="493" y="590"/>
                </a:cxn>
                <a:cxn ang="0">
                  <a:pos x="487" y="512"/>
                </a:cxn>
                <a:cxn ang="0">
                  <a:pos x="592" y="548"/>
                </a:cxn>
                <a:cxn ang="0">
                  <a:pos x="686" y="470"/>
                </a:cxn>
                <a:cxn ang="0">
                  <a:pos x="772" y="480"/>
                </a:cxn>
                <a:cxn ang="0">
                  <a:pos x="639" y="598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 sz="2800" b="0" i="0">
                <a:solidFill>
                  <a:srgbClr val="080808"/>
                </a:solidFill>
                <a:latin typeface="Arial" pitchFamily="34" charset="0"/>
              </a:endParaRPr>
            </a:p>
          </p:txBody>
        </p:sp>
      </p:grpSp>
      <p:pic>
        <p:nvPicPr>
          <p:cNvPr id="121" name="Picture 112" descr="artplus_nature_naturalcity42_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70450" y="3167063"/>
            <a:ext cx="4425950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113" descr="artplus_nature_naturalcity42_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" name="Picture 114" descr="artplus_nature_naturalcity42_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95888" y="3097213"/>
            <a:ext cx="2971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" name="Picture 115" descr="artplus_nature_naturalcity42_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943600" y="1993900"/>
            <a:ext cx="154622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" name="Picture 116" descr="artplus_nature_naturalcity42_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26100" y="2862263"/>
            <a:ext cx="623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296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3313" r:id="rId1"/>
    <p:sldLayoutId id="2147503314" r:id="rId2"/>
    <p:sldLayoutId id="2147503315" r:id="rId3"/>
    <p:sldLayoutId id="2147503316" r:id="rId4"/>
    <p:sldLayoutId id="2147503317" r:id="rId5"/>
    <p:sldLayoutId id="2147503318" r:id="rId6"/>
    <p:sldLayoutId id="2147503319" r:id="rId7"/>
    <p:sldLayoutId id="2147503320" r:id="rId8"/>
    <p:sldLayoutId id="2147503321" r:id="rId9"/>
    <p:sldLayoutId id="2147503322" r:id="rId10"/>
    <p:sldLayoutId id="214750332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คลิกเพื่อแก้ไขลักษณะชื่อเรื่องต้นแบบ</a:t>
            </a:r>
          </a:p>
        </p:txBody>
      </p:sp>
      <p:sp>
        <p:nvSpPr>
          <p:cNvPr id="247811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/>
              <a:t>ระดับที่สอง</a:t>
            </a:r>
          </a:p>
          <a:p>
            <a:pPr lvl="2"/>
            <a:r>
              <a:rPr lang="th-TH" altLang="th-TH"/>
              <a:t>ระดับที่สาม</a:t>
            </a:r>
          </a:p>
          <a:p>
            <a:pPr lvl="3"/>
            <a:r>
              <a:rPr lang="th-TH" altLang="th-TH"/>
              <a:t>ระดับที่สี่</a:t>
            </a:r>
          </a:p>
          <a:p>
            <a:pPr lvl="4"/>
            <a:r>
              <a:rPr lang="th-TH" alt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8AD3188-9413-4E0F-90A4-330E4970050F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0FFEF122-5BC7-41DC-BFFF-554314509285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085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3337" r:id="rId1"/>
    <p:sldLayoutId id="2147503338" r:id="rId2"/>
    <p:sldLayoutId id="2147503339" r:id="rId3"/>
    <p:sldLayoutId id="2147503340" r:id="rId4"/>
    <p:sldLayoutId id="2147503341" r:id="rId5"/>
    <p:sldLayoutId id="2147503342" r:id="rId6"/>
    <p:sldLayoutId id="2147503343" r:id="rId7"/>
    <p:sldLayoutId id="2147503344" r:id="rId8"/>
    <p:sldLayoutId id="2147503345" r:id="rId9"/>
    <p:sldLayoutId id="2147503346" r:id="rId10"/>
    <p:sldLayoutId id="21475033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algun Gothic" pitchFamily="34" charset="-127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algun Gothic" pitchFamily="34" charset="-127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algun Gothic" pitchFamily="34" charset="-127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algun Gothic" pitchFamily="34" charset="-127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algun Gothic" pitchFamily="34" charset="-127"/>
          <a:cs typeface="Angsana New" pitchFamily="18" charset="-34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algun Gothic" pitchFamily="34" charset="-127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algun Gothic" pitchFamily="34" charset="-127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lgun Gothic" pitchFamily="34" charset="-127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algun Gothic" pitchFamily="34" charset="-127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algun Gothic" pitchFamily="34" charset="-127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14339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+mn-lt"/>
                <a:ea typeface="Calibri" pitchFamily="34" charset="0"/>
                <a:cs typeface="+mn-cs"/>
              </a:defRPr>
            </a:lvl1pPr>
          </a:lstStyle>
          <a:p>
            <a:pPr>
              <a:defRPr/>
            </a:pPr>
            <a:fld id="{7A377737-343A-47BA-A8AF-D81B3EF03308}" type="datetime1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+mn-lt"/>
                <a:ea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+mn-lt"/>
                <a:ea typeface="Calibri" pitchFamily="34" charset="0"/>
                <a:cs typeface="+mn-cs"/>
              </a:defRPr>
            </a:lvl1pPr>
          </a:lstStyle>
          <a:p>
            <a:pPr>
              <a:defRPr/>
            </a:pPr>
            <a:fld id="{50B43736-5F34-4E7E-A823-267C1889AF4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199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3349" r:id="rId1"/>
    <p:sldLayoutId id="2147503350" r:id="rId2"/>
    <p:sldLayoutId id="2147503351" r:id="rId3"/>
    <p:sldLayoutId id="2147503352" r:id="rId4"/>
    <p:sldLayoutId id="2147503353" r:id="rId5"/>
    <p:sldLayoutId id="2147503354" r:id="rId6"/>
    <p:sldLayoutId id="2147503355" r:id="rId7"/>
    <p:sldLayoutId id="2147503356" r:id="rId8"/>
    <p:sldLayoutId id="2147503357" r:id="rId9"/>
    <p:sldLayoutId id="2147503358" r:id="rId10"/>
    <p:sldLayoutId id="21475033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FAA52-D595-4435-A86F-353DA95B99FF}" type="datetime1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5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3361" r:id="rId1"/>
    <p:sldLayoutId id="2147503362" r:id="rId2"/>
    <p:sldLayoutId id="2147503363" r:id="rId3"/>
    <p:sldLayoutId id="2147503364" r:id="rId4"/>
    <p:sldLayoutId id="2147503365" r:id="rId5"/>
    <p:sldLayoutId id="2147503366" r:id="rId6"/>
    <p:sldLayoutId id="2147503367" r:id="rId7"/>
    <p:sldLayoutId id="2147503368" r:id="rId8"/>
    <p:sldLayoutId id="2147503369" r:id="rId9"/>
    <p:sldLayoutId id="2147503370" r:id="rId10"/>
    <p:sldLayoutId id="21475033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8" y="3902081"/>
            <a:ext cx="3402013" cy="2949575"/>
            <a:chOff x="0" y="2458"/>
            <a:chExt cx="2142" cy="1858"/>
          </a:xfrm>
        </p:grpSpPr>
        <p:sp>
          <p:nvSpPr>
            <p:cNvPr id="51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35"/>
                <a:gd name="T97" fmla="*/ 0 h 1804"/>
                <a:gd name="T98" fmla="*/ 2135 w 2135"/>
                <a:gd name="T99" fmla="*/ 1804 h 18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54"/>
                <a:gd name="T16" fmla="*/ 0 h 1858"/>
                <a:gd name="T17" fmla="*/ 1854 w 1854"/>
                <a:gd name="T18" fmla="*/ 1858 h 18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45"/>
                <a:gd name="T76" fmla="*/ 0 h 1577"/>
                <a:gd name="T77" fmla="*/ 1745 w 1745"/>
                <a:gd name="T78" fmla="*/ 1577 h 157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45"/>
                <a:gd name="T85" fmla="*/ 0 h 1768"/>
                <a:gd name="T86" fmla="*/ 1745 w 1745"/>
                <a:gd name="T87" fmla="*/ 1768 h 176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5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5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5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9459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ปัจจัยสำคัญในการเกิดน้ำท่วม</a:t>
            </a:r>
          </a:p>
        </p:txBody>
      </p:sp>
      <p:sp>
        <p:nvSpPr>
          <p:cNvPr id="1946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th-TH"/>
              <a:t>ปริมาณน้ำที่เกิดขึ้น</a:t>
            </a:r>
          </a:p>
          <a:p>
            <a:pPr lvl="1"/>
            <a:r>
              <a:rPr lang="th-TH"/>
              <a:t>ขนาดความจุของลำน้ำ</a:t>
            </a:r>
          </a:p>
          <a:p>
            <a:pPr lvl="1"/>
            <a:r>
              <a:rPr lang="th-TH"/>
              <a:t>ลักษณะพื้นที่สองฝั่งลำห้วย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06" r:id="rId1"/>
    <p:sldLayoutId id="2147502207" r:id="rId2"/>
    <p:sldLayoutId id="2147502208" r:id="rId3"/>
    <p:sldLayoutId id="2147502209" r:id="rId4"/>
    <p:sldLayoutId id="2147502210" r:id="rId5"/>
    <p:sldLayoutId id="2147502211" r:id="rId6"/>
    <p:sldLayoutId id="2147502212" r:id="rId7"/>
    <p:sldLayoutId id="2147502213" r:id="rId8"/>
    <p:sldLayoutId id="2147502214" r:id="rId9"/>
    <p:sldLayoutId id="2147502215" r:id="rId10"/>
    <p:sldLayoutId id="21475022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AutoNum type="arabicPeriod"/>
        <a:defRPr sz="4400">
          <a:solidFill>
            <a:srgbClr val="66FFFF"/>
          </a:solidFill>
          <a:latin typeface="Arial" pitchFamily="34" charset="0"/>
          <a:cs typeface="+mn-cs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Arial" pitchFamily="34" charset="0"/>
          <a:cs typeface="+mn-cs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64EC6C-D6DD-4E9B-93CA-236B82201574}" type="datetimeFigureOut">
              <a:rPr lang="th-TH" b="0" i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16/02/64</a:t>
            </a:fld>
            <a:endParaRPr lang="th-TH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346D50D-B3B2-4F74-A120-64E26149A286}" type="slidenum">
              <a:rPr lang="th-TH" b="0" i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80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3433" r:id="rId1"/>
    <p:sldLayoutId id="2147503434" r:id="rId2"/>
    <p:sldLayoutId id="2147503435" r:id="rId3"/>
    <p:sldLayoutId id="2147503436" r:id="rId4"/>
    <p:sldLayoutId id="2147503437" r:id="rId5"/>
    <p:sldLayoutId id="2147503438" r:id="rId6"/>
    <p:sldLayoutId id="2147503439" r:id="rId7"/>
    <p:sldLayoutId id="2147503440" r:id="rId8"/>
    <p:sldLayoutId id="2147503441" r:id="rId9"/>
    <p:sldLayoutId id="2147503442" r:id="rId10"/>
    <p:sldLayoutId id="21475034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8" y="3902081"/>
            <a:ext cx="3402013" cy="2949575"/>
            <a:chOff x="0" y="2458"/>
            <a:chExt cx="2142" cy="1858"/>
          </a:xfrm>
        </p:grpSpPr>
        <p:sp>
          <p:nvSpPr>
            <p:cNvPr id="51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35"/>
                <a:gd name="T97" fmla="*/ 0 h 1804"/>
                <a:gd name="T98" fmla="*/ 2135 w 2135"/>
                <a:gd name="T99" fmla="*/ 1804 h 18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54"/>
                <a:gd name="T16" fmla="*/ 0 h 1858"/>
                <a:gd name="T17" fmla="*/ 1854 w 1854"/>
                <a:gd name="T18" fmla="*/ 1858 h 18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45"/>
                <a:gd name="T76" fmla="*/ 0 h 1577"/>
                <a:gd name="T77" fmla="*/ 1745 w 1745"/>
                <a:gd name="T78" fmla="*/ 1577 h 157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45"/>
                <a:gd name="T85" fmla="*/ 0 h 1768"/>
                <a:gd name="T86" fmla="*/ 1745 w 1745"/>
                <a:gd name="T87" fmla="*/ 1768 h 176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308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latin typeface="Arial" pitchFamily="34" charset="0"/>
              </a:endParaRPr>
            </a:p>
          </p:txBody>
        </p:sp>
        <p:sp>
          <p:nvSpPr>
            <p:cNvPr id="308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latin typeface="Arial" pitchFamily="34" charset="0"/>
              </a:endParaRPr>
            </a:p>
          </p:txBody>
        </p:sp>
        <p:sp>
          <p:nvSpPr>
            <p:cNvPr id="308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latin typeface="Arial" pitchFamily="34" charset="0"/>
              </a:endParaRPr>
            </a:p>
          </p:txBody>
        </p:sp>
      </p:grpSp>
      <p:sp>
        <p:nvSpPr>
          <p:cNvPr id="2048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ปัจจัยสำคัญในการเกิดน้ำท่วม</a:t>
            </a:r>
          </a:p>
        </p:txBody>
      </p:sp>
      <p:sp>
        <p:nvSpPr>
          <p:cNvPr id="20484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th-TH"/>
              <a:t>ปริมาณน้ำที่เกิดขึ้น</a:t>
            </a:r>
          </a:p>
          <a:p>
            <a:pPr lvl="1"/>
            <a:r>
              <a:rPr lang="th-TH"/>
              <a:t>ขนาดความจุของลำน้ำ</a:t>
            </a:r>
          </a:p>
          <a:p>
            <a:pPr lvl="1"/>
            <a:r>
              <a:rPr lang="th-TH"/>
              <a:t>ลักษณะพื้นที่สองฝั่งลำห้วย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17" r:id="rId1"/>
    <p:sldLayoutId id="2147502218" r:id="rId2"/>
    <p:sldLayoutId id="2147502219" r:id="rId3"/>
    <p:sldLayoutId id="2147502220" r:id="rId4"/>
    <p:sldLayoutId id="2147502221" r:id="rId5"/>
    <p:sldLayoutId id="2147502222" r:id="rId6"/>
    <p:sldLayoutId id="2147502223" r:id="rId7"/>
    <p:sldLayoutId id="2147502224" r:id="rId8"/>
    <p:sldLayoutId id="2147502225" r:id="rId9"/>
    <p:sldLayoutId id="2147502226" r:id="rId10"/>
    <p:sldLayoutId id="21475022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AutoNum type="arabicPeriod"/>
        <a:defRPr sz="4400">
          <a:solidFill>
            <a:srgbClr val="66FFFF"/>
          </a:solidFill>
          <a:latin typeface="Arial" pitchFamily="34" charset="0"/>
          <a:cs typeface="+mn-cs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Arial" pitchFamily="34" charset="0"/>
          <a:cs typeface="+mn-cs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8" y="3902081"/>
            <a:ext cx="3402013" cy="2949575"/>
            <a:chOff x="0" y="2458"/>
            <a:chExt cx="2142" cy="1858"/>
          </a:xfrm>
        </p:grpSpPr>
        <p:sp>
          <p:nvSpPr>
            <p:cNvPr id="51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35"/>
                <a:gd name="T97" fmla="*/ 0 h 1804"/>
                <a:gd name="T98" fmla="*/ 2135 w 2135"/>
                <a:gd name="T99" fmla="*/ 1804 h 18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54"/>
                <a:gd name="T16" fmla="*/ 0 h 1858"/>
                <a:gd name="T17" fmla="*/ 1854 w 1854"/>
                <a:gd name="T18" fmla="*/ 1858 h 18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45"/>
                <a:gd name="T76" fmla="*/ 0 h 1577"/>
                <a:gd name="T77" fmla="*/ 1745 w 1745"/>
                <a:gd name="T78" fmla="*/ 1577 h 157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45"/>
                <a:gd name="T85" fmla="*/ 0 h 1768"/>
                <a:gd name="T86" fmla="*/ 1745 w 1745"/>
                <a:gd name="T87" fmla="*/ 1768 h 176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en-US" sz="2800" b="0" i="0">
                <a:latin typeface="Arial" charset="0"/>
              </a:endParaRPr>
            </a:p>
          </p:txBody>
        </p:sp>
        <p:sp>
          <p:nvSpPr>
            <p:cNvPr id="410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latin typeface="Arial" pitchFamily="34" charset="0"/>
              </a:endParaRPr>
            </a:p>
          </p:txBody>
        </p:sp>
        <p:sp>
          <p:nvSpPr>
            <p:cNvPr id="410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latin typeface="Arial" pitchFamily="34" charset="0"/>
              </a:endParaRPr>
            </a:p>
          </p:txBody>
        </p:sp>
        <p:sp>
          <p:nvSpPr>
            <p:cNvPr id="410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1429" tIns="45715" rIns="91429" bIns="45715"/>
            <a:lstStyle/>
            <a:p>
              <a:pPr>
                <a:defRPr/>
              </a:pPr>
              <a:endParaRPr lang="th-TH" sz="2800" b="0" i="0">
                <a:latin typeface="Arial" pitchFamily="34" charset="0"/>
              </a:endParaRPr>
            </a:p>
          </p:txBody>
        </p:sp>
      </p:grpSp>
      <p:sp>
        <p:nvSpPr>
          <p:cNvPr id="2150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ปัจจัยสำคัญในการเกิดน้ำท่วม</a:t>
            </a:r>
          </a:p>
        </p:txBody>
      </p:sp>
      <p:sp>
        <p:nvSpPr>
          <p:cNvPr id="2150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th-TH"/>
              <a:t>ปริมาณน้ำที่เกิดขึ้น</a:t>
            </a:r>
          </a:p>
          <a:p>
            <a:pPr lvl="1"/>
            <a:r>
              <a:rPr lang="th-TH"/>
              <a:t>ขนาดความจุของลำน้ำ</a:t>
            </a:r>
          </a:p>
          <a:p>
            <a:pPr lvl="1"/>
            <a:r>
              <a:rPr lang="th-TH"/>
              <a:t>ลักษณะพื้นที่สองฝั่งลำห้วย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28" r:id="rId1"/>
    <p:sldLayoutId id="2147502229" r:id="rId2"/>
    <p:sldLayoutId id="2147502230" r:id="rId3"/>
    <p:sldLayoutId id="2147502231" r:id="rId4"/>
    <p:sldLayoutId id="2147502232" r:id="rId5"/>
    <p:sldLayoutId id="2147502233" r:id="rId6"/>
    <p:sldLayoutId id="2147502234" r:id="rId7"/>
    <p:sldLayoutId id="2147502235" r:id="rId8"/>
    <p:sldLayoutId id="2147502236" r:id="rId9"/>
    <p:sldLayoutId id="2147502237" r:id="rId10"/>
    <p:sldLayoutId id="21475022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Unicode MS" pitchFamily="34" charset="-128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AutoNum type="arabicPeriod"/>
        <a:defRPr sz="4400">
          <a:solidFill>
            <a:srgbClr val="66FFFF"/>
          </a:solidFill>
          <a:latin typeface="Arial" pitchFamily="34" charset="0"/>
          <a:cs typeface="+mn-cs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Arial" pitchFamily="34" charset="0"/>
          <a:cs typeface="+mn-cs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คลิกเพื่อแก้ไขลักษณะชื่อเรื่องต้นแบบ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+mj-lt"/>
                <a:cs typeface="+mn-cs"/>
              </a:defRPr>
            </a:lvl1pPr>
          </a:lstStyle>
          <a:p>
            <a:pPr>
              <a:defRPr/>
            </a:pPr>
            <a:fld id="{B17B8164-F2F5-45C6-997B-99C43BC9F742}" type="datetimeFigureOut">
              <a:rPr lang="en-US"/>
              <a:pPr>
                <a:defRPr/>
              </a:pPr>
              <a:t>2/16/2021</a:t>
            </a:fld>
            <a:endParaRPr lang="th-TH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ctr">
              <a:defRPr sz="1200" b="0" i="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+mj-lt"/>
                <a:cs typeface="+mn-cs"/>
              </a:defRPr>
            </a:lvl1pPr>
          </a:lstStyle>
          <a:p>
            <a:pPr>
              <a:defRPr/>
            </a:pPr>
            <a:fld id="{0BECAF29-E15A-478C-9B83-D9D72F3BAF16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ngsana New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ngsana New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ngsana New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Arial" pitchFamily="34" charset="0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Arial" pitchFamily="34" charset="0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Arial" pitchFamily="34" charset="0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คลิกเพื่อแก้ไขลักษณะชื่อเรื่องต้นแบบ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+mj-lt"/>
                <a:cs typeface="+mn-cs"/>
              </a:defRPr>
            </a:lvl1pPr>
          </a:lstStyle>
          <a:p>
            <a:pPr>
              <a:defRPr/>
            </a:pPr>
            <a:fld id="{64DFAB24-6C8B-438C-BA2E-3617B86FC8FB}" type="datetimeFigureOut">
              <a:rPr lang="th-TH"/>
              <a:pPr>
                <a:defRPr/>
              </a:pPr>
              <a:t>16/02/64</a:t>
            </a:fld>
            <a:endParaRPr lang="th-TH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ctr">
              <a:defRPr sz="1200" b="0" i="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+mj-lt"/>
                <a:cs typeface="+mn-cs"/>
              </a:defRPr>
            </a:lvl1pPr>
          </a:lstStyle>
          <a:p>
            <a:pPr>
              <a:defRPr/>
            </a:pPr>
            <a:fld id="{16DA8121-BB10-4D86-82A2-DE0FBC2A3CB4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ngsana New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ngsana New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ngsana New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Arial" pitchFamily="34" charset="0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Arial" pitchFamily="34" charset="0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Arial" pitchFamily="34" charset="0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23" y="274638"/>
            <a:ext cx="8232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56" tIns="41725" rIns="83456" bIns="417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23" y="1600200"/>
            <a:ext cx="82327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56" tIns="41725" rIns="83456" bIns="41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5613" y="6246813"/>
            <a:ext cx="2139950" cy="4746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3456" tIns="41725" rIns="83456" bIns="41725" numCol="1" anchor="t" anchorCtr="0" compatLnSpc="1">
            <a:prstTxWarp prst="textNoShape">
              <a:avLst/>
            </a:prstTxWarp>
          </a:bodyPr>
          <a:lstStyle>
            <a:lvl1pPr>
              <a:defRPr sz="1300" b="1" i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6813"/>
            <a:ext cx="2895600" cy="4746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3456" tIns="41725" rIns="83456" bIns="41725" numCol="1" anchor="t" anchorCtr="0" compatLnSpc="1">
            <a:prstTxWarp prst="textNoShape">
              <a:avLst/>
            </a:prstTxWarp>
          </a:bodyPr>
          <a:lstStyle>
            <a:lvl1pPr algn="ctr">
              <a:defRPr sz="1300" b="1" i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1623" y="6246813"/>
            <a:ext cx="2136775" cy="4746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3456" tIns="41725" rIns="83456" bIns="41725" numCol="1" anchor="t" anchorCtr="0" compatLnSpc="1">
            <a:prstTxWarp prst="textNoShape">
              <a:avLst/>
            </a:prstTxWarp>
          </a:bodyPr>
          <a:lstStyle>
            <a:lvl1pPr algn="r">
              <a:defRPr sz="1300" b="1" i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C96FFF7-DC08-4B09-8BB7-972E2D0449D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328" r:id="rId1"/>
    <p:sldLayoutId id="2147502329" r:id="rId2"/>
    <p:sldLayoutId id="2147502330" r:id="rId3"/>
    <p:sldLayoutId id="2147502331" r:id="rId4"/>
    <p:sldLayoutId id="2147502332" r:id="rId5"/>
    <p:sldLayoutId id="2147502333" r:id="rId6"/>
    <p:sldLayoutId id="2147502334" r:id="rId7"/>
    <p:sldLayoutId id="2147502335" r:id="rId8"/>
    <p:sldLayoutId id="2147502336" r:id="rId9"/>
    <p:sldLayoutId id="2147502337" r:id="rId10"/>
  </p:sldLayoutIdLst>
  <p:transition/>
  <p:txStyles>
    <p:titleStyle>
      <a:lvl1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15913" indent="-315913" algn="l" defTabSz="842963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84213" indent="-263525" algn="l" defTabSz="842963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Arial" pitchFamily="34" charset="0"/>
          <a:cs typeface="+mn-cs"/>
        </a:defRPr>
      </a:lvl2pPr>
      <a:lvl3pPr marL="1054100" indent="-211138" algn="l" defTabSz="842963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Arial" pitchFamily="34" charset="0"/>
          <a:cs typeface="+mn-cs"/>
        </a:defRPr>
      </a:lvl3pPr>
      <a:lvl4pPr marL="1474788" indent="-209550" algn="l" defTabSz="8429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+mn-cs"/>
        </a:defRPr>
      </a:lvl4pPr>
      <a:lvl5pPr marL="1897063" indent="-209550" algn="l" defTabSz="842963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n-cs"/>
        </a:defRPr>
      </a:lvl5pPr>
      <a:lvl6pPr marL="2354263" indent="-209550" algn="l" defTabSz="842963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811463" indent="-209550" algn="l" defTabSz="842963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268663" indent="-209550" algn="l" defTabSz="842963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725863" indent="-209550" algn="l" defTabSz="842963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7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37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16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3"/>
            <a:ext cx="2133600" cy="4714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+mn-lt"/>
                <a:cs typeface="+mn-cs"/>
              </a:defRPr>
            </a:lvl1pPr>
          </a:lstStyle>
          <a:p>
            <a:pPr>
              <a:defRPr/>
            </a:pPr>
            <a:fld id="{4D859FAE-DD96-47CD-9A0F-28FB8AD1FD98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17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3163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 i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8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3"/>
            <a:ext cx="2133600" cy="4714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A72374FE-7E96-40E4-8C10-D53D978A41B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38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Arial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Arial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736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198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7" name="Rectangle 2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41DBF959-B4FC-4322-B517-F459CEDC528C}" type="datetimeFigureOut">
              <a:rPr lang="th-TH"/>
              <a:pPr>
                <a:defRPr/>
              </a:pPr>
              <a:t>16/02/64</a:t>
            </a:fld>
            <a:endParaRPr lang="th-TH"/>
          </a:p>
        </p:txBody>
      </p:sp>
      <p:sp>
        <p:nvSpPr>
          <p:cNvPr id="48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A267E4C7-8456-487E-847D-374C07590D5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49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4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5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5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23.g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2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3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5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86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91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01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02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 Diagonal Corner Rectangle 56"/>
          <p:cNvSpPr/>
          <p:nvPr/>
        </p:nvSpPr>
        <p:spPr>
          <a:xfrm>
            <a:off x="2517145" y="2369015"/>
            <a:ext cx="6626855" cy="3962400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417CBE">
                  <a:alpha val="0"/>
                  <a:lumMod val="82000"/>
                  <a:lumOff val="18000"/>
                </a:srgbClr>
              </a:gs>
              <a:gs pos="100000">
                <a:srgbClr val="31C0E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55" name="Round Diagonal Corner Rectangle 54"/>
          <p:cNvSpPr/>
          <p:nvPr/>
        </p:nvSpPr>
        <p:spPr>
          <a:xfrm>
            <a:off x="0" y="2140415"/>
            <a:ext cx="5372005" cy="4368800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3C5F95">
                  <a:alpha val="70000"/>
                </a:srgbClr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56" y="3386054"/>
            <a:ext cx="9072979" cy="11868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>
              <a:defRPr/>
            </a:pPr>
            <a:r>
              <a:rPr lang="th-TH" sz="40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“การวางแผนการใช้น้ำจากอ่างเก็บน้ำ”</a:t>
            </a:r>
          </a:p>
          <a:p>
            <a:pPr algn="ctr" defTabSz="914400">
              <a:defRPr/>
            </a:pPr>
            <a:endParaRPr lang="th-TH" sz="20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กลุ่ม 6"/>
          <p:cNvGrpSpPr>
            <a:grpSpLocks/>
          </p:cNvGrpSpPr>
          <p:nvPr/>
        </p:nvGrpSpPr>
        <p:grpSpPr bwMode="auto">
          <a:xfrm>
            <a:off x="2905321" y="191345"/>
            <a:ext cx="3314191" cy="1910432"/>
            <a:chOff x="2320925" y="153988"/>
            <a:chExt cx="4424363" cy="2495550"/>
          </a:xfrm>
        </p:grpSpPr>
        <p:pic>
          <p:nvPicPr>
            <p:cNvPr id="14" name="รูปภาพ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0138" y="336550"/>
              <a:ext cx="1835150" cy="217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รูปภาพ 1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925" y="153988"/>
              <a:ext cx="2386013" cy="249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1867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>
            <a:off x="0" y="6350169"/>
            <a:ext cx="8798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0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0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http://water.rid.go.th/hwm/cropwater/CWRdata/ETo/index.htm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/>
          <a:stretch/>
        </p:blipFill>
        <p:spPr>
          <a:xfrm>
            <a:off x="28473" y="1322078"/>
            <a:ext cx="9047016" cy="5040560"/>
          </a:xfrm>
          <a:prstGeom prst="rect">
            <a:avLst/>
          </a:prstGeom>
        </p:spPr>
      </p:pic>
      <p:sp>
        <p:nvSpPr>
          <p:cNvPr id="6" name="Round Diagonal Corner Rectangle 13">
            <a:extLst>
              <a:ext uri="{FF2B5EF4-FFF2-40B4-BE49-F238E27FC236}">
                <a16:creationId xmlns:a16="http://schemas.microsoft.com/office/drawing/2014/main" id="{E9C3519D-13D1-49E3-864B-F6CE63F97113}"/>
              </a:ext>
            </a:extLst>
          </p:cNvPr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Round Diagonal Corner Rectangle 14">
            <a:extLst>
              <a:ext uri="{FF2B5EF4-FFF2-40B4-BE49-F238E27FC236}">
                <a16:creationId xmlns:a16="http://schemas.microsoft.com/office/drawing/2014/main" id="{52F75507-9718-41F7-A1FC-3E065FF51304}"/>
              </a:ext>
            </a:extLst>
          </p:cNvPr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E7CA5-66F5-4075-9043-8CF26861409F}"/>
              </a:ext>
            </a:extLst>
          </p:cNvPr>
          <p:cNvSpPr txBox="1"/>
          <p:nvPr/>
        </p:nvSpPr>
        <p:spPr>
          <a:xfrm>
            <a:off x="672233" y="185205"/>
            <a:ext cx="833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ตัวอย่างค่า </a:t>
            </a:r>
            <a:r>
              <a:rPr lang="en-US" sz="3200" b="1" dirty="0" err="1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ET</a:t>
            </a:r>
            <a:r>
              <a:rPr lang="en-US" sz="3200" b="1" baseline="-25000" dirty="0" err="1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o</a:t>
            </a:r>
            <a:endParaRPr lang="th-TH" sz="3200" b="1" baseline="-25000" dirty="0">
              <a:solidFill>
                <a:prstClr val="white"/>
              </a:solidFill>
              <a:effectLst>
                <a:glow rad="127000">
                  <a:srgbClr val="4472C4">
                    <a:lumMod val="50000"/>
                    <a:alpha val="61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รูปภาพ 14">
            <a:extLst>
              <a:ext uri="{FF2B5EF4-FFF2-40B4-BE49-F238E27FC236}">
                <a16:creationId xmlns:a16="http://schemas.microsoft.com/office/drawing/2014/main" id="{C22A7713-E68B-4BB7-B9F5-A5CA91A68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435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233" y="185205"/>
            <a:ext cx="83300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การหาปริมาณการใช้น้ำของพืช </a:t>
            </a:r>
            <a:b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Determining Crop Evapotranspiration)</a:t>
            </a:r>
            <a:endParaRPr lang="th-TH" sz="3200" b="1" dirty="0">
              <a:solidFill>
                <a:prstClr val="white"/>
              </a:solidFill>
              <a:effectLst>
                <a:glow rad="127000">
                  <a:srgbClr val="4472C4">
                    <a:lumMod val="50000"/>
                    <a:alpha val="61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รูปภาพ 14">
            <a:extLst>
              <a:ext uri="{FF2B5EF4-FFF2-40B4-BE49-F238E27FC236}">
                <a16:creationId xmlns:a16="http://schemas.microsoft.com/office/drawing/2014/main" id="{685B3125-73A5-4C99-BFED-CD0F3F54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A9A798-E275-4376-A636-7AC1EDC7AE91}"/>
              </a:ext>
            </a:extLst>
          </p:cNvPr>
          <p:cNvSpPr/>
          <p:nvPr/>
        </p:nvSpPr>
        <p:spPr>
          <a:xfrm>
            <a:off x="300625" y="1678488"/>
            <a:ext cx="8701665" cy="363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ปริมาณการใช้น้ำของพืชในกระบวนการระเหยและคายน้ำซึ่งต่อไปจะเรียกสั้นๆว่าค่า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2800" b="1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sz="28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สามารถหาได้หลายวิธีดังนี้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การคำนวณจากข้อมูลภูมิอากาศ (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Meteorological Data)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030877-7DDC-4601-A426-1C79A55281E8}"/>
              </a:ext>
            </a:extLst>
          </p:cNvPr>
          <p:cNvSpPr/>
          <p:nvPr/>
        </p:nvSpPr>
        <p:spPr>
          <a:xfrm>
            <a:off x="318015" y="3679521"/>
            <a:ext cx="86842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ปริมาณการใช้น้ำของพืชภายใต้สภาพที่ไม่มีความเครียดเนื่องจากการขาดน้ำคือ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28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28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แต่ถ้ามี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ความเครียดเนื่องจาก</a:t>
            </a:r>
            <a:r>
              <a:rPr lang="th-TH" sz="28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การขาดน้ำ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28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adjusted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หรือ </a:t>
            </a:r>
            <a:r>
              <a:rPr lang="en-US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2800" baseline="-25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(Actual Crop Evapotranspiration)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สามารถคำนวณได้จากสมการ</a:t>
            </a:r>
          </a:p>
        </p:txBody>
      </p:sp>
    </p:spTree>
    <p:extLst>
      <p:ext uri="{BB962C8B-B14F-4D97-AF65-F5344CB8AC3E}">
        <p14:creationId xmlns:p14="http://schemas.microsoft.com/office/powerpoint/2010/main" val="766057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233" y="185205"/>
            <a:ext cx="83300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การหาปริมาณการใช้น้ำของพืช </a:t>
            </a:r>
            <a:b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Determining Crop Evapotranspiration)</a:t>
            </a:r>
            <a:endParaRPr lang="th-TH" sz="3200" b="1" dirty="0">
              <a:solidFill>
                <a:prstClr val="white"/>
              </a:solidFill>
              <a:effectLst>
                <a:glow rad="127000">
                  <a:srgbClr val="4472C4">
                    <a:lumMod val="50000"/>
                    <a:alpha val="61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รูปภาพ 14">
            <a:extLst>
              <a:ext uri="{FF2B5EF4-FFF2-40B4-BE49-F238E27FC236}">
                <a16:creationId xmlns:a16="http://schemas.microsoft.com/office/drawing/2014/main" id="{685B3125-73A5-4C99-BFED-CD0F3F54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0D789-9D70-4198-AACE-0513624C7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02"/>
          <a:stretch/>
        </p:blipFill>
        <p:spPr>
          <a:xfrm>
            <a:off x="405347" y="1816670"/>
            <a:ext cx="8330057" cy="41301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E4231-4608-4C0F-963A-334F43D6F050}"/>
              </a:ext>
            </a:extLst>
          </p:cNvPr>
          <p:cNvSpPr/>
          <p:nvPr/>
        </p:nvSpPr>
        <p:spPr>
          <a:xfrm>
            <a:off x="405347" y="1991638"/>
            <a:ext cx="1561239" cy="52609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2693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233" y="185205"/>
            <a:ext cx="83300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การหาปริมาณการใช้น้ำของพืช </a:t>
            </a:r>
            <a:b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Determining Crop Evapotranspiration)</a:t>
            </a:r>
            <a:endParaRPr lang="th-TH" sz="3200" b="1" dirty="0">
              <a:solidFill>
                <a:prstClr val="white"/>
              </a:solidFill>
              <a:effectLst>
                <a:glow rad="127000">
                  <a:srgbClr val="4472C4">
                    <a:lumMod val="50000"/>
                    <a:alpha val="61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รูปภาพ 14">
            <a:extLst>
              <a:ext uri="{FF2B5EF4-FFF2-40B4-BE49-F238E27FC236}">
                <a16:creationId xmlns:a16="http://schemas.microsoft.com/office/drawing/2014/main" id="{685B3125-73A5-4C99-BFED-CD0F3F54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A9A798-E275-4376-A636-7AC1EDC7AE91}"/>
              </a:ext>
            </a:extLst>
          </p:cNvPr>
          <p:cNvSpPr/>
          <p:nvPr/>
        </p:nvSpPr>
        <p:spPr>
          <a:xfrm>
            <a:off x="300625" y="1678488"/>
            <a:ext cx="8701665" cy="363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ปริมาณการใช้น้ำของพืชในกระบวนการระเหยและคายน้ำซึ่งต่อไปจะเรียกสั้นๆว่าค่า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2800" b="1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sz="28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สามารถหาได้หลายวิธีดังนี้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การคำนวณจากข้อมูลภูมิอากาศ (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Meteorological Data)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030877-7DDC-4601-A426-1C79A55281E8}"/>
              </a:ext>
            </a:extLst>
          </p:cNvPr>
          <p:cNvSpPr/>
          <p:nvPr/>
        </p:nvSpPr>
        <p:spPr>
          <a:xfrm>
            <a:off x="318015" y="3679521"/>
            <a:ext cx="8684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E40CD5-E9CB-472E-B3AE-EA900C94932E}"/>
              </a:ext>
            </a:extLst>
          </p:cNvPr>
          <p:cNvSpPr/>
          <p:nvPr/>
        </p:nvSpPr>
        <p:spPr>
          <a:xfrm>
            <a:off x="513319" y="3679521"/>
            <a:ext cx="8330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การคำนวณหาปริมาณการใช้น้ำของพืชอ้างอิงคำนวณ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2800" b="1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โดยใช้ข้อมูลภูมิอากาศ ด้วยวิธี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Penman-Monteith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เนื่องจากสูตรของ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Penman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ให้ผลการคำนวณที่ใกล้เคียงกับค่าที่วัดได้ดีกว่าสูตรอื่น ๆ อีกทั้งสูตรของ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Penman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ได้รวบรวมองค์ประกอบที่มีผลต่อการใช้น้ำมาอยู่ในสูตรทุกอย่าง กล่าวคือ มีรังสีแสงอาทิตย์ อุณหภูมิ ความชื้นของอากาศ และความเร็วลม ซึ่งเป็นปัจจัยหลักที่ทำให้เกิดการระเหยและการคายน้ำ (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Richard, et al., 1998)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ซึ่งกรมชลประทานนิยมใช้โดยวิธี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Penman-Monteith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ซึ่งมีสมการดังนี้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1364773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435" y="489757"/>
            <a:ext cx="833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การคำนวณหาค่า </a:t>
            </a:r>
            <a:r>
              <a:rPr lang="en-US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ET</a:t>
            </a:r>
            <a:r>
              <a:rPr lang="en-US" sz="3200" b="1" baseline="-25000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O</a:t>
            </a: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 โดยวิธี </a:t>
            </a:r>
            <a:r>
              <a:rPr lang="en-US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Penman-Monteith</a:t>
            </a:r>
            <a:endParaRPr lang="th-TH" sz="3200" b="1" dirty="0">
              <a:solidFill>
                <a:prstClr val="white"/>
              </a:solidFill>
              <a:effectLst>
                <a:glow rad="127000">
                  <a:srgbClr val="4472C4">
                    <a:lumMod val="50000"/>
                    <a:alpha val="61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รูปภาพ 14">
            <a:extLst>
              <a:ext uri="{FF2B5EF4-FFF2-40B4-BE49-F238E27FC236}">
                <a16:creationId xmlns:a16="http://schemas.microsoft.com/office/drawing/2014/main" id="{685B3125-73A5-4C99-BFED-CD0F3F54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319E57-2FB0-400D-B4B8-F43428BFCDAE}"/>
              </a:ext>
            </a:extLst>
          </p:cNvPr>
          <p:cNvSpPr/>
          <p:nvPr/>
        </p:nvSpPr>
        <p:spPr>
          <a:xfrm>
            <a:off x="261628" y="1192641"/>
            <a:ext cx="8818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B14E2B5-BB25-48CD-BE94-06CD21C414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77276" y="1892162"/>
          <a:ext cx="4506202" cy="59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52800" imgH="444500" progId="Equation.DSMT4">
                  <p:embed/>
                </p:oleObj>
              </mc:Choice>
              <mc:Fallback>
                <p:oleObj name="Equation" r:id="rId3" imgW="3352800" imgH="4445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B14E2B5-BB25-48CD-BE94-06CD21C414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7276" y="1892162"/>
                        <a:ext cx="4506202" cy="5905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CA165FE-6DB1-4A64-910F-CADB6DD47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805" y="2953337"/>
            <a:ext cx="6415539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</a:pP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เมื่อ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</a:t>
            </a:r>
            <a:r>
              <a:rPr kumimoji="0" lang="en-US" altLang="th-TH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ET</a:t>
            </a:r>
            <a:r>
              <a:rPr kumimoji="0" lang="en-US" altLang="th-TH" sz="2200" b="0" i="0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o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=  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ปริมาณการใช้น้ำของพืชอ้างอิง (มม./วัน)</a:t>
            </a:r>
            <a:endParaRPr kumimoji="0" lang="en-US" altLang="th-TH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</a:pP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			R</a:t>
            </a:r>
            <a:r>
              <a:rPr kumimoji="0" lang="en-US" altLang="th-TH" sz="2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n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=  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รังสีอาทิตย์สุทธิที่ผิวโลกได้รับ (เมกกะจูล/ตร.ม./วัน)</a:t>
            </a:r>
            <a:endParaRPr kumimoji="0" lang="en-US" altLang="th-TH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</a:pP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	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G 	=  soil heat flux 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(เมกกะจูล/ตร.ม./วัน)</a:t>
            </a:r>
            <a:endParaRPr kumimoji="0" lang="en-US" altLang="th-TH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</a:pP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			T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=  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อุณหภูมิเฉลี่ย (องศาเซลเซียส)</a:t>
            </a:r>
            <a:endParaRPr kumimoji="0" lang="en-US" altLang="th-TH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</a:pP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	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U</a:t>
            </a:r>
            <a:r>
              <a:rPr kumimoji="0" lang="en-US" altLang="th-TH" sz="2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2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=  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ความเร็วลมที่ระดับ 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2 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เมตรเหนือพื้นดิน (ม./วินาที) </a:t>
            </a:r>
            <a:endParaRPr kumimoji="0" lang="en-US" altLang="th-TH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</a:pP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			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=  slope vapor pressure curve (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กิโลปาสคาล/องศาเซลเซียส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)</a:t>
            </a:r>
            <a:endParaRPr kumimoji="0" lang="en-US" altLang="th-TH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</a:pP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			</a:t>
            </a:r>
            <a:r>
              <a:rPr kumimoji="0" lang="en-US" altLang="th-TH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e</a:t>
            </a:r>
            <a:r>
              <a:rPr kumimoji="0" lang="en-US" altLang="th-TH" sz="2200" b="0" i="0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a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=  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ความดันไออิ่มตัวที่อุณหภูมิเฉลี่ย (กิโลปาสคาล)</a:t>
            </a:r>
            <a:endParaRPr kumimoji="0" lang="en-US" altLang="th-TH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</a:pP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		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e</a:t>
            </a:r>
            <a:r>
              <a:rPr kumimoji="0" lang="en-US" altLang="th-TH" sz="2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d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=  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ความดันไอจริง (กิโลปาสคาล)</a:t>
            </a:r>
            <a:endParaRPr kumimoji="0" lang="en-US" altLang="th-TH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</a:pP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		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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=  latent heat of vaporization (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เมกกะจูล/กิโลกรัม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)</a:t>
            </a:r>
            <a:endParaRPr kumimoji="0" lang="en-US" altLang="th-TH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</a:pP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			</a:t>
            </a:r>
            <a:r>
              <a:rPr kumimoji="0" lang="en-US" altLang="th-TH" sz="2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*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=  modified </a:t>
            </a:r>
            <a:r>
              <a:rPr kumimoji="0" lang="en-US" altLang="th-TH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psychrometricconstant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 (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กิโลปาสคาล/องศาเซลเซียส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)</a:t>
            </a:r>
            <a:endParaRPr kumimoji="0" lang="en-US" altLang="th-TH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357188" algn="l"/>
                <a:tab pos="531813" algn="l"/>
                <a:tab pos="577850" algn="l"/>
                <a:tab pos="685800" algn="l"/>
                <a:tab pos="1028700" algn="l"/>
              </a:tabLst>
            </a:pP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					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=  </a:t>
            </a:r>
            <a:r>
              <a:rPr kumimoji="0" lang="en-US" altLang="th-TH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psychrometricconstant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 (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กิโลปาสคาล/องศาเซลเซียส</a:t>
            </a:r>
            <a:r>
              <a:rPr kumimoji="0" lang="en-US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AFF07F-FB72-4220-B376-ED51D34CEA61}"/>
              </a:ext>
            </a:extLst>
          </p:cNvPr>
          <p:cNvSpPr/>
          <p:nvPr/>
        </p:nvSpPr>
        <p:spPr>
          <a:xfrm>
            <a:off x="3559031" y="2528809"/>
            <a:ext cx="2078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  <a:sym typeface="Symbol" panose="05050102010706020507" pitchFamily="18" charset="2"/>
              </a:rPr>
              <a:t></a:t>
            </a:r>
            <a:r>
              <a:rPr lang="en-US" sz="2000" baseline="30000" dirty="0">
                <a:latin typeface="AngsanaUPC" panose="02020603050405020304" pitchFamily="18" charset="-34"/>
                <a:ea typeface="Calibri" panose="020F0502020204030204" pitchFamily="34" charset="0"/>
              </a:rPr>
              <a:t>*</a:t>
            </a:r>
            <a:r>
              <a:rPr lang="en-US" sz="2000" dirty="0">
                <a:latin typeface="AngsanaUPC" panose="02020603050405020304" pitchFamily="18" charset="-34"/>
                <a:ea typeface="Calibri" panose="020F0502020204030204" pitchFamily="34" charset="0"/>
              </a:rPr>
              <a:t> = </a:t>
            </a:r>
            <a:r>
              <a:rPr lang="en-US" sz="20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AngsanaUPC" panose="02020603050405020304" pitchFamily="18" charset="-34"/>
                <a:ea typeface="Calibri" panose="020F0502020204030204" pitchFamily="34" charset="0"/>
              </a:rPr>
              <a:t> (1+0.33U</a:t>
            </a:r>
            <a:r>
              <a:rPr lang="en-US" sz="2000" baseline="-25000" dirty="0">
                <a:latin typeface="AngsanaUPC" panose="02020603050405020304" pitchFamily="18" charset="-34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AngsanaUPC" panose="02020603050405020304" pitchFamily="18" charset="-34"/>
                <a:ea typeface="Calibri" panose="020F0502020204030204" pitchFamily="34" charset="0"/>
              </a:rPr>
              <a:t>)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3838614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233" y="435725"/>
            <a:ext cx="833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การคำนวณหาค่า </a:t>
            </a:r>
            <a:r>
              <a:rPr lang="en-US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ET</a:t>
            </a:r>
            <a:r>
              <a:rPr lang="en-US" sz="3200" b="1" baseline="-25000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O</a:t>
            </a: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 โดยวิธี </a:t>
            </a:r>
            <a:r>
              <a:rPr lang="en-US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Penman-Monteith</a:t>
            </a:r>
            <a:endParaRPr lang="th-TH" sz="3200" b="1" dirty="0">
              <a:solidFill>
                <a:prstClr val="white"/>
              </a:solidFill>
              <a:effectLst>
                <a:glow rad="127000">
                  <a:srgbClr val="4472C4">
                    <a:lumMod val="50000"/>
                    <a:alpha val="61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รูปภาพ 14">
            <a:extLst>
              <a:ext uri="{FF2B5EF4-FFF2-40B4-BE49-F238E27FC236}">
                <a16:creationId xmlns:a16="http://schemas.microsoft.com/office/drawing/2014/main" id="{685B3125-73A5-4C99-BFED-CD0F3F54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359C2D9-E7C2-4748-B753-196B03CD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0854-3727-453F-B668-817E6AADD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26" y="1672211"/>
            <a:ext cx="7886700" cy="493789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th-TH" sz="4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ย้ำอีกครั้ง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sz="4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4400" baseline="-25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	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K</a:t>
            </a:r>
            <a:r>
              <a:rPr lang="en-US" sz="44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x ET</a:t>
            </a:r>
            <a:r>
              <a:rPr lang="en-US" sz="44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</a:t>
            </a:r>
          </a:p>
          <a:p>
            <a:pPr marL="0" indent="0">
              <a:buNone/>
            </a:pP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sz="4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4400" baseline="-25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 ปริมาณการใช้น้ำของพืช (มม./วัน) </a:t>
            </a:r>
            <a:endParaRPr 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K</a:t>
            </a:r>
            <a:r>
              <a:rPr lang="en-US" sz="44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	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สัมประสิทธิ์การใช้น้ำของพืช</a:t>
            </a:r>
            <a:endParaRPr 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ET</a:t>
            </a:r>
            <a:r>
              <a:rPr lang="en-US" sz="44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O	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 ปริมาณการใช้น้ำของพืชอ้างอิง โดยวิธีของ 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Penman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Monteith 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(มม./วัน)</a:t>
            </a:r>
          </a:p>
          <a:p>
            <a:pPr marL="0" indent="0">
              <a:buNone/>
            </a:pPr>
            <a:endParaRPr 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สัมประสิทธิ์การใช้น้ำของพืช (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Crop Coefficient, K</a:t>
            </a:r>
            <a:r>
              <a:rPr lang="en-US" sz="44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คือ อัตราการใช้น้ำของพืชแต่ละชนิด ซึ่งจะเปลี่ยนแปลงไปตามอายุของพืชและช่วงเวลาการเติบโตของพืชแต่ละชนิดค่าสัมประสิทธิ์การใช้น้ำของพืช (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K</a:t>
            </a:r>
            <a:r>
              <a:rPr lang="en-US" sz="44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เมื่อนำไปคูณกับปริมาณการใช้น้ำของพืชอ้างอิง (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44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ก็จะได้ความต้องการน้ำของพืชนั้นๆ </a:t>
            </a:r>
          </a:p>
          <a:p>
            <a:pPr marL="0" indent="0">
              <a:buNone/>
            </a:pP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ในการศึกษาได้ใช้ค่า 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K</a:t>
            </a:r>
            <a:r>
              <a:rPr lang="en-US" sz="44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ซึ่งจัดทำโดยกลุ่มงานวิจัยการใช้น้ำชลประทาน ส่วนการใช้น้ำชลประทาน สำนักอุทกวิทยาและบริหารน้ำ กรมชลประทาน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7498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233" y="435725"/>
            <a:ext cx="833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การคำนวณหาค่า </a:t>
            </a:r>
            <a:r>
              <a:rPr lang="en-US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K</a:t>
            </a:r>
            <a:r>
              <a:rPr lang="en-US" sz="3200" b="1" baseline="-25000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c</a:t>
            </a:r>
            <a:endParaRPr lang="th-TH" sz="3200" b="1" baseline="-25000" dirty="0">
              <a:solidFill>
                <a:prstClr val="white"/>
              </a:solidFill>
              <a:effectLst>
                <a:glow rad="127000">
                  <a:srgbClr val="4472C4">
                    <a:lumMod val="50000"/>
                    <a:alpha val="61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รูปภาพ 14">
            <a:extLst>
              <a:ext uri="{FF2B5EF4-FFF2-40B4-BE49-F238E27FC236}">
                <a16:creationId xmlns:a16="http://schemas.microsoft.com/office/drawing/2014/main" id="{685B3125-73A5-4C99-BFED-CD0F3F54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359C2D9-E7C2-4748-B753-196B03CD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494E4-49CD-4C5C-92CE-7F29A6E83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28"/>
          <a:stretch/>
        </p:blipFill>
        <p:spPr>
          <a:xfrm>
            <a:off x="0" y="1778696"/>
            <a:ext cx="9144000" cy="45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05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233" y="435725"/>
            <a:ext cx="833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การคำนวณหาค่า </a:t>
            </a:r>
            <a:r>
              <a:rPr lang="en-US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K</a:t>
            </a:r>
            <a:r>
              <a:rPr lang="en-US" sz="3200" b="1" baseline="-25000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c</a:t>
            </a:r>
            <a:endParaRPr lang="th-TH" sz="3200" b="1" baseline="-25000" dirty="0">
              <a:solidFill>
                <a:prstClr val="white"/>
              </a:solidFill>
              <a:effectLst>
                <a:glow rad="127000">
                  <a:srgbClr val="4472C4">
                    <a:lumMod val="50000"/>
                    <a:alpha val="61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รูปภาพ 14">
            <a:extLst>
              <a:ext uri="{FF2B5EF4-FFF2-40B4-BE49-F238E27FC236}">
                <a16:creationId xmlns:a16="http://schemas.microsoft.com/office/drawing/2014/main" id="{685B3125-73A5-4C99-BFED-CD0F3F54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359C2D9-E7C2-4748-B753-196B03CD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44A31-0567-4778-B1FA-6B2B18A0D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88" y="1505720"/>
            <a:ext cx="64865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4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b="0" i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ที่มาของค่าตัวแปรต่างๆ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4251587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b="9459"/>
          <a:stretch>
            <a:fillRect/>
          </a:stretch>
        </p:blipFill>
        <p:spPr bwMode="auto">
          <a:xfrm>
            <a:off x="0" y="1052736"/>
            <a:ext cx="9144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สี่เหลี่ยมผืนผ้า 7"/>
          <p:cNvSpPr/>
          <p:nvPr/>
        </p:nvSpPr>
        <p:spPr>
          <a:xfrm>
            <a:off x="1100114" y="6525344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http://water.rid.go.th/hwm/cropwater/iwmd/index_th.htm</a:t>
            </a:r>
            <a:endParaRPr lang="th-TH" sz="24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59FCF-FA0D-478E-8D1F-1FCE9B61E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576"/>
            <a:ext cx="9144000" cy="1428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32FF62-2CBF-4A6F-9E8C-03242A3F5D83}"/>
              </a:ext>
            </a:extLst>
          </p:cNvPr>
          <p:cNvSpPr/>
          <p:nvPr/>
        </p:nvSpPr>
        <p:spPr>
          <a:xfrm>
            <a:off x="3331611" y="3429000"/>
            <a:ext cx="792088" cy="86409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0133E-D822-49A7-8C1E-37AFAA97155C}"/>
              </a:ext>
            </a:extLst>
          </p:cNvPr>
          <p:cNvSpPr/>
          <p:nvPr/>
        </p:nvSpPr>
        <p:spPr>
          <a:xfrm>
            <a:off x="4915787" y="1700808"/>
            <a:ext cx="792088" cy="86409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B24EC-23D4-4BEA-8593-2E4249ECB02D}"/>
              </a:ext>
            </a:extLst>
          </p:cNvPr>
          <p:cNvSpPr/>
          <p:nvPr/>
        </p:nvSpPr>
        <p:spPr>
          <a:xfrm>
            <a:off x="3331611" y="2564904"/>
            <a:ext cx="792088" cy="86409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D5F49F-AE11-4D23-9198-6CBE7D14E37B}"/>
              </a:ext>
            </a:extLst>
          </p:cNvPr>
          <p:cNvSpPr/>
          <p:nvPr/>
        </p:nvSpPr>
        <p:spPr>
          <a:xfrm>
            <a:off x="4123699" y="2564904"/>
            <a:ext cx="792088" cy="86409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76337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วัตถุประสงค์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518294" y="1093386"/>
            <a:ext cx="8158162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th-TH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การวางแผนการใช้น้ำจากอ่างเก็บน้ำ</a:t>
            </a:r>
            <a:endParaRPr lang="en-US" sz="36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(Reservoir Operation Study, ROS)</a:t>
            </a:r>
          </a:p>
          <a:p>
            <a:pPr algn="ctr"/>
            <a:endParaRPr lang="en-US" sz="32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ตามปกติแล้วการจัดสรรน้ำ จำเป็นจะต้องมีการคำนวณคาดการณ์การใช้น้ำในกิจกรรมการเกษตรและกิจกรรมอื่นๆ ในตลอดช่วงฤดูแล้ง และฤดูฝน เพื่อคาดการณ์ปริมาณน้ำที่ต้องใช้ในทุกๆ กิจกรรม ดังนั้นการวางแผนการใช้น้ำให้สอดคล้องกับปริมาณน้ำที่มีอยู่ จึงมีความจำเป็นอย่างยิ่ง ซึ่งถ้าไม่วางแผนแล้วอาจจะทำให้เกิดการระบายน้ำเกินความต้องการทำให้สูญเสียน้ำโดยไม่จำเป็น หรือส่งน้ำไม่เพียงพอต่อการใช้น้ำซึ่งจะส่งผลต่อผลผลิตทางการเกษตรและกิจกรรมอื่นๆ อีกมากมาย</a:t>
            </a:r>
          </a:p>
        </p:txBody>
      </p:sp>
    </p:spTree>
    <p:extLst>
      <p:ext uri="{BB962C8B-B14F-4D97-AF65-F5344CB8AC3E}">
        <p14:creationId xmlns:p14="http://schemas.microsoft.com/office/powerpoint/2010/main" val="3737623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BBB35-5002-4913-A3B0-816F2115C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40" y="0"/>
            <a:ext cx="5121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1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2D571-E6E0-4E21-820A-21B3C4B5E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114300"/>
            <a:ext cx="877252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83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 txBox="1">
            <a:spLocks/>
          </p:cNvSpPr>
          <p:nvPr/>
        </p:nvSpPr>
        <p:spPr bwMode="auto">
          <a:xfrm>
            <a:off x="4537" y="27071"/>
            <a:ext cx="3718472" cy="50291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h-TH" sz="2400" i="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ค่า </a:t>
            </a:r>
            <a:r>
              <a:rPr lang="en-US" sz="2400" i="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Kc </a:t>
            </a:r>
            <a:r>
              <a:rPr lang="th-TH" sz="2400" i="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ขึ้นอยู่กับชนิดและอายุของพืช</a:t>
            </a:r>
            <a:endParaRPr lang="en-US" sz="2400" i="0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" name="Rectangle 2"/>
          <p:cNvSpPr/>
          <p:nvPr/>
        </p:nvSpPr>
        <p:spPr>
          <a:xfrm>
            <a:off x="18550" y="5820180"/>
            <a:ext cx="8798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http://</a:t>
            </a:r>
            <a:r>
              <a:rPr lang="en-US" sz="20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water.rid.go.th/hwm/cropwater/CWRdata/Kc/index.htm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722"/>
            <a:ext cx="9144000" cy="37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2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 txBox="1">
            <a:spLocks/>
          </p:cNvSpPr>
          <p:nvPr/>
        </p:nvSpPr>
        <p:spPr bwMode="auto">
          <a:xfrm>
            <a:off x="4536" y="0"/>
            <a:ext cx="3343328" cy="50291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th-TH" sz="2400" i="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แนะนำให้ใช้ค่า </a:t>
            </a:r>
            <a:r>
              <a:rPr lang="en-US" sz="2400" i="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Kc </a:t>
            </a:r>
            <a:r>
              <a:rPr lang="th-TH" sz="2400" i="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ไม้ผลไม้ยืนต้น</a:t>
            </a:r>
            <a:endParaRPr lang="en-US" sz="2400" i="0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" name="Rectangle 2"/>
          <p:cNvSpPr/>
          <p:nvPr/>
        </p:nvSpPr>
        <p:spPr>
          <a:xfrm>
            <a:off x="-67471" y="5877272"/>
            <a:ext cx="93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2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“การจัดการทรัพยากรน้ำในระดับชุมชน ลุ่มน้ำย่อยและลุ่มน้ำสาขาของแม่น้ำน่าน” </a:t>
            </a:r>
            <a:endParaRPr lang="en-US" sz="2400" i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23528" y="692696"/>
            <a:ext cx="84636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="0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สําหรับ</a:t>
            </a:r>
            <a:r>
              <a:rPr lang="th-TH" sz="40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การคิดปริมาณน้ำใช้ของไม้ผล เช่น มะม่วง </a:t>
            </a:r>
            <a:r>
              <a:rPr lang="th-TH" sz="4000" b="0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ลําไย</a:t>
            </a:r>
            <a:r>
              <a:rPr lang="th-TH" sz="40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ส้มโอ มะนาว ฯลฯ ได้พบว่า</a:t>
            </a:r>
            <a:r>
              <a:rPr lang="th-TH" sz="4000" i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มะม่วงมี อัตราการใช้น้ำสูงสุดด้วยค่าเฉลี่ย </a:t>
            </a:r>
            <a:r>
              <a:rPr lang="th-TH" sz="4000" i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Kc</a:t>
            </a:r>
            <a:r>
              <a:rPr lang="th-TH" sz="4000" i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= 2.08 จึงได้</a:t>
            </a:r>
            <a:r>
              <a:rPr lang="th-TH" sz="4000" i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นําไปใช้</a:t>
            </a:r>
            <a:r>
              <a:rPr lang="th-TH" sz="4000" i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แทนไม้ยืนต้นอื่น ๆ เช่น สัก ยางพารา กาแฟ ชา ฯลฯ </a:t>
            </a:r>
            <a:r>
              <a:rPr lang="th-TH" sz="40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เนื่องจากยังไม่มีผลการศึกษาการใช้น้ำดังกล่าว</a:t>
            </a:r>
          </a:p>
        </p:txBody>
      </p:sp>
    </p:spTree>
    <p:extLst>
      <p:ext uri="{BB962C8B-B14F-4D97-AF65-F5344CB8AC3E}">
        <p14:creationId xmlns:p14="http://schemas.microsoft.com/office/powerpoint/2010/main" val="1748165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6513193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2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การคำนวณหาค่า </a:t>
            </a:r>
            <a:r>
              <a:rPr lang="en-US" sz="2400" i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ETo</a:t>
            </a:r>
            <a:r>
              <a:rPr lang="en-US" sz="2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โดยวิธี </a:t>
            </a:r>
            <a:r>
              <a:rPr lang="en-US" sz="2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Penman-</a:t>
            </a:r>
            <a:r>
              <a:rPr lang="en-US" sz="2400" i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monteith</a:t>
            </a:r>
            <a:endParaRPr lang="th-TH" sz="2400" i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8402" y="6453336"/>
            <a:ext cx="8798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8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18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http://water.rid.go.th/hwm/cropwater/iwmd/pdf/ETo_PenMon_2011.pdf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33" y="710479"/>
            <a:ext cx="7733333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2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827584" cy="6001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300" i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ETo</a:t>
            </a:r>
            <a:endParaRPr lang="th-TH" sz="3300" i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0" y="6350169"/>
            <a:ext cx="8798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0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0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http://water.rid.go.th/hwm/cropwater/CWRdata/ETo/index.htm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/>
          <a:stretch/>
        </p:blipFill>
        <p:spPr>
          <a:xfrm>
            <a:off x="28473" y="908720"/>
            <a:ext cx="904701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31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5496" y="-27384"/>
            <a:ext cx="4104456" cy="5078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2700" i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ปริมาณฝนใช้การของข้าว</a:t>
            </a:r>
            <a:endParaRPr lang="th-TH" sz="2700" i="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35496" y="5805264"/>
            <a:ext cx="8798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0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0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http://water.rid.go.th/hwm/cropwater/CWRdata/Rain/index.htm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722"/>
            <a:ext cx="9144000" cy="37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1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5496" y="-27384"/>
            <a:ext cx="4248472" cy="5078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2700" i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ปริมาณฝนใช้การของพืชไร่</a:t>
            </a:r>
            <a:endParaRPr lang="th-TH" sz="2700" i="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35496" y="5617294"/>
            <a:ext cx="8798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0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0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http://water.rid.go.th/hwm/cropwater/CWRdata/Rain/index.htm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84620"/>
            <a:ext cx="9144000" cy="37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9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9753"/>
            <a:ext cx="66476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27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สรุปปริมาณการระเหย </a:t>
            </a:r>
            <a:r>
              <a:rPr lang="en-US" sz="2700" i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Evap</a:t>
            </a:r>
            <a:r>
              <a:rPr lang="en-US" sz="27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7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ที่สถานีต่างๆ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6530" y="116632"/>
            <a:ext cx="961094" cy="5078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700" i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Evap</a:t>
            </a:r>
            <a:endParaRPr lang="th-TH" sz="2700" i="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71"/>
          <a:stretch/>
        </p:blipFill>
        <p:spPr>
          <a:xfrm>
            <a:off x="6062" y="1196752"/>
            <a:ext cx="913793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83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0" y="633478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http://water.rid.go.th/hwm/cropwater/CWRdata/ET/et_east.pdf</a:t>
            </a:r>
            <a:endParaRPr lang="th-TH" sz="2400" i="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F7E60-B1F5-4334-A2BB-67579F98D0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7526" r="9425" b="10576"/>
          <a:stretch/>
        </p:blipFill>
        <p:spPr>
          <a:xfrm>
            <a:off x="85762" y="0"/>
            <a:ext cx="4355976" cy="6177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F8A0C-B944-4215-BF26-15EF6F2C97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8001" r="9457" b="23750"/>
          <a:stretch/>
        </p:blipFill>
        <p:spPr>
          <a:xfrm>
            <a:off x="4635250" y="29436"/>
            <a:ext cx="4422988" cy="52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0658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การวิเคราะห์ความต้องการน้ำ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518294" y="1893605"/>
            <a:ext cx="815816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thaiDist"/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ตามปกติแล้วการจัดสรรน้ำ จำเป็นจะต้องมีการคำนวณคาดการณ์การใช้น้ำในกิจกรรมการเกษตรและกิจกรรมอื่นๆ ในตลอดช่วงฤดูแล้ง และฤดูฝน เพื่อคาดการณ์ปริมาณน้ำที่ต้องใช้ในทุกๆ กิจกรรม ดังนั้นการวางแผนการใช้น้ำให้สอดคล้องกับปริมาณน้ำที่มีอยู่ จึงมีความจำเป็นอย่างยิ่ง ซึ่งถ้าไม่วางแผนแล้วอาจจะทำให้เกิดการระบายน้ำเกินความต้องการทำให้สูญเสียน้ำโดยไม่จำเป็น หรือส่งน้ำไม่เพียงพอต่อการใช้น้ำซึ่งจะส่งผลต่อผลผลิตทางการเกษตรและกิจกรรมอื่นๆ อีกมากมาย</a:t>
            </a:r>
          </a:p>
        </p:txBody>
      </p:sp>
    </p:spTree>
    <p:extLst>
      <p:ext uri="{BB962C8B-B14F-4D97-AF65-F5344CB8AC3E}">
        <p14:creationId xmlns:p14="http://schemas.microsoft.com/office/powerpoint/2010/main" val="177417471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ประสิทธิภาพการชลประทาน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2729" t="17797" r="12558" b="16524"/>
          <a:stretch/>
        </p:blipFill>
        <p:spPr bwMode="auto">
          <a:xfrm>
            <a:off x="6813" y="1340768"/>
            <a:ext cx="9147477" cy="480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707618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ประสิทธิภาพการชลประทาน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กลุ่ม 5"/>
          <p:cNvGrpSpPr/>
          <p:nvPr/>
        </p:nvGrpSpPr>
        <p:grpSpPr>
          <a:xfrm>
            <a:off x="-14288" y="843595"/>
            <a:ext cx="9144000" cy="5825765"/>
            <a:chOff x="-14288" y="843595"/>
            <a:chExt cx="9144000" cy="5825765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288" y="843595"/>
              <a:ext cx="9144000" cy="5825765"/>
            </a:xfrm>
            <a:prstGeom prst="rect">
              <a:avLst/>
            </a:prstGeom>
          </p:spPr>
        </p:pic>
        <p:sp>
          <p:nvSpPr>
            <p:cNvPr id="5" name="สี่เหลี่ยมผืนผ้า 4"/>
            <p:cNvSpPr/>
            <p:nvPr/>
          </p:nvSpPr>
          <p:spPr>
            <a:xfrm>
              <a:off x="251520" y="843595"/>
              <a:ext cx="1008112" cy="497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63751735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ประสิทธิภาพการชลประทาน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" y="1628800"/>
            <a:ext cx="9153655" cy="2520279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107504" y="6093296"/>
            <a:ext cx="814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4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24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การประชุมวิชาการ เรื่องน้ำของประเทศไทย ครั้งที่</a:t>
            </a:r>
            <a:r>
              <a:rPr lang="en-US" sz="24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endParaRPr lang="th-TH" sz="2400" b="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023352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ประสิทธิภาพการชลประทาน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" y="713646"/>
            <a:ext cx="8971428" cy="5676190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107504" y="6290156"/>
            <a:ext cx="8148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8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28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การประชุมวิชาการ เรื่องน้ำของประเทศไทย ครั้งที่</a:t>
            </a:r>
            <a:r>
              <a:rPr lang="en-US" sz="28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endParaRPr lang="th-TH" sz="2800" b="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764350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7" y="1955801"/>
            <a:ext cx="8073520" cy="47090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ประสิทธิภาพการชลประทาน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กล่องข้อความ 7"/>
          <p:cNvSpPr txBox="1"/>
          <p:nvPr/>
        </p:nvSpPr>
        <p:spPr>
          <a:xfrm>
            <a:off x="-30832" y="6392079"/>
            <a:ext cx="8148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0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20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การประชุมวิชาการ เรื่องน้ำของประเทศไทย ครั้งที่</a:t>
            </a:r>
            <a:r>
              <a:rPr lang="en-US" sz="20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endParaRPr lang="th-TH" sz="2000" b="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57714" y="710637"/>
            <a:ext cx="9028571" cy="1257143"/>
            <a:chOff x="57714" y="710637"/>
            <a:chExt cx="9028571" cy="1257143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4" y="710637"/>
              <a:ext cx="9028571" cy="1257143"/>
            </a:xfrm>
            <a:prstGeom prst="rect">
              <a:avLst/>
            </a:prstGeom>
          </p:spPr>
        </p:pic>
        <p:sp>
          <p:nvSpPr>
            <p:cNvPr id="6" name="สี่เหลี่ยมผืนผ้า 5"/>
            <p:cNvSpPr/>
            <p:nvPr/>
          </p:nvSpPr>
          <p:spPr>
            <a:xfrm>
              <a:off x="8028384" y="1556792"/>
              <a:ext cx="936104" cy="410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57714" y="766378"/>
              <a:ext cx="1201442" cy="410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89721227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ประสิทธิภาพการชลประทาน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158234" y="6415711"/>
            <a:ext cx="8148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0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20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การประชุมวิชาการ เรื่องน้ำของประเทศไทย ครั้งที่</a:t>
            </a:r>
            <a:r>
              <a:rPr lang="en-US" sz="20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endParaRPr lang="th-TH" sz="2000" b="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167238" y="710637"/>
            <a:ext cx="8809524" cy="5723809"/>
            <a:chOff x="167238" y="710637"/>
            <a:chExt cx="8809524" cy="572380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8" y="710637"/>
              <a:ext cx="8809524" cy="5723809"/>
            </a:xfrm>
            <a:prstGeom prst="rect">
              <a:avLst/>
            </a:prstGeom>
          </p:spPr>
        </p:pic>
        <p:sp>
          <p:nvSpPr>
            <p:cNvPr id="4" name="สี่เหลี่ยมผืนผ้ามุมมน 3"/>
            <p:cNvSpPr/>
            <p:nvPr/>
          </p:nvSpPr>
          <p:spPr>
            <a:xfrm>
              <a:off x="1691680" y="5805264"/>
              <a:ext cx="720080" cy="6291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19573178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ประสิทธิภาพการชลประทาน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158234" y="6415711"/>
            <a:ext cx="8148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000" b="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2000" b="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การประชุมวิชาการ เรื่องน้ำของประเทศไทย ครั้งที่</a:t>
            </a:r>
            <a:r>
              <a:rPr lang="en-US" sz="2000" b="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endParaRPr lang="th-TH" sz="2000" b="0" i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082"/>
            <a:ext cx="9144000" cy="294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6889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ประสิทธิภาพการชลประทาน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8" descr="2013-02-05_121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6301" y="699518"/>
            <a:ext cx="5651415" cy="6086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07618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ประสิทธิภาพการชลประทาน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B976A3-1D96-48FE-B159-FE59A2521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2040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ทฤษฎีที่ใช้ในโปรแกรม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1268" y="1196752"/>
            <a:ext cx="855069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 algn="l"/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การคิดฝนใช้การ</a:t>
            </a:r>
          </a:p>
          <a:p>
            <a:pPr lvl="1" algn="thaiDist"/>
            <a:r>
              <a:rPr lang="th-TH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</a:t>
            </a: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เมื่อสามารถหาปริมาณน้ำฝนเฉลี่ยได้เรียบร้อยแล้ว จึงนำมาคำนวณฝนใช้การ ซึ่งการคำนวณฝนใช้การได้ แบ่งออกเป็น 2 ประเภท คือ </a:t>
            </a:r>
          </a:p>
          <a:p>
            <a:pPr lvl="1" algn="thaiDist"/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1.) ฝนใช้การสำหรับนาข้าว </a:t>
            </a:r>
          </a:p>
          <a:p>
            <a:pPr lvl="1" algn="l"/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2.) ฝนใช้การสำหรับพืชไร่ </a:t>
            </a:r>
            <a:endParaRPr lang="en-US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2" descr="C:\Users\Administrator\Desktop\รูปดูงานเขื่อนป่าสัก\wate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73" y="3284984"/>
            <a:ext cx="3811932" cy="287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60510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รูปดูงานเขื่อนป่าสัก\LUM_9500_Cover-620x3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35805"/>
            <a:ext cx="307503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วัตถุประสงค์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536" y="1298957"/>
            <a:ext cx="835005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thaiDist"/>
            <a:r>
              <a:rPr lang="th-TH" sz="3200" i="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ดังนั้นจึงต้องประเมินความต้องการใช้น้ำขึ้นมาโดยใช้โปรแกรม</a:t>
            </a:r>
            <a:r>
              <a:rPr lang="th-TH" sz="3200" i="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การวางแผนการใช้น้ำ </a:t>
            </a:r>
            <a:r>
              <a:rPr lang="en-US" sz="3200" i="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Reservoir Operation Study (</a:t>
            </a:r>
            <a:r>
              <a:rPr lang="en-US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ROS</a:t>
            </a:r>
            <a:r>
              <a:rPr lang="en-US" sz="3200" i="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3200" i="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เป็นเครื่องมือช่วย</a:t>
            </a:r>
          </a:p>
          <a:p>
            <a:pPr algn="thaiDist"/>
            <a:r>
              <a:rPr lang="th-TH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โปรแกรม </a:t>
            </a:r>
            <a:r>
              <a:rPr lang="en-US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ROS </a:t>
            </a:r>
            <a:r>
              <a:rPr lang="th-TH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เป็นโปรแกรมที่ช่วยใช้ในการวางแผนการบริหารจัดการน้ำ โดยอาศัยหลักการใช้น้ำของพืช การคิดฝนใช้การ การประเมินน้ำไหลเข้าอ่าง หลักสมดุลน้ำในอ่างได้ใช้วิธีการเขียนเป็นโปรแกรม </a:t>
            </a:r>
            <a:r>
              <a:rPr lang="en-US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Visual Basic </a:t>
            </a:r>
            <a:r>
              <a:rPr lang="th-TH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และสูตรไว้ใน </a:t>
            </a:r>
            <a:r>
              <a:rPr lang="en-US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Excel </a:t>
            </a:r>
            <a:r>
              <a:rPr lang="th-TH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เพื่อความสะดวกในการใช้งาน มีโครงสร้างที่เรียบง่าย สามารถนำไปใช้ได้ในทุกโครงการชลประทาน</a:t>
            </a:r>
          </a:p>
        </p:txBody>
      </p:sp>
    </p:spTree>
    <p:extLst>
      <p:ext uri="{BB962C8B-B14F-4D97-AF65-F5344CB8AC3E}">
        <p14:creationId xmlns:p14="http://schemas.microsoft.com/office/powerpoint/2010/main" val="397750174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ทฤษฎีที่ใช้ในโปรแกรม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196752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1" algn="l"/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การคิดฝนใช้การ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0637" y="6092824"/>
            <a:ext cx="912336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2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หรือเลือกข้อมูลฝนใช้การได้จาก </a:t>
            </a:r>
            <a:r>
              <a:rPr lang="en-US" sz="2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http://water.rid.go.th/hwm/cropwater/CWRdata/Rain/</a:t>
            </a:r>
            <a:endParaRPr lang="th-TH" sz="26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060848"/>
            <a:ext cx="8715375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15274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ทฤษฎีที่ใช้ในโปรแกรม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1" algn="l"/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การคิดฝนใช้การ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312" y="1413321"/>
            <a:ext cx="4303936" cy="535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15274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ทฤษฎีที่ใช้ในโปรแกรม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908720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1" algn="l"/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การคิดฝนใช้การ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556420"/>
            <a:ext cx="7311622" cy="5040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15274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ทฤษฎีที่ใช้ในโปรแกรม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 l="5391" r="10023" b="66092"/>
          <a:stretch>
            <a:fillRect/>
          </a:stretch>
        </p:blipFill>
        <p:spPr bwMode="auto">
          <a:xfrm>
            <a:off x="0" y="1916832"/>
            <a:ext cx="5076825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1054477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/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การประเมินน้ำไหลเข้าอ่าง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/>
          <a:srcRect t="35458" r="6667" b="22031"/>
          <a:stretch>
            <a:fillRect/>
          </a:stretch>
        </p:blipFill>
        <p:spPr bwMode="auto">
          <a:xfrm>
            <a:off x="5132388" y="2055737"/>
            <a:ext cx="40116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 cstate="print"/>
          <a:srcRect t="77969" r="6667"/>
          <a:stretch>
            <a:fillRect/>
          </a:stretch>
        </p:blipFill>
        <p:spPr bwMode="auto">
          <a:xfrm>
            <a:off x="1305701" y="4642569"/>
            <a:ext cx="6532598" cy="206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115274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ทฤษฎีที่ใช้ในโปรแกรม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90872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thaiDist"/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หลักสมดุลน้ำในอ่าง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84320" y="1670993"/>
            <a:ext cx="82921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76213" lvl="1" indent="280988" algn="thaiDist"/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อ่างเก็บน้ำทำหน้าที่กักเก็บน้ำในยามที่ปริมาณน้ำไหลเข้าอ่างมากกว่าความต้องการ เพื่อให้มีน้ำเพียงพอสำหรับส่งให้กับความต้องการต่างๆ ในช่วงเวลาขาดแคลนน้ำ การวางแผนการใช้น้ำจากอ่างเก็บน้ำประจำเดือนจะทำได้โดยการวิเคราะห์สมดุลของน้ำ </a:t>
            </a:r>
            <a:r>
              <a:rPr lang="en-US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(Water Balance) </a:t>
            </a: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ในอ่างเก็บน้ำ ตามรูป</a:t>
            </a:r>
            <a:endParaRPr lang="en-US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099" name="Picture 3" descr="C:\Users\Administrator\Desktop\รูปดูงานเขื่อนป่าสัก\1419235015_เขื่อน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97443"/>
            <a:ext cx="4021956" cy="2677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31548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ทฤษฎีที่ใช้ในโปรแกรม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90872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thaiDist"/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หลักสมดุลน้ำในอ่าง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525" y="1700808"/>
            <a:ext cx="8501063" cy="47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931548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214290"/>
            <a:ext cx="8715436" cy="642942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sz="6000" dirty="0">
                <a:cs typeface="ks_myhand" pitchFamily="18" charset="-34"/>
              </a:rPr>
              <a:t>ขั้นตอนและวิธีการจัดทำ </a:t>
            </a:r>
            <a:r>
              <a:rPr lang="en-US" sz="6000" dirty="0">
                <a:latin typeface="KS SUDIN" pitchFamily="18" charset="-34"/>
                <a:cs typeface="KS SUDIN" pitchFamily="18" charset="-34"/>
              </a:rPr>
              <a:t>ROS</a:t>
            </a:r>
            <a:endParaRPr lang="th-TH" sz="6000" dirty="0">
              <a:latin typeface="KS SUDIN" pitchFamily="18" charset="-34"/>
              <a:cs typeface="KS SUDIN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5322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714480" y="285728"/>
            <a:ext cx="5500727" cy="6357957"/>
            <a:chOff x="3764" y="1586"/>
            <a:chExt cx="3908" cy="8177"/>
          </a:xfrm>
        </p:grpSpPr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3764" y="6503"/>
              <a:ext cx="733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th-TH" sz="2800" b="0" i="0" dirty="0">
                  <a:solidFill>
                    <a:srgbClr val="FF0000"/>
                  </a:solidFill>
                  <a:latin typeface="TH SarabunPSK" pitchFamily="34" charset="-34"/>
                  <a:ea typeface="Angsana New" pitchFamily="18" charset="-34"/>
                  <a:cs typeface="ks_myhand" pitchFamily="18" charset="-34"/>
                </a:rPr>
                <a:t>ไม่ใช่</a:t>
              </a:r>
              <a:endParaRPr lang="th-TH" sz="2800" b="0" i="0" dirty="0">
                <a:solidFill>
                  <a:prstClr val="black"/>
                </a:solidFill>
                <a:latin typeface="Arial" pitchFamily="34" charset="0"/>
                <a:cs typeface="ks_myhand" pitchFamily="18" charset="-34"/>
              </a:endParaRPr>
            </a:p>
          </p:txBody>
        </p:sp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5946" y="7941"/>
              <a:ext cx="778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th-TH" sz="2800" b="0" i="0" dirty="0">
                  <a:solidFill>
                    <a:srgbClr val="7FD13B">
                      <a:lumMod val="50000"/>
                    </a:srgbClr>
                  </a:solidFill>
                  <a:latin typeface="TH SarabunPSK" pitchFamily="34" charset="-34"/>
                  <a:ea typeface="Angsana New" pitchFamily="18" charset="-34"/>
                  <a:cs typeface="ks_myhand" pitchFamily="18" charset="-34"/>
                </a:rPr>
                <a:t>ใช่</a:t>
              </a:r>
              <a:endParaRPr lang="th-TH" sz="2800" b="0" i="0" dirty="0">
                <a:solidFill>
                  <a:srgbClr val="7FD13B">
                    <a:lumMod val="50000"/>
                  </a:srgbClr>
                </a:solidFill>
                <a:latin typeface="Arial" pitchFamily="34" charset="0"/>
                <a:cs typeface="ks_myhand" pitchFamily="18" charset="-34"/>
              </a:endParaRPr>
            </a:p>
          </p:txBody>
        </p:sp>
        <p:sp>
          <p:nvSpPr>
            <p:cNvPr id="1029" name="Oval 5"/>
            <p:cNvSpPr>
              <a:spLocks noChangeArrowheads="1"/>
            </p:cNvSpPr>
            <p:nvPr/>
          </p:nvSpPr>
          <p:spPr bwMode="auto">
            <a:xfrm>
              <a:off x="4441" y="1586"/>
              <a:ext cx="3015" cy="144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BD4B4"/>
                </a:gs>
              </a:gsLst>
              <a:lin ang="5400000" scaled="1"/>
            </a:gradFill>
            <a:ln w="12700">
              <a:solidFill>
                <a:srgbClr val="FABF8F"/>
              </a:solidFill>
              <a:round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th-TH" sz="2800" i="0" dirty="0">
                  <a:solidFill>
                    <a:prstClr val="black"/>
                  </a:solidFill>
                  <a:latin typeface="KS SUDIN" pitchFamily="18" charset="-34"/>
                  <a:ea typeface="Angsana New" pitchFamily="18" charset="-34"/>
                  <a:cs typeface="KS SUDIN" pitchFamily="18" charset="-34"/>
                </a:rPr>
                <a:t>เริ่มกระบวนการรวบรวมข้อมูล</a:t>
              </a:r>
              <a:r>
                <a:rPr lang="th-TH" sz="2400" i="0" dirty="0">
                  <a:solidFill>
                    <a:prstClr val="black"/>
                  </a:solidFill>
                  <a:latin typeface="KS SUDIN" pitchFamily="18" charset="-34"/>
                  <a:ea typeface="Angsana New" pitchFamily="18" charset="-34"/>
                  <a:cs typeface="KS SUDIN" pitchFamily="18" charset="-34"/>
                </a:rPr>
                <a:t>พื้นฐาน</a:t>
              </a:r>
              <a:endParaRPr lang="th-TH" sz="2400" b="0" i="0" dirty="0">
                <a:solidFill>
                  <a:prstClr val="black"/>
                </a:solidFill>
                <a:latin typeface="KS SUDIN" pitchFamily="18" charset="-34"/>
                <a:cs typeface="KS SUDIN" pitchFamily="18" charset="-34"/>
              </a:endParaRPr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4441" y="4016"/>
              <a:ext cx="3015" cy="103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BD4B4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0"/>
                </a:spcAft>
              </a:pPr>
              <a:r>
                <a:rPr lang="th-TH" sz="2400" i="0" dirty="0">
                  <a:solidFill>
                    <a:prstClr val="black"/>
                  </a:solidFill>
                  <a:latin typeface="KS SUDIN" pitchFamily="18" charset="-34"/>
                  <a:ea typeface="Angsana New" pitchFamily="18" charset="-34"/>
                  <a:cs typeface="KS SUDIN" pitchFamily="18" charset="-34"/>
                </a:rPr>
                <a:t>คำนวณโดยใช้โปรแกรม</a:t>
              </a:r>
              <a:r>
                <a:rPr lang="en-US" sz="2400" i="0" dirty="0">
                  <a:solidFill>
                    <a:prstClr val="black"/>
                  </a:solidFill>
                  <a:latin typeface="KS SUDIN" pitchFamily="18" charset="-34"/>
                  <a:ea typeface="Angsana New" pitchFamily="18" charset="-34"/>
                  <a:cs typeface="KS SUDIN" pitchFamily="18" charset="-34"/>
                </a:rPr>
                <a:t>           </a:t>
              </a:r>
            </a:p>
            <a:p>
              <a:pPr algn="ctr">
                <a:spcAft>
                  <a:spcPts val="0"/>
                </a:spcAft>
              </a:pPr>
              <a:r>
                <a:rPr lang="en-US" sz="2400" i="0" dirty="0">
                  <a:solidFill>
                    <a:prstClr val="black"/>
                  </a:solidFill>
                  <a:latin typeface="KS SUDIN" pitchFamily="18" charset="-34"/>
                  <a:ea typeface="Angsana New" pitchFamily="18" charset="-34"/>
                  <a:cs typeface="KS SUDIN" pitchFamily="18" charset="-34"/>
                </a:rPr>
                <a:t>Reservoir Operation Study</a:t>
              </a:r>
              <a:endParaRPr lang="th-TH" sz="2400" b="0" i="0" dirty="0">
                <a:solidFill>
                  <a:prstClr val="black"/>
                </a:solidFill>
                <a:latin typeface="KS SUDIN" pitchFamily="18" charset="-34"/>
                <a:cs typeface="KS SUDIN" pitchFamily="18" charset="-34"/>
              </a:endParaRPr>
            </a:p>
          </p:txBody>
        </p:sp>
        <p:sp>
          <p:nvSpPr>
            <p:cNvPr id="1031" name="AutoShape 7"/>
            <p:cNvSpPr>
              <a:spLocks noChangeArrowheads="1"/>
            </p:cNvSpPr>
            <p:nvPr/>
          </p:nvSpPr>
          <p:spPr bwMode="auto">
            <a:xfrm>
              <a:off x="4446" y="6032"/>
              <a:ext cx="3015" cy="1845"/>
            </a:xfrm>
            <a:prstGeom prst="diamond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BD4B4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th-TH" sz="2800" i="0" dirty="0">
                  <a:solidFill>
                    <a:prstClr val="black"/>
                  </a:solidFill>
                  <a:latin typeface="KS SUDIN" pitchFamily="18" charset="-34"/>
                  <a:ea typeface="Angsana New" pitchFamily="18" charset="-34"/>
                  <a:cs typeface="KS SUDIN" pitchFamily="18" charset="-34"/>
                </a:rPr>
                <a:t>พิจารณาน้ำที่ใช้กับน้ำต้นทุน</a:t>
              </a:r>
              <a:endParaRPr lang="th-TH" sz="2800" b="0" i="0" dirty="0">
                <a:solidFill>
                  <a:prstClr val="black"/>
                </a:solidFill>
                <a:latin typeface="KS SUDIN" pitchFamily="18" charset="-34"/>
                <a:cs typeface="KS SUDIN" pitchFamily="18" charset="-34"/>
              </a:endParaRPr>
            </a:p>
          </p:txBody>
        </p:sp>
        <p:sp>
          <p:nvSpPr>
            <p:cNvPr id="1032" name="Oval 8"/>
            <p:cNvSpPr>
              <a:spLocks noChangeArrowheads="1"/>
            </p:cNvSpPr>
            <p:nvPr/>
          </p:nvSpPr>
          <p:spPr bwMode="auto">
            <a:xfrm>
              <a:off x="4234" y="8863"/>
              <a:ext cx="3438" cy="90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BD4B4"/>
                </a:gs>
              </a:gsLst>
              <a:lin ang="5400000" scaled="1"/>
            </a:gradFill>
            <a:ln w="12700">
              <a:solidFill>
                <a:srgbClr val="FABF8F"/>
              </a:solidFill>
              <a:round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th-TH" sz="2800" i="0" dirty="0">
                  <a:solidFill>
                    <a:prstClr val="black"/>
                  </a:solidFill>
                  <a:latin typeface="KS SUDIN" pitchFamily="18" charset="-34"/>
                  <a:ea typeface="Angsana New" pitchFamily="18" charset="-34"/>
                  <a:cs typeface="KS SUDIN" pitchFamily="18" charset="-34"/>
                </a:rPr>
                <a:t>สรุปแผนการจัดสรรน้ำ</a:t>
              </a:r>
              <a:endParaRPr lang="th-TH" sz="2800" b="0" i="0" dirty="0">
                <a:solidFill>
                  <a:prstClr val="black"/>
                </a:solidFill>
                <a:latin typeface="KS SUDIN" pitchFamily="18" charset="-34"/>
                <a:cs typeface="KS SUDIN" pitchFamily="18" charset="-34"/>
              </a:endParaRPr>
            </a:p>
          </p:txBody>
        </p:sp>
        <p:cxnSp>
          <p:nvCxnSpPr>
            <p:cNvPr id="1033" name="AutoShape 9"/>
            <p:cNvCxnSpPr>
              <a:cxnSpLocks noChangeShapeType="1"/>
            </p:cNvCxnSpPr>
            <p:nvPr/>
          </p:nvCxnSpPr>
          <p:spPr bwMode="auto">
            <a:xfrm>
              <a:off x="5955" y="3053"/>
              <a:ext cx="0" cy="960"/>
            </a:xfrm>
            <a:prstGeom prst="straightConnector1">
              <a:avLst/>
            </a:prstGeom>
            <a:noFill/>
            <a:ln w="12700">
              <a:solidFill>
                <a:srgbClr val="7030A0"/>
              </a:solidFill>
              <a:round/>
              <a:headEnd/>
              <a:tailEnd type="triangle" w="med" len="med"/>
            </a:ln>
          </p:spPr>
        </p:cxnSp>
        <p:cxnSp>
          <p:nvCxnSpPr>
            <p:cNvPr id="1034" name="AutoShape 10"/>
            <p:cNvCxnSpPr>
              <a:cxnSpLocks noChangeShapeType="1"/>
            </p:cNvCxnSpPr>
            <p:nvPr/>
          </p:nvCxnSpPr>
          <p:spPr bwMode="auto">
            <a:xfrm>
              <a:off x="5955" y="5060"/>
              <a:ext cx="0" cy="960"/>
            </a:xfrm>
            <a:prstGeom prst="straightConnector1">
              <a:avLst/>
            </a:prstGeom>
            <a:noFill/>
            <a:ln w="12700">
              <a:solidFill>
                <a:srgbClr val="7030A0"/>
              </a:solidFill>
              <a:round/>
              <a:headEnd/>
              <a:tailEnd type="triangle" w="med" len="med"/>
            </a:ln>
          </p:spPr>
        </p:cxn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>
              <a:off x="5953" y="7896"/>
              <a:ext cx="0" cy="960"/>
            </a:xfrm>
            <a:prstGeom prst="straightConnector1">
              <a:avLst/>
            </a:prstGeom>
            <a:noFill/>
            <a:ln w="12700">
              <a:solidFill>
                <a:srgbClr val="7030A0"/>
              </a:solidFill>
              <a:round/>
              <a:headEnd/>
              <a:tailEnd type="triangle" w="med" len="med"/>
            </a:ln>
          </p:spPr>
        </p:cxnSp>
        <p:cxnSp>
          <p:nvCxnSpPr>
            <p:cNvPr id="1036" name="AutoShape 12"/>
            <p:cNvCxnSpPr>
              <a:cxnSpLocks noChangeShapeType="1"/>
            </p:cNvCxnSpPr>
            <p:nvPr/>
          </p:nvCxnSpPr>
          <p:spPr bwMode="auto">
            <a:xfrm rot="5400000" flipH="1">
              <a:off x="2874" y="5412"/>
              <a:ext cx="2477" cy="676"/>
            </a:xfrm>
            <a:prstGeom prst="bentConnector3">
              <a:avLst>
                <a:gd name="adj1" fmla="val 1130"/>
              </a:avLst>
            </a:prstGeom>
            <a:noFill/>
            <a:ln w="12700">
              <a:solidFill>
                <a:srgbClr val="7030A0"/>
              </a:solidFill>
              <a:miter lim="800000"/>
              <a:headEnd/>
              <a:tailEnd/>
            </a:ln>
          </p:spPr>
        </p:cxnSp>
        <p:cxnSp>
          <p:nvCxnSpPr>
            <p:cNvPr id="1037" name="AutoShape 13"/>
            <p:cNvCxnSpPr>
              <a:cxnSpLocks noChangeShapeType="1"/>
            </p:cNvCxnSpPr>
            <p:nvPr/>
          </p:nvCxnSpPr>
          <p:spPr bwMode="auto">
            <a:xfrm>
              <a:off x="3779" y="4521"/>
              <a:ext cx="666" cy="0"/>
            </a:xfrm>
            <a:prstGeom prst="straightConnector1">
              <a:avLst/>
            </a:prstGeom>
            <a:noFill/>
            <a:ln w="12700">
              <a:solidFill>
                <a:srgbClr val="7030A0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82588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หัวข้อ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4"/>
          <p:cNvGrpSpPr>
            <a:grpSpLocks/>
          </p:cNvGrpSpPr>
          <p:nvPr/>
        </p:nvGrpSpPr>
        <p:grpSpPr bwMode="auto">
          <a:xfrm>
            <a:off x="1474242" y="2175619"/>
            <a:ext cx="5834062" cy="871538"/>
            <a:chOff x="1344" y="1185"/>
            <a:chExt cx="2988" cy="447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gray">
            <a:xfrm>
              <a:off x="1584" y="1275"/>
              <a:ext cx="2736" cy="2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0BA4C"/>
                </a:gs>
                <a:gs pos="50000">
                  <a:srgbClr val="B0BA4C">
                    <a:gamma/>
                    <a:tint val="21176"/>
                    <a:invGamma/>
                  </a:srgbClr>
                </a:gs>
                <a:gs pos="100000">
                  <a:srgbClr val="B0BA4C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gray">
            <a:xfrm>
              <a:off x="1344" y="1200"/>
              <a:ext cx="432" cy="432"/>
            </a:xfrm>
            <a:prstGeom prst="diamond">
              <a:avLst/>
            </a:prstGeom>
            <a:solidFill>
              <a:srgbClr val="B0BA4C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gray">
            <a:xfrm>
              <a:off x="1728" y="1278"/>
              <a:ext cx="2604" cy="3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รายละเอียด</a:t>
              </a:r>
              <a:r>
                <a:rPr kumimoji="0" lang="th-TH" sz="36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ชีต</a:t>
              </a:r>
              <a:r>
                <a:rPr kumimoji="0" lang="th-TH" sz="3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ในโปรแกรม</a:t>
              </a:r>
              <a:endPara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3" name="Text Box 8"/>
            <p:cNvSpPr txBox="1">
              <a:spLocks noChangeArrowheads="1"/>
            </p:cNvSpPr>
            <p:nvPr/>
          </p:nvSpPr>
          <p:spPr bwMode="gray">
            <a:xfrm>
              <a:off x="1441" y="1185"/>
              <a:ext cx="224" cy="3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1</a:t>
              </a:r>
            </a:p>
          </p:txBody>
        </p:sp>
      </p:grpSp>
      <p:grpSp>
        <p:nvGrpSpPr>
          <p:cNvPr id="44" name="Group 14"/>
          <p:cNvGrpSpPr>
            <a:grpSpLocks/>
          </p:cNvGrpSpPr>
          <p:nvPr/>
        </p:nvGrpSpPr>
        <p:grpSpPr bwMode="auto">
          <a:xfrm>
            <a:off x="2564854" y="4039344"/>
            <a:ext cx="4743450" cy="685800"/>
            <a:chOff x="1344" y="1728"/>
            <a:chExt cx="2988" cy="432"/>
          </a:xfrm>
        </p:grpSpPr>
        <p:sp>
          <p:nvSpPr>
            <p:cNvPr id="45" name="AutoShape 15"/>
            <p:cNvSpPr>
              <a:spLocks noChangeArrowheads="1"/>
            </p:cNvSpPr>
            <p:nvPr/>
          </p:nvSpPr>
          <p:spPr bwMode="gray">
            <a:xfrm>
              <a:off x="1584" y="1803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7A19A"/>
                </a:gs>
                <a:gs pos="50000">
                  <a:srgbClr val="57A19A">
                    <a:gamma/>
                    <a:tint val="21176"/>
                    <a:invGamma/>
                  </a:srgbClr>
                </a:gs>
                <a:gs pos="100000">
                  <a:srgbClr val="57A19A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6" name="AutoShape 16"/>
            <p:cNvSpPr>
              <a:spLocks noChangeArrowheads="1"/>
            </p:cNvSpPr>
            <p:nvPr/>
          </p:nvSpPr>
          <p:spPr bwMode="gray">
            <a:xfrm>
              <a:off x="1344" y="1728"/>
              <a:ext cx="432" cy="432"/>
            </a:xfrm>
            <a:prstGeom prst="diamond">
              <a:avLst/>
            </a:prstGeom>
            <a:solidFill>
              <a:srgbClr val="57A19A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gray">
            <a:xfrm>
              <a:off x="1441" y="1790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3</a:t>
              </a:r>
            </a:p>
          </p:txBody>
        </p:sp>
        <p:sp>
          <p:nvSpPr>
            <p:cNvPr id="48" name="Text Box 18"/>
            <p:cNvSpPr txBox="1">
              <a:spLocks noChangeArrowheads="1"/>
            </p:cNvSpPr>
            <p:nvPr/>
          </p:nvSpPr>
          <p:spPr bwMode="gray">
            <a:xfrm>
              <a:off x="1746" y="1797"/>
              <a:ext cx="2586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เริ่มวางแผน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9" name="Group 25"/>
          <p:cNvGrpSpPr>
            <a:grpSpLocks/>
          </p:cNvGrpSpPr>
          <p:nvPr/>
        </p:nvGrpSpPr>
        <p:grpSpPr bwMode="auto">
          <a:xfrm>
            <a:off x="2555329" y="3199557"/>
            <a:ext cx="4743450" cy="685800"/>
            <a:chOff x="1338" y="1728"/>
            <a:chExt cx="2988" cy="432"/>
          </a:xfrm>
        </p:grpSpPr>
        <p:sp>
          <p:nvSpPr>
            <p:cNvPr id="50" name="AutoShape 26"/>
            <p:cNvSpPr>
              <a:spLocks noChangeArrowheads="1"/>
            </p:cNvSpPr>
            <p:nvPr/>
          </p:nvSpPr>
          <p:spPr bwMode="gray">
            <a:xfrm>
              <a:off x="1578" y="1803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66"/>
                </a:gs>
                <a:gs pos="50000">
                  <a:srgbClr val="FFE9DF"/>
                </a:gs>
                <a:gs pos="100000">
                  <a:srgbClr val="FF9966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1" name="AutoShape 27"/>
            <p:cNvSpPr>
              <a:spLocks noChangeArrowheads="1"/>
            </p:cNvSpPr>
            <p:nvPr/>
          </p:nvSpPr>
          <p:spPr bwMode="gray">
            <a:xfrm>
              <a:off x="1338" y="1728"/>
              <a:ext cx="432" cy="432"/>
            </a:xfrm>
            <a:prstGeom prst="diamond">
              <a:avLst/>
            </a:prstGeom>
            <a:solidFill>
              <a:srgbClr val="FF9966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2" name="Text Box 28"/>
            <p:cNvSpPr txBox="1">
              <a:spLocks noChangeArrowheads="1"/>
            </p:cNvSpPr>
            <p:nvPr/>
          </p:nvSpPr>
          <p:spPr bwMode="gray">
            <a:xfrm>
              <a:off x="1722" y="1806"/>
              <a:ext cx="2604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ข้อมูลที่ต้องใช้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3" name="Text Box 29"/>
            <p:cNvSpPr txBox="1">
              <a:spLocks noChangeArrowheads="1"/>
            </p:cNvSpPr>
            <p:nvPr/>
          </p:nvSpPr>
          <p:spPr bwMode="gray">
            <a:xfrm>
              <a:off x="1435" y="1790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931548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b="1" dirty="0">
                <a:latin typeface="KS SUDIN" pitchFamily="18" charset="-34"/>
                <a:cs typeface="KS SUDIN" pitchFamily="18" charset="-34"/>
              </a:rPr>
              <a:t>ขั้นตอนการปฏิบัติงาน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1185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ประโยชน์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5155" y="1442973"/>
            <a:ext cx="81581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thaiDist"/>
            <a:r>
              <a:rPr lang="th-TH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ประโยชน์ที่จะได้รับจากการใช้โปรแกรม </a:t>
            </a:r>
            <a:r>
              <a:rPr lang="en-US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ROS</a:t>
            </a:r>
            <a:r>
              <a:rPr lang="th-TH" sz="32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นี้ คือ สามารถคาดการณ์ปริมาณน้ำที่ต้องใช้ทั้งฤดูกาล เพื่อนำมาวางแผนการกำหนด</a:t>
            </a:r>
            <a:r>
              <a:rPr lang="th-TH" sz="3200" i="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พื้นที่เพาะปลูก การจัดรอบเวรการส่งน้ำ การระบายน้ำ จากอ่างในแต่ละวัน </a:t>
            </a:r>
          </a:p>
        </p:txBody>
      </p:sp>
      <p:pic>
        <p:nvPicPr>
          <p:cNvPr id="7" name="Picture 3" descr="C:\Users\Administrator\Desktop\รูปดูงานเขื่อนป่าสัก\ทำนา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6"/>
            <a:ext cx="3600400" cy="238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รูปดูงานเขื่อนป่าสัก\e_befjlsvyz4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3600400" cy="238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50174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00827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033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ชีต</a:t>
            </a: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ต่างๆ ในโปรมแกรม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Group 3"/>
          <p:cNvGrpSpPr>
            <a:grpSpLocks/>
          </p:cNvGrpSpPr>
          <p:nvPr/>
        </p:nvGrpSpPr>
        <p:grpSpPr bwMode="auto">
          <a:xfrm>
            <a:off x="1143000" y="3171825"/>
            <a:ext cx="2286000" cy="2667000"/>
            <a:chOff x="720" y="1998"/>
            <a:chExt cx="1440" cy="1680"/>
          </a:xfrm>
        </p:grpSpPr>
        <p:sp>
          <p:nvSpPr>
            <p:cNvPr id="125" name="AutoShape 4"/>
            <p:cNvSpPr>
              <a:spLocks noChangeArrowheads="1"/>
            </p:cNvSpPr>
            <p:nvPr/>
          </p:nvSpPr>
          <p:spPr bwMode="auto">
            <a:xfrm>
              <a:off x="720" y="1998"/>
              <a:ext cx="1440" cy="168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126" name="Text Box 5"/>
            <p:cNvSpPr txBox="1">
              <a:spLocks noChangeArrowheads="1"/>
            </p:cNvSpPr>
            <p:nvPr/>
          </p:nvSpPr>
          <p:spPr bwMode="auto">
            <a:xfrm>
              <a:off x="780" y="2124"/>
              <a:ext cx="1284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thaiDist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ชีต</a:t>
              </a:r>
              <a:r>
                <a:rPr kumimoji="0" lang="th-TH" sz="24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สำหรับใช้กรอกข้อมูลเพื่อใช้ในการคำนวณ </a:t>
              </a: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  <a:r>
                <a:rPr kumimoji="0" lang="th-TH" sz="24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kumimoji="0" lang="th-TH" sz="24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ชีต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7" name="Freeform 6"/>
          <p:cNvSpPr>
            <a:spLocks/>
          </p:cNvSpPr>
          <p:nvPr/>
        </p:nvSpPr>
        <p:spPr bwMode="gray">
          <a:xfrm>
            <a:off x="3222625" y="3074988"/>
            <a:ext cx="903288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B0BA4C"/>
              </a:gs>
              <a:gs pos="100000">
                <a:srgbClr val="B0BA4C">
                  <a:gamma/>
                  <a:tint val="63529"/>
                  <a:invGamma/>
                </a:srgb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128" name="Group 9"/>
          <p:cNvGrpSpPr>
            <a:grpSpLocks/>
          </p:cNvGrpSpPr>
          <p:nvPr/>
        </p:nvGrpSpPr>
        <p:grpSpPr bwMode="auto">
          <a:xfrm>
            <a:off x="2225675" y="1252538"/>
            <a:ext cx="4692650" cy="1781175"/>
            <a:chOff x="1997" y="1314"/>
            <a:chExt cx="1889" cy="1009"/>
          </a:xfrm>
        </p:grpSpPr>
        <p:grpSp>
          <p:nvGrpSpPr>
            <p:cNvPr id="129" name="Group 10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134" name="Oval 11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B2572A"/>
                  </a:gs>
                  <a:gs pos="100000">
                    <a:srgbClr val="B2572A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35" name="Oval 12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B2572A">
                      <a:gamma/>
                      <a:tint val="44314"/>
                      <a:invGamma/>
                    </a:srgbClr>
                  </a:gs>
                  <a:gs pos="100000">
                    <a:srgbClr val="B2572A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sp>
          <p:nvSpPr>
            <p:cNvPr id="130" name="Oval 13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rgbClr val="57A19A">
                    <a:gamma/>
                    <a:shade val="46275"/>
                    <a:invGamma/>
                  </a:srgbClr>
                </a:gs>
                <a:gs pos="100000">
                  <a:srgbClr val="57A19A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31" name="Oval 14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rgbClr val="57A19A">
                    <a:alpha val="0"/>
                  </a:srgbClr>
                </a:gs>
                <a:gs pos="100000">
                  <a:srgbClr val="57A19A">
                    <a:gamma/>
                    <a:tint val="34902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32" name="Oval 15"/>
            <p:cNvSpPr>
              <a:spLocks noChangeArrowheads="1"/>
            </p:cNvSpPr>
            <p:nvPr/>
          </p:nvSpPr>
          <p:spPr bwMode="gray">
            <a:xfrm>
              <a:off x="2125" y="1327"/>
              <a:ext cx="1570" cy="771"/>
            </a:xfrm>
            <a:prstGeom prst="ellipse">
              <a:avLst/>
            </a:prstGeom>
            <a:gradFill rotWithShape="1">
              <a:gsLst>
                <a:gs pos="0">
                  <a:srgbClr val="57A19A">
                    <a:gamma/>
                    <a:shade val="79216"/>
                    <a:invGamma/>
                  </a:srgbClr>
                </a:gs>
                <a:gs pos="100000">
                  <a:srgbClr val="57A19A">
                    <a:alpha val="48000"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33" name="Oval 16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rgbClr val="57A19A">
                    <a:gamma/>
                    <a:tint val="0"/>
                    <a:invGamma/>
                  </a:srgbClr>
                </a:gs>
                <a:gs pos="100000">
                  <a:srgbClr val="57A19A">
                    <a:alpha val="38000"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136" name="Text Box 17"/>
          <p:cNvSpPr txBox="1">
            <a:spLocks noChangeArrowheads="1"/>
          </p:cNvSpPr>
          <p:nvPr/>
        </p:nvSpPr>
        <p:spPr bwMode="auto">
          <a:xfrm>
            <a:off x="2771086" y="1705984"/>
            <a:ext cx="339067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h-TH" i="0" dirty="0">
                <a:solidFill>
                  <a:srgbClr val="0E04E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ในโปรแกรมนี้มี</a:t>
            </a:r>
            <a:r>
              <a:rPr lang="th-TH" i="0" dirty="0" err="1">
                <a:solidFill>
                  <a:srgbClr val="0E04E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ชีต</a:t>
            </a:r>
            <a:r>
              <a:rPr lang="th-TH" i="0" dirty="0">
                <a:solidFill>
                  <a:srgbClr val="0E04E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 ดังนี้</a:t>
            </a:r>
            <a:endParaRPr lang="en-US" i="0" dirty="0">
              <a:solidFill>
                <a:srgbClr val="0E04E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7" name="Group 18"/>
          <p:cNvGrpSpPr>
            <a:grpSpLocks/>
          </p:cNvGrpSpPr>
          <p:nvPr/>
        </p:nvGrpSpPr>
        <p:grpSpPr bwMode="auto">
          <a:xfrm>
            <a:off x="5562600" y="3171825"/>
            <a:ext cx="2286000" cy="2667000"/>
            <a:chOff x="3504" y="1998"/>
            <a:chExt cx="1440" cy="1680"/>
          </a:xfrm>
        </p:grpSpPr>
        <p:sp>
          <p:nvSpPr>
            <p:cNvPr id="138" name="AutoShape 19"/>
            <p:cNvSpPr>
              <a:spLocks noChangeArrowheads="1"/>
            </p:cNvSpPr>
            <p:nvPr/>
          </p:nvSpPr>
          <p:spPr bwMode="auto">
            <a:xfrm>
              <a:off x="3504" y="1998"/>
              <a:ext cx="1440" cy="168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139" name="Text Box 20"/>
            <p:cNvSpPr txBox="1">
              <a:spLocks noChangeArrowheads="1"/>
            </p:cNvSpPr>
            <p:nvPr/>
          </p:nvSpPr>
          <p:spPr bwMode="auto">
            <a:xfrm>
              <a:off x="3600" y="2124"/>
              <a:ext cx="1284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thaiDist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i="0" kern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ชีต</a:t>
              </a:r>
              <a:r>
                <a:rPr lang="th-TH" sz="2400" i="0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สำหรับใช้การแสดงผลและตรวจสอบ </a:t>
              </a:r>
              <a:r>
                <a:rPr lang="en-US" sz="2400" i="0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</a:t>
              </a:r>
              <a:r>
                <a:rPr lang="th-TH" sz="2400" i="0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i="0" kern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ชีต</a:t>
              </a:r>
              <a:endParaRPr lang="en-US" sz="2400" i="0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40" name="Freeform 21"/>
          <p:cNvSpPr>
            <a:spLocks/>
          </p:cNvSpPr>
          <p:nvPr/>
        </p:nvSpPr>
        <p:spPr bwMode="gray">
          <a:xfrm flipH="1">
            <a:off x="4875213" y="3074988"/>
            <a:ext cx="90328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B2572A"/>
              </a:gs>
              <a:gs pos="100000">
                <a:srgbClr val="B2572A">
                  <a:gamma/>
                  <a:tint val="31765"/>
                  <a:invGamma/>
                </a:srgb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5791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สรุป</a:t>
            </a:r>
            <a:r>
              <a:rPr lang="th-TH" altLang="th-TH" sz="3500" i="0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ชีต</a:t>
            </a: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ที่ใช้ในการกรอกข้อมูล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377834" y="980728"/>
            <a:ext cx="838835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n-US" sz="3600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Fill_data</a:t>
            </a:r>
            <a:endParaRPr lang="en-US" sz="36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38" descr="SNAGHTML5a2c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7" y="1858271"/>
            <a:ext cx="91440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855791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สรุป</a:t>
            </a:r>
            <a:r>
              <a:rPr lang="th-TH" altLang="th-TH" sz="3500" i="0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ชีต</a:t>
            </a: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ที่ใช้ในการกรอกข้อมูล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377834" y="980728"/>
            <a:ext cx="838835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ROS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832" y="1772816"/>
            <a:ext cx="91440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056052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สรุป</a:t>
            </a:r>
            <a:r>
              <a:rPr lang="th-TH" altLang="th-TH" sz="3500" i="0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ชีต</a:t>
            </a: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ที่ใช้ในการกรอกข้อมูล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377834" y="980728"/>
            <a:ext cx="838835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การใช้ที่ดิน</a:t>
            </a:r>
            <a:endParaRPr lang="en-US" sz="36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4"/>
            <a:ext cx="91440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056052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สรุป</a:t>
            </a:r>
            <a:r>
              <a:rPr lang="th-TH" altLang="th-TH" sz="3500" i="0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ชีต</a:t>
            </a: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ที่ใช้ในการแสดงผลและตรวจสอบ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377834" y="980728"/>
            <a:ext cx="838835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ROS</a:t>
            </a:r>
          </a:p>
        </p:txBody>
      </p:sp>
      <p:pic>
        <p:nvPicPr>
          <p:cNvPr id="9" name="Picture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7" y="1629240"/>
            <a:ext cx="91440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056052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สรุป</a:t>
            </a:r>
            <a:r>
              <a:rPr lang="th-TH" altLang="th-TH" sz="3500" i="0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ชีต</a:t>
            </a: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ที่ใช้ในการแสดงผลและตรวจสอบ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377834" y="980728"/>
            <a:ext cx="838835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en-US" sz="3600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paddy_Dry</a:t>
            </a:r>
            <a:endParaRPr lang="en-US" sz="36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7" y="1629240"/>
            <a:ext cx="91440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380501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สรุป</a:t>
            </a:r>
            <a:r>
              <a:rPr lang="th-TH" altLang="th-TH" sz="3500" i="0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ชีต</a:t>
            </a: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ที่ใช้ในการแสดงผลและตรวจสอบ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6107" y="1124744"/>
            <a:ext cx="7200269" cy="375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en-US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en-US" sz="2800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paddy_rain</a:t>
            </a:r>
            <a:r>
              <a:rPr lang="en-US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th-TH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ข้าวนาปี</a:t>
            </a:r>
            <a:endParaRPr lang="en-US" sz="28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spcBef>
                <a:spcPct val="50000"/>
              </a:spcBef>
            </a:pPr>
            <a:r>
              <a:rPr lang="en-US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en-US" sz="2800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upland_dry</a:t>
            </a:r>
            <a:r>
              <a:rPr lang="en-US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พืชไร่-พืชผักฤดูแล้ง</a:t>
            </a:r>
            <a:endParaRPr lang="en-US" sz="28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spcBef>
                <a:spcPct val="50000"/>
              </a:spcBef>
            </a:pPr>
            <a:r>
              <a:rPr lang="en-US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en-US" sz="2800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upland_rain</a:t>
            </a:r>
            <a:r>
              <a:rPr lang="en-US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พืชไร่-พืชผักฤดูฝน</a:t>
            </a:r>
            <a:endParaRPr lang="en-US" sz="28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spcBef>
                <a:spcPct val="50000"/>
              </a:spcBef>
            </a:pPr>
            <a:r>
              <a:rPr lang="en-US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 Plant		</a:t>
            </a:r>
            <a:r>
              <a:rPr lang="th-TH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ไม้ผล</a:t>
            </a:r>
            <a:endParaRPr lang="en-US" sz="28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spcBef>
                <a:spcPct val="50000"/>
              </a:spcBef>
            </a:pPr>
            <a:r>
              <a:rPr lang="en-US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7. </a:t>
            </a:r>
            <a:r>
              <a:rPr lang="en-US" sz="2800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Fishporn</a:t>
            </a:r>
            <a:r>
              <a:rPr lang="en-US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บ่อปลา</a:t>
            </a:r>
            <a:endParaRPr lang="en-US" sz="28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spcBef>
                <a:spcPct val="50000"/>
              </a:spcBef>
            </a:pPr>
            <a:r>
              <a:rPr lang="en-US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8. </a:t>
            </a:r>
            <a:r>
              <a:rPr lang="en-US" sz="2800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Prawnporn</a:t>
            </a:r>
            <a:r>
              <a:rPr lang="en-US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บ่อกุ้ง</a:t>
            </a:r>
            <a:endParaRPr lang="en-US" sz="280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22" name="Picture 2" descr="C:\Users\Administrator\Desktop\รูปดูงานเขื่อนป่าสัก\PNOHT5805050010154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684498" cy="245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80501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หัวข้อ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25"/>
          <p:cNvGrpSpPr>
            <a:grpSpLocks/>
          </p:cNvGrpSpPr>
          <p:nvPr/>
        </p:nvGrpSpPr>
        <p:grpSpPr bwMode="auto">
          <a:xfrm>
            <a:off x="2133600" y="1905000"/>
            <a:ext cx="4743450" cy="685800"/>
            <a:chOff x="1344" y="1200"/>
            <a:chExt cx="2988" cy="432"/>
          </a:xfrm>
        </p:grpSpPr>
        <p:sp>
          <p:nvSpPr>
            <p:cNvPr id="38" name="AutoShape 5"/>
            <p:cNvSpPr>
              <a:spLocks noChangeArrowheads="1"/>
            </p:cNvSpPr>
            <p:nvPr/>
          </p:nvSpPr>
          <p:spPr bwMode="gray">
            <a:xfrm>
              <a:off x="1584" y="1275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0BA4C"/>
                </a:gs>
                <a:gs pos="50000">
                  <a:srgbClr val="B0BA4C">
                    <a:gamma/>
                    <a:tint val="21176"/>
                    <a:invGamma/>
                  </a:srgbClr>
                </a:gs>
                <a:gs pos="100000">
                  <a:srgbClr val="B0BA4C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39" name="AutoShape 6"/>
            <p:cNvSpPr>
              <a:spLocks noChangeArrowheads="1"/>
            </p:cNvSpPr>
            <p:nvPr/>
          </p:nvSpPr>
          <p:spPr bwMode="gray">
            <a:xfrm>
              <a:off x="1344" y="1200"/>
              <a:ext cx="432" cy="432"/>
            </a:xfrm>
            <a:prstGeom prst="diamond">
              <a:avLst/>
            </a:prstGeom>
            <a:solidFill>
              <a:srgbClr val="B0BA4C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gray">
            <a:xfrm>
              <a:off x="1728" y="1278"/>
              <a:ext cx="2604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รายละเอียด</a:t>
              </a:r>
              <a:r>
                <a:rPr kumimoji="0" lang="th-TH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ชีต</a:t>
              </a:r>
              <a:r>
                <a:rPr kumimoji="0" lang="th-TH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ในโปรแกรม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1" name="Text Box 8"/>
            <p:cNvSpPr txBox="1">
              <a:spLocks noChangeArrowheads="1"/>
            </p:cNvSpPr>
            <p:nvPr/>
          </p:nvSpPr>
          <p:spPr bwMode="gray">
            <a:xfrm>
              <a:off x="1441" y="1262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1</a:t>
              </a:r>
            </a:p>
          </p:txBody>
        </p:sp>
      </p:grpSp>
      <p:grpSp>
        <p:nvGrpSpPr>
          <p:cNvPr id="42" name="Group 26"/>
          <p:cNvGrpSpPr>
            <a:grpSpLocks/>
          </p:cNvGrpSpPr>
          <p:nvPr/>
        </p:nvGrpSpPr>
        <p:grpSpPr bwMode="auto">
          <a:xfrm>
            <a:off x="2133600" y="3582988"/>
            <a:ext cx="4743450" cy="685800"/>
            <a:chOff x="1344" y="1728"/>
            <a:chExt cx="2988" cy="432"/>
          </a:xfrm>
        </p:grpSpPr>
        <p:sp>
          <p:nvSpPr>
            <p:cNvPr id="43" name="AutoShape 10"/>
            <p:cNvSpPr>
              <a:spLocks noChangeArrowheads="1"/>
            </p:cNvSpPr>
            <p:nvPr/>
          </p:nvSpPr>
          <p:spPr bwMode="gray">
            <a:xfrm>
              <a:off x="1584" y="1803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7A19A"/>
                </a:gs>
                <a:gs pos="50000">
                  <a:srgbClr val="57A19A">
                    <a:gamma/>
                    <a:tint val="21176"/>
                    <a:invGamma/>
                  </a:srgbClr>
                </a:gs>
                <a:gs pos="100000">
                  <a:srgbClr val="57A19A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4" name="AutoShape 11"/>
            <p:cNvSpPr>
              <a:spLocks noChangeArrowheads="1"/>
            </p:cNvSpPr>
            <p:nvPr/>
          </p:nvSpPr>
          <p:spPr bwMode="gray">
            <a:xfrm>
              <a:off x="1344" y="1728"/>
              <a:ext cx="432" cy="432"/>
            </a:xfrm>
            <a:prstGeom prst="diamond">
              <a:avLst/>
            </a:prstGeom>
            <a:solidFill>
              <a:srgbClr val="57A19A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5" name="Text Box 13"/>
            <p:cNvSpPr txBox="1">
              <a:spLocks noChangeArrowheads="1"/>
            </p:cNvSpPr>
            <p:nvPr/>
          </p:nvSpPr>
          <p:spPr bwMode="gray">
            <a:xfrm>
              <a:off x="1441" y="1790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3</a:t>
              </a:r>
            </a:p>
          </p:txBody>
        </p:sp>
        <p:sp>
          <p:nvSpPr>
            <p:cNvPr id="46" name="Text Box 24"/>
            <p:cNvSpPr txBox="1">
              <a:spLocks noChangeArrowheads="1"/>
            </p:cNvSpPr>
            <p:nvPr/>
          </p:nvSpPr>
          <p:spPr bwMode="gray">
            <a:xfrm>
              <a:off x="1746" y="1797"/>
              <a:ext cx="2586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เริ่มวางแผน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7" name="Group 36"/>
          <p:cNvGrpSpPr>
            <a:grpSpLocks/>
          </p:cNvGrpSpPr>
          <p:nvPr/>
        </p:nvGrpSpPr>
        <p:grpSpPr bwMode="auto">
          <a:xfrm>
            <a:off x="1042988" y="2743200"/>
            <a:ext cx="5834062" cy="841375"/>
            <a:chOff x="1338" y="1728"/>
            <a:chExt cx="2988" cy="432"/>
          </a:xfrm>
        </p:grpSpPr>
        <p:sp>
          <p:nvSpPr>
            <p:cNvPr id="48" name="AutoShape 32"/>
            <p:cNvSpPr>
              <a:spLocks noChangeArrowheads="1"/>
            </p:cNvSpPr>
            <p:nvPr/>
          </p:nvSpPr>
          <p:spPr bwMode="gray">
            <a:xfrm>
              <a:off x="1578" y="1803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66"/>
                </a:gs>
                <a:gs pos="50000">
                  <a:srgbClr val="FFE9DF"/>
                </a:gs>
                <a:gs pos="100000">
                  <a:srgbClr val="FF9966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9" name="AutoShape 33"/>
            <p:cNvSpPr>
              <a:spLocks noChangeArrowheads="1"/>
            </p:cNvSpPr>
            <p:nvPr/>
          </p:nvSpPr>
          <p:spPr bwMode="gray">
            <a:xfrm>
              <a:off x="1338" y="1728"/>
              <a:ext cx="432" cy="432"/>
            </a:xfrm>
            <a:prstGeom prst="diamond">
              <a:avLst/>
            </a:prstGeom>
            <a:solidFill>
              <a:srgbClr val="FF9966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0" name="Text Box 34"/>
            <p:cNvSpPr txBox="1">
              <a:spLocks noChangeArrowheads="1"/>
            </p:cNvSpPr>
            <p:nvPr/>
          </p:nvSpPr>
          <p:spPr bwMode="gray">
            <a:xfrm>
              <a:off x="1722" y="1806"/>
              <a:ext cx="2604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ข้อมูลที่ต้องใช้</a:t>
              </a:r>
              <a:endPara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1" name="Text Box 35"/>
            <p:cNvSpPr txBox="1">
              <a:spLocks noChangeArrowheads="1"/>
            </p:cNvSpPr>
            <p:nvPr/>
          </p:nvSpPr>
          <p:spPr bwMode="gray">
            <a:xfrm>
              <a:off x="1434" y="1739"/>
              <a:ext cx="226" cy="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61719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ข้อมูลที่ต้องใช้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84643" y="1196752"/>
            <a:ext cx="7056438" cy="44637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ข้อมูลรายละเอียดโครงการ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ข้อมูลแผนการเพาะปลูกพืช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ข้อมูล </a:t>
            </a:r>
            <a:r>
              <a:rPr lang="en-US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inflow </a:t>
            </a:r>
            <a:r>
              <a:rPr lang="th-TH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และความต้องการใช้น้ำภาคส่วนต่างๆ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โค้งความจุและพื้นที่ผิวอ่างเก็บน้ำ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ข้อมูลอ่างเก็บน้ำ</a:t>
            </a:r>
            <a:endParaRPr lang="en-US" b="0" i="0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6" name="Picture 2" descr="C:\Users\Administrator\Desktop\รูปดูงานเขื่อนป่าสัก\417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77072"/>
            <a:ext cx="3239326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36171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Desktop\องค์ประกอบของระบบชลประทาน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454"/>
            <a:ext cx="9144000" cy="685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91449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39" y="969282"/>
            <a:ext cx="5589240" cy="55892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ข้อมูลที่ต้องใช้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15616" y="691297"/>
            <a:ext cx="7088486" cy="11633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sz="3600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ความต้องการใช้น้ำภาคส่วนต่างๆ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15235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/>
          <a:stretch/>
        </p:blipFill>
        <p:spPr>
          <a:xfrm>
            <a:off x="323528" y="1438253"/>
            <a:ext cx="8229600" cy="3861048"/>
          </a:xfr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90" y="4941168"/>
            <a:ext cx="2882910" cy="1866076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การประเมินการใช้น้ำในกิจกรรมต่างๆ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27319083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F5C16-6A46-4591-8FDD-3464434E9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233" y="1427225"/>
            <a:ext cx="7886700" cy="50261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ข้อมูลสถิติประชากรจากกรมการปกครองในลุ่มเจ้าพระยาจำนวน 22 จังหวัด สรุปปริมาณความต้องการน้ำด้านอึปโภค-บริโภคดังนี้</a:t>
            </a:r>
          </a:p>
          <a:p>
            <a:pPr marL="0" indent="0">
              <a:buNone/>
            </a:pPr>
            <a:b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ตารางที่ 1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ปริมาณความต้องการน้ำเพื่อการอุปโภค-บริโภค ลุ่มน้ำเจ้าพระยา</a:t>
            </a:r>
          </a:p>
          <a:p>
            <a:pPr marL="0" indent="0">
              <a:buNone/>
            </a:pP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B4B06BE-0CC9-4843-8852-BF393EB78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665742"/>
              </p:ext>
            </p:extLst>
          </p:nvPr>
        </p:nvGraphicFramePr>
        <p:xfrm>
          <a:off x="242338" y="3903199"/>
          <a:ext cx="8531226" cy="2969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059">
                  <a:extLst>
                    <a:ext uri="{9D8B030D-6E8A-4147-A177-3AD203B41FA5}">
                      <a16:colId xmlns:a16="http://schemas.microsoft.com/office/drawing/2014/main" val="2497772957"/>
                    </a:ext>
                  </a:extLst>
                </a:gridCol>
                <a:gridCol w="1796902">
                  <a:extLst>
                    <a:ext uri="{9D8B030D-6E8A-4147-A177-3AD203B41FA5}">
                      <a16:colId xmlns:a16="http://schemas.microsoft.com/office/drawing/2014/main" val="444158175"/>
                    </a:ext>
                  </a:extLst>
                </a:gridCol>
                <a:gridCol w="1850065">
                  <a:extLst>
                    <a:ext uri="{9D8B030D-6E8A-4147-A177-3AD203B41FA5}">
                      <a16:colId xmlns:a16="http://schemas.microsoft.com/office/drawing/2014/main" val="1129654631"/>
                    </a:ext>
                  </a:extLst>
                </a:gridCol>
                <a:gridCol w="3104200">
                  <a:extLst>
                    <a:ext uri="{9D8B030D-6E8A-4147-A177-3AD203B41FA5}">
                      <a16:colId xmlns:a16="http://schemas.microsoft.com/office/drawing/2014/main" val="3877564036"/>
                    </a:ext>
                  </a:extLst>
                </a:gridCol>
              </a:tblGrid>
              <a:tr h="561127">
                <a:tc>
                  <a:txBody>
                    <a:bodyPr/>
                    <a:lstStyle/>
                    <a:p>
                      <a:pPr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ชาย (คน)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หญิง (คน)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รวม (คน)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lt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อัตราการใช้น้ำ (ลบ.ม./วัน)</a:t>
                      </a:r>
                      <a:endParaRPr lang="en-US" sz="2800" b="1" kern="1200" dirty="0">
                        <a:solidFill>
                          <a:schemeClr val="lt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5627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9,774,244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10,486,983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20,261,227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5,065,307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17101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ปริมาณความต้องการน้ำเพื่อการอุปโภค – บริโภค</a:t>
                      </a:r>
                      <a:b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(เผื่ออัตราการสูญเสียในระบบ 30%)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7,236,153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80283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th-TH" sz="28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พิจารณาปริมาณความต้องการน้ำเพื่อการ</a:t>
                      </a:r>
                      <a:br>
                        <a:rPr lang="th-TH" sz="28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28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อุปโภค – บริโภค ขั้นต่ำที่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638481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EF2C451-ECE9-47C5-B8B3-F8FF56E8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การประเมินการใช้น้ำในกิจกรรมต่างๆ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6393980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การประเมินการใช้น้ำในกิจกรรมต่างๆ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8648"/>
            <a:ext cx="8229600" cy="2061522"/>
          </a:xfr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22" y="3790170"/>
            <a:ext cx="4383074" cy="29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107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9887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การประเมินการใช้น้ำในกิจกรรมต่างๆ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2695963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7C4163-99FC-496A-8F8E-8C12F5A6F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556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CE457C-9B2D-4BFF-87CB-1EAA6BD7C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016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2" y="1600200"/>
            <a:ext cx="8242588" cy="434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การประเมินการใช้น้ำในกิจกรรมต่างๆ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5322882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การประเมินการใช้น้ำในกิจกรรมต่างๆ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3567792"/>
          </a:xfrm>
        </p:spPr>
      </p:pic>
      <p:sp>
        <p:nvSpPr>
          <p:cNvPr id="3" name="Rectangle 2"/>
          <p:cNvSpPr/>
          <p:nvPr/>
        </p:nvSpPr>
        <p:spPr>
          <a:xfrm>
            <a:off x="457200" y="1600200"/>
            <a:ext cx="3581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354" y="1550313"/>
            <a:ext cx="44346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๔. ความต้องการน้ำเพื่อการปศุสัตว์</a:t>
            </a:r>
          </a:p>
        </p:txBody>
      </p:sp>
    </p:spTree>
    <p:extLst>
      <p:ext uri="{BB962C8B-B14F-4D97-AF65-F5344CB8AC3E}">
        <p14:creationId xmlns:p14="http://schemas.microsoft.com/office/powerpoint/2010/main" val="9131216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12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53752" y="25661"/>
            <a:ext cx="9036496" cy="4522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ตัวอย่างการวิเคราะห์ความต้องการน้ำเพื่อการรักษาระบบนิเวศท้ายน้ำ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81524" y="620688"/>
            <a:ext cx="8754972" cy="44637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783" y="6562037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lang="th-TH" sz="1400" b="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ที่มา: คู่มือเล่มที่8/16 การประเมินการใช้น้ำในกิจกรรมต่างๆ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/>
          <a:stretch/>
        </p:blipFill>
        <p:spPr>
          <a:xfrm>
            <a:off x="254672" y="709464"/>
            <a:ext cx="8565800" cy="56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593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ทฤษฎีที่ใช้ในโปรแกรม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0637" y="764704"/>
            <a:ext cx="7431683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 algn="thaiDist">
              <a:buFontTx/>
              <a:buAutoNum type="arabicPeriod"/>
            </a:pPr>
            <a:r>
              <a:rPr lang="th-TH" altLang="zh-CN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zh-CN" sz="360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หลักการใช้น้ำของพืช มีองค์ประกอบดังนี้ </a:t>
            </a:r>
            <a:endParaRPr lang="th-TH" altLang="zh-CN" sz="3600" i="0" dirty="0">
              <a:latin typeface="TH SarabunPSK" panose="020B0500040200020003" pitchFamily="34" charset="-34"/>
              <a:ea typeface="AngsanaNew-Bold"/>
              <a:cs typeface="TH SarabunPSK" panose="020B0500040200020003" pitchFamily="34" charset="-34"/>
            </a:endParaRPr>
          </a:p>
          <a:p>
            <a:pPr algn="thaiDist" eaLnBrk="0" hangingPunct="0"/>
            <a:r>
              <a:rPr lang="th-TH" altLang="zh-CN" i="0" dirty="0">
                <a:latin typeface="TH SarabunPSK" panose="020B0500040200020003" pitchFamily="34" charset="-34"/>
                <a:ea typeface="AngsanaNew-Bold"/>
                <a:cs typeface="TH SarabunPSK" panose="020B0500040200020003" pitchFamily="34" charset="-34"/>
              </a:rPr>
              <a:t>	</a:t>
            </a:r>
            <a:r>
              <a:rPr lang="en-US" altLang="zh-CN" i="0" dirty="0">
                <a:latin typeface="TH SarabunPSK" panose="020B0500040200020003" pitchFamily="34" charset="-34"/>
                <a:ea typeface="AngsanaNew-Bold"/>
                <a:cs typeface="TH SarabunPSK" panose="020B0500040200020003" pitchFamily="34" charset="-34"/>
              </a:rPr>
              <a:t>- </a:t>
            </a:r>
            <a:r>
              <a:rPr lang="th-TH" altLang="zh-CN" i="0" dirty="0">
                <a:latin typeface="TH SarabunPSK" panose="020B0500040200020003" pitchFamily="34" charset="-34"/>
                <a:ea typeface="AngsanaNew-Bold"/>
                <a:cs typeface="TH SarabunPSK" panose="020B0500040200020003" pitchFamily="34" charset="-34"/>
              </a:rPr>
              <a:t>การคายน้ำของพืช</a:t>
            </a:r>
            <a:r>
              <a:rPr lang="en-US" altLang="zh-CN" i="0" dirty="0">
                <a:latin typeface="TH SarabunPSK" panose="020B0500040200020003" pitchFamily="34" charset="-34"/>
                <a:ea typeface="AngsanaNew-Bold"/>
                <a:cs typeface="TH SarabunPSK" panose="020B0500040200020003" pitchFamily="34" charset="-34"/>
              </a:rPr>
              <a:t> (Transpiration; T)</a:t>
            </a:r>
          </a:p>
          <a:p>
            <a:pPr algn="thaiDist" eaLnBrk="0" hangingPunct="0"/>
            <a:r>
              <a:rPr lang="en-US" altLang="zh-CN" i="0" dirty="0">
                <a:latin typeface="TH SarabunPSK" panose="020B0500040200020003" pitchFamily="34" charset="-34"/>
                <a:ea typeface="SimSun" pitchFamily="2" charset="-122"/>
                <a:cs typeface="TH SarabunPSK" panose="020B0500040200020003" pitchFamily="34" charset="-34"/>
              </a:rPr>
              <a:t>	- </a:t>
            </a: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การระเหย</a:t>
            </a:r>
            <a:r>
              <a:rPr lang="en-US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(Evaporation; E)</a:t>
            </a:r>
          </a:p>
          <a:p>
            <a:pPr algn="thaiDist" eaLnBrk="0" hangingPunct="0"/>
            <a:r>
              <a:rPr lang="en-US" altLang="zh-CN" i="0" dirty="0">
                <a:latin typeface="TH SarabunPSK" panose="020B0500040200020003" pitchFamily="34" charset="-34"/>
                <a:ea typeface="SimSun" pitchFamily="2" charset="-122"/>
                <a:cs typeface="TH SarabunPSK" panose="020B0500040200020003" pitchFamily="34" charset="-34"/>
              </a:rPr>
              <a:t>	- </a:t>
            </a: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ปริมาณการใช้น้ำของพืช</a:t>
            </a:r>
            <a:r>
              <a:rPr lang="en-US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(Evapotranspiration; ET)</a:t>
            </a:r>
          </a:p>
          <a:p>
            <a:pPr algn="thaiDist" eaLnBrk="0" hangingPunct="0"/>
            <a:r>
              <a:rPr lang="en-US" altLang="zh-CN" i="0" dirty="0">
                <a:latin typeface="TH SarabunPSK" panose="020B0500040200020003" pitchFamily="34" charset="-34"/>
                <a:ea typeface="SimSun" pitchFamily="2" charset="-122"/>
                <a:cs typeface="TH SarabunPSK" panose="020B0500040200020003" pitchFamily="34" charset="-34"/>
              </a:rPr>
              <a:t>	- </a:t>
            </a: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ปริมาณการใช้น้ำของพืชอ้างอิง</a:t>
            </a:r>
            <a:r>
              <a:rPr lang="en-US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thaiDist" eaLnBrk="0" hangingPunct="0"/>
            <a:r>
              <a:rPr lang="en-US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(Reference Crop Evapotranspiration; </a:t>
            </a:r>
            <a:r>
              <a:rPr lang="en-US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i="0" baseline="-25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en-US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altLang="zh-CN" b="0" i="0" dirty="0">
                <a:latin typeface="TH SarabunPSK" panose="020B0500040200020003" pitchFamily="34" charset="-34"/>
                <a:ea typeface="SimSun" pitchFamily="2" charset="-122"/>
                <a:cs typeface="TH SarabunPSK" panose="020B0500040200020003" pitchFamily="34" charset="-34"/>
              </a:rPr>
              <a:t> </a:t>
            </a:r>
          </a:p>
          <a:p>
            <a:pPr algn="thaiDist" eaLnBrk="0" hangingPunct="0"/>
            <a:r>
              <a:rPr lang="en-US" altLang="zh-CN" i="0" dirty="0">
                <a:latin typeface="TH SarabunPSK" panose="020B0500040200020003" pitchFamily="34" charset="-34"/>
                <a:ea typeface="SimSun" pitchFamily="2" charset="-122"/>
                <a:cs typeface="TH SarabunPSK" panose="020B0500040200020003" pitchFamily="34" charset="-34"/>
              </a:rPr>
              <a:t>	- </a:t>
            </a: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ค่าสัมประสิทธิ์พืช</a:t>
            </a:r>
            <a:r>
              <a:rPr lang="en-US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(Crop Coefficient; K</a:t>
            </a:r>
            <a:r>
              <a:rPr lang="en-US" i="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en-US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altLang="zh-CN" b="0" i="0" dirty="0">
              <a:latin typeface="TH SarabunPSK" panose="020B0500040200020003" pitchFamily="34" charset="-34"/>
              <a:ea typeface="SimSun" pitchFamily="2" charset="-122"/>
              <a:cs typeface="TH SarabunPSK" panose="020B0500040200020003" pitchFamily="34" charset="-34"/>
            </a:endParaRPr>
          </a:p>
        </p:txBody>
      </p:sp>
      <p:pic>
        <p:nvPicPr>
          <p:cNvPr id="3074" name="Picture 2" descr="C:\Users\Administrator\Desktop\รูปดูงานเขื่อนป่าสัก\label-0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94" y="4365859"/>
            <a:ext cx="3490409" cy="230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76183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233" y="435725"/>
            <a:ext cx="833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ความต้องการน้ำด้านรักษาระบบนิเวศ</a:t>
            </a:r>
          </a:p>
        </p:txBody>
      </p:sp>
      <p:pic>
        <p:nvPicPr>
          <p:cNvPr id="17" name="รูปภาพ 14">
            <a:extLst>
              <a:ext uri="{FF2B5EF4-FFF2-40B4-BE49-F238E27FC236}">
                <a16:creationId xmlns:a16="http://schemas.microsoft.com/office/drawing/2014/main" id="{685B3125-73A5-4C99-BFED-CD0F3F54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359C2D9-E7C2-4748-B753-196B03CD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F5C16-6A46-4591-8FDD-3464434E9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26" y="1396164"/>
            <a:ext cx="7886700" cy="5026111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ลุ่มน้ำเจ้าพระยาได้รับอิทธิพลของการขึ้นลงของน้ำทะเล ทำให้มีการรุกล้ำของน้ำทะเล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Saline Intrusion)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เข้ามาในแม่น้ำเจ้าพระยา แต่ปริมาณน้ำที่ต้องการเพื่อใช้ในการผลักดันน้ำเค็มยังไม่มีการศึกษาเพื่อกำหนดปริมาณที่เหมาะสมอย่างชัดเจน ปริมาณน้ำที่ต้องการเพื่อผลักดันน้ำเค็มนั้น ขึ้นอยู่กับปัจจัยต่าง ๆ เช่น ระดับน้ำท้ายเขื่อนที่ต้องการควบคุม ระยะทางและระยะเวลาที่ต้องการหยุดการรุกตัวของน้ำเค็ม ระดับความเค็มที่ต้องการควบคุม เป็นต้น โดยปัจจุบันกรมชลประทานได้กำหนดปริมาณน้ำระบาย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ต่ำสุด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ที่ท้ายเขื่อนเจ้าพระยาไว้ที่ 80 ลบ.ม./วิ. หรือประมาณวันละ 8 ล้าน ลบ.ม. 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89444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233" y="435725"/>
            <a:ext cx="833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ความต้องการน้ำด้านรักษาระบบนิเวศ</a:t>
            </a:r>
          </a:p>
        </p:txBody>
      </p:sp>
      <p:pic>
        <p:nvPicPr>
          <p:cNvPr id="17" name="รูปภาพ 14">
            <a:extLst>
              <a:ext uri="{FF2B5EF4-FFF2-40B4-BE49-F238E27FC236}">
                <a16:creationId xmlns:a16="http://schemas.microsoft.com/office/drawing/2014/main" id="{685B3125-73A5-4C99-BFED-CD0F3F54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359C2D9-E7C2-4748-B753-196B03CD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9218" name="Picture 193">
            <a:extLst>
              <a:ext uri="{FF2B5EF4-FFF2-40B4-BE49-F238E27FC236}">
                <a16:creationId xmlns:a16="http://schemas.microsoft.com/office/drawing/2014/main" id="{F1697FEA-E42F-47B0-A790-F6FE63937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26566" r="4962" b="9273"/>
          <a:stretch>
            <a:fillRect/>
          </a:stretch>
        </p:blipFill>
        <p:spPr bwMode="auto">
          <a:xfrm>
            <a:off x="350874" y="1699536"/>
            <a:ext cx="8442251" cy="479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4110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41"/>
            <a:ext cx="9144000" cy="64607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1802" y="301383"/>
            <a:ext cx="7017250" cy="1200329"/>
          </a:xfrm>
          <a:prstGeom prst="rect">
            <a:avLst/>
          </a:prstGeom>
          <a:solidFill>
            <a:srgbClr val="ADE7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มาตรการควบคุมค่าความเค็ม</a:t>
            </a:r>
          </a:p>
          <a:p>
            <a:pPr algn="ctr"/>
            <a:r>
              <a:rPr lang="th-TH" sz="3600" b="1" spc="-80" dirty="0">
                <a:solidFill>
                  <a:srgbClr val="CC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ในแม่น้ำเจ้าพระยา แม่กลอง ท่าจีนและบางปะกง</a:t>
            </a:r>
          </a:p>
        </p:txBody>
      </p:sp>
    </p:spTree>
    <p:extLst>
      <p:ext uri="{BB962C8B-B14F-4D97-AF65-F5344CB8AC3E}">
        <p14:creationId xmlns:p14="http://schemas.microsoft.com/office/powerpoint/2010/main" val="9946451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 Diagonal Corner Rectangle 4"/>
          <p:cNvSpPr/>
          <p:nvPr/>
        </p:nvSpPr>
        <p:spPr>
          <a:xfrm>
            <a:off x="-4768" y="4306"/>
            <a:ext cx="5351224" cy="51219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A3C7E8"/>
              </a:gs>
              <a:gs pos="100000">
                <a:srgbClr val="D9EBF6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8" name="Round Diagonal Corner Rectangle 3"/>
          <p:cNvSpPr/>
          <p:nvPr/>
        </p:nvSpPr>
        <p:spPr>
          <a:xfrm>
            <a:off x="5103635" y="4306"/>
            <a:ext cx="4035597" cy="524772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D9EBF6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52" name="TextBox 38"/>
          <p:cNvSpPr txBox="1"/>
          <p:nvPr/>
        </p:nvSpPr>
        <p:spPr>
          <a:xfrm>
            <a:off x="571992" y="-46710"/>
            <a:ext cx="79698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th-TH" sz="28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cs typeface="TH SarabunPSK" pitchFamily="34" charset="-34"/>
              </a:rPr>
              <a:t>มาตรการควบคุมความเค็มใน </a:t>
            </a:r>
            <a:r>
              <a:rPr lang="th-TH" sz="3200" b="1" dirty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แม่น้ำเจ้าพระยา</a:t>
            </a:r>
          </a:p>
        </p:txBody>
      </p:sp>
      <p:grpSp>
        <p:nvGrpSpPr>
          <p:cNvPr id="8" name="กลุ่ม 7"/>
          <p:cNvGrpSpPr/>
          <p:nvPr/>
        </p:nvGrpSpPr>
        <p:grpSpPr>
          <a:xfrm>
            <a:off x="28535" y="-2198"/>
            <a:ext cx="502127" cy="526226"/>
            <a:chOff x="-2470735" y="666528"/>
            <a:chExt cx="2626920" cy="2775546"/>
          </a:xfrm>
        </p:grpSpPr>
        <p:sp>
          <p:nvSpPr>
            <p:cNvPr id="3" name="วงรี 2"/>
            <p:cNvSpPr/>
            <p:nvPr/>
          </p:nvSpPr>
          <p:spPr>
            <a:xfrm>
              <a:off x="-2138967" y="832713"/>
              <a:ext cx="1963336" cy="196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th-TH" sz="2800">
                <a:solidFill>
                  <a:prstClr val="white"/>
                </a:solidFill>
              </a:endParaRPr>
            </a:p>
          </p:txBody>
        </p:sp>
        <p:pic>
          <p:nvPicPr>
            <p:cNvPr id="104" name="รูปภาพ 1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70735" y="666528"/>
              <a:ext cx="2626920" cy="2775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8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61" y="14254"/>
            <a:ext cx="408640" cy="49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ound Diagonal Corner Rectangle 23"/>
          <p:cNvSpPr/>
          <p:nvPr/>
        </p:nvSpPr>
        <p:spPr>
          <a:xfrm>
            <a:off x="18472" y="4469983"/>
            <a:ext cx="4259046" cy="592081"/>
          </a:xfrm>
          <a:prstGeom prst="round2DiagRect">
            <a:avLst>
              <a:gd name="adj1" fmla="val 20516"/>
              <a:gd name="adj2" fmla="val 0"/>
            </a:avLst>
          </a:prstGeom>
          <a:solidFill>
            <a:srgbClr val="F6FA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6" name="Rectangle 6"/>
          <p:cNvSpPr/>
          <p:nvPr/>
        </p:nvSpPr>
        <p:spPr>
          <a:xfrm>
            <a:off x="0" y="5397500"/>
            <a:ext cx="9144000" cy="14605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67" name="Round Diagonal Corner Rectangle 11"/>
          <p:cNvSpPr/>
          <p:nvPr/>
        </p:nvSpPr>
        <p:spPr>
          <a:xfrm>
            <a:off x="18472" y="644016"/>
            <a:ext cx="3931227" cy="488393"/>
          </a:xfrm>
          <a:prstGeom prst="round2DiagRect">
            <a:avLst>
              <a:gd name="adj1" fmla="val 40918"/>
              <a:gd name="adj2" fmla="val 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8" name="Round Diagonal Corner Rectangle 13"/>
          <p:cNvSpPr/>
          <p:nvPr/>
        </p:nvSpPr>
        <p:spPr>
          <a:xfrm>
            <a:off x="-4546" y="1499741"/>
            <a:ext cx="4259046" cy="2798971"/>
          </a:xfrm>
          <a:prstGeom prst="round2DiagRect">
            <a:avLst>
              <a:gd name="adj1" fmla="val 20516"/>
              <a:gd name="adj2" fmla="val 0"/>
            </a:avLst>
          </a:prstGeom>
          <a:solidFill>
            <a:srgbClr val="D9EBF6">
              <a:alpha val="2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9" name="Round Diagonal Corner Rectangle 15"/>
          <p:cNvSpPr/>
          <p:nvPr/>
        </p:nvSpPr>
        <p:spPr>
          <a:xfrm>
            <a:off x="-4768" y="1052963"/>
            <a:ext cx="2404846" cy="348464"/>
          </a:xfrm>
          <a:prstGeom prst="round2DiagRect">
            <a:avLst>
              <a:gd name="adj1" fmla="val 409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70" name="กล่องข้อความ 4"/>
          <p:cNvSpPr txBox="1"/>
          <p:nvPr/>
        </p:nvSpPr>
        <p:spPr>
          <a:xfrm>
            <a:off x="24306" y="1060552"/>
            <a:ext cx="2603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การบริหารจัดการน้ำ</a:t>
            </a:r>
            <a:endParaRPr lang="th-TH" sz="1600" b="1" dirty="0"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7" name="สี่เหลี่ยมผืนผ้า 10"/>
          <p:cNvSpPr/>
          <p:nvPr/>
        </p:nvSpPr>
        <p:spPr>
          <a:xfrm>
            <a:off x="-23199" y="1451177"/>
            <a:ext cx="437397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ก.พ. – เม.ย. วางแผนการระบายน้ำจากเขื่อนเจ้าพระยา และเขื่อนพระรามหก เพื่อควบคุมค่าความเค็มในแม่น้ำเจ้าพระยาตอนล่าง ให้สอดคล้องกับระดับการขึ้นลงของน้ำทะเล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กำชับ </a:t>
            </a:r>
            <a:r>
              <a:rPr lang="th-TH" sz="1200" b="1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สชป</a:t>
            </a: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.10 </a:t>
            </a:r>
            <a:r>
              <a:rPr lang="th-TH" sz="1200" b="1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สชป</a:t>
            </a: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.11 และ</a:t>
            </a:r>
            <a:r>
              <a:rPr lang="th-TH" sz="1200" b="1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สชป</a:t>
            </a: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.12 บริหารจัดการประตูระบายน้ำ และอาคารเชื่อมต่อที่ดูแลโดย อปภ. และ อบจ. เปิดรับน้ำเพื่อการอุปโภค-บริโภค เป็นครั้งคราว พร้อมรายงานเปิด-ปิดประตูระบายน้ำริมแม่น้ำเจ้าพระยา ให้กรมทราบทุกวัน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มอบหมาย </a:t>
            </a:r>
            <a:r>
              <a:rPr lang="th-TH" sz="1200" b="1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สชป</a:t>
            </a: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.3 และ</a:t>
            </a:r>
            <a:r>
              <a:rPr lang="th-TH" sz="1200" b="1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สชป</a:t>
            </a: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.4 กำชับสถานีสูบน้ำด้วยไฟฟ้าเพื่อการเกษตร ไม่สนับสนุนน้ำสำหรับการเพาะปลูก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วางแผนร่วมกับสำนักการระบายน้ำ กทม. ในการระบายน้ำลงแม่น้ำเจ้าพระยาในช่วงเวลาน้ำลง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บริหารการเปิด-ปิด ประตูระบายน้ำคลองลัดโพธิ์ ตามจังหวะการขึ้น-ลงของน้ำทะเล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วางแผนร่วมกับการประปานครหลวง (กปน.) เพิ่มจำนวนชั่วโมงในการปฏิบัติการ                 </a:t>
            </a:r>
            <a:r>
              <a:rPr lang="en-US" sz="12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Water Hammer Operation</a:t>
            </a:r>
            <a:endParaRPr lang="th-TH" sz="1200" b="1" i="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ประสานขอความร่วมมือ </a:t>
            </a:r>
            <a:r>
              <a:rPr lang="th-TH" sz="1200" b="1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กป</a:t>
            </a: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ภ.ปทุมธานี และหน่วยงานที่เกี่ยวข้องในการปฏิบัติการ              </a:t>
            </a:r>
            <a:r>
              <a:rPr lang="en-US" sz="12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Water hammer Operation </a:t>
            </a: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เช่นเดียวกับ กปน.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ในกรณีวิกฤตจะผันน้ำจากลุ่มน้ำแม่กลอง ตามจำนวนที่ขอจัดสรร รวม 500 ล้าน ลบ.ม. เพื่อควบคุมค่าความเค็ม โดยให้ </a:t>
            </a:r>
            <a:r>
              <a:rPr lang="th-TH" sz="1200" b="1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สชป</a:t>
            </a: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.11 และ</a:t>
            </a:r>
            <a:r>
              <a:rPr lang="th-TH" sz="1200" b="1" i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สชป</a:t>
            </a:r>
            <a:r>
              <a:rPr lang="th-TH" sz="12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.13 ควบคุมการลำเลียงน้ำ </a:t>
            </a:r>
            <a:endParaRPr lang="en-US" sz="1200" b="1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 algn="thaiDist">
              <a:buFont typeface="Wingdings" panose="05000000000000000000" pitchFamily="2" charset="2"/>
              <a:buChar char="§"/>
            </a:pPr>
            <a:endParaRPr lang="th-TH" sz="1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9" name="Picture 3"/>
          <p:cNvPicPr>
            <a:picLocks noChangeAspect="1"/>
          </p:cNvPicPr>
          <p:nvPr/>
        </p:nvPicPr>
        <p:blipFill rotWithShape="1">
          <a:blip r:embed="rId4"/>
          <a:srcRect l="3508" b="3385"/>
          <a:stretch/>
        </p:blipFill>
        <p:spPr>
          <a:xfrm>
            <a:off x="3503599" y="670071"/>
            <a:ext cx="5646755" cy="5783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35CEECC-B4C1-4A30-8FFB-73653E9D9C18}"/>
              </a:ext>
            </a:extLst>
          </p:cNvPr>
          <p:cNvGrpSpPr/>
          <p:nvPr/>
        </p:nvGrpSpPr>
        <p:grpSpPr>
          <a:xfrm>
            <a:off x="14548" y="4211796"/>
            <a:ext cx="2939019" cy="437311"/>
            <a:chOff x="22814" y="3323824"/>
            <a:chExt cx="2404846" cy="437311"/>
          </a:xfrm>
        </p:grpSpPr>
        <p:sp>
          <p:nvSpPr>
            <p:cNvPr id="110" name="Round Diagonal Corner Rectangle 19"/>
            <p:cNvSpPr/>
            <p:nvPr/>
          </p:nvSpPr>
          <p:spPr>
            <a:xfrm>
              <a:off x="22814" y="3412671"/>
              <a:ext cx="2404846" cy="348464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DEEBF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111" name="กล่องข้อความ 4"/>
            <p:cNvSpPr txBox="1"/>
            <p:nvPr/>
          </p:nvSpPr>
          <p:spPr>
            <a:xfrm>
              <a:off x="27867" y="3323824"/>
              <a:ext cx="2262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th-TH" b="1" dirty="0">
                  <a:solidFill>
                    <a:srgbClr val="0070C0"/>
                  </a:solidFill>
                  <a:effectLst>
                    <a:glow rad="127000">
                      <a:prstClr val="white"/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การควบคุมความเค็ม</a:t>
              </a:r>
              <a:endParaRPr lang="th-TH" sz="16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2" name="สี่เหลี่ยมผืนผ้า 10"/>
          <p:cNvSpPr/>
          <p:nvPr/>
        </p:nvSpPr>
        <p:spPr>
          <a:xfrm>
            <a:off x="-43231" y="4610937"/>
            <a:ext cx="41279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2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ควบคุมค่าความเค็มที่สถานีสูบน้ำสำแลของการประปานครหลวง </a:t>
            </a:r>
          </a:p>
          <a:p>
            <a:pPr algn="thaiDist"/>
            <a:r>
              <a:rPr lang="th-TH" sz="12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sz="14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ให้มีค่าความเค็มไม่เกิน 0.50 กรัมต่อลิตร</a:t>
            </a:r>
          </a:p>
        </p:txBody>
      </p:sp>
      <p:sp>
        <p:nvSpPr>
          <p:cNvPr id="115" name="Round Diagonal Corner Rectangle 26"/>
          <p:cNvSpPr/>
          <p:nvPr/>
        </p:nvSpPr>
        <p:spPr>
          <a:xfrm>
            <a:off x="5627" y="5370805"/>
            <a:ext cx="3683044" cy="1485265"/>
          </a:xfrm>
          <a:prstGeom prst="round2DiagRect">
            <a:avLst>
              <a:gd name="adj1" fmla="val 20516"/>
              <a:gd name="adj2" fmla="val 0"/>
            </a:avLst>
          </a:prstGeom>
          <a:solidFill>
            <a:srgbClr val="F6FA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16" name="สี่เหลี่ยมผืนผ้า 10"/>
          <p:cNvSpPr/>
          <p:nvPr/>
        </p:nvSpPr>
        <p:spPr>
          <a:xfrm>
            <a:off x="21961" y="5513381"/>
            <a:ext cx="34258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2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ทำการตรวจวัดค่าความเค็มที่จุด</a:t>
            </a:r>
            <a:r>
              <a:rPr lang="th-TH" sz="14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เฝ้าระวังและควบคุมเป็นรายชั่วโมง ทุกวันจนกว่าจะสิ้นสุดฤดูแล้ง</a:t>
            </a:r>
          </a:p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2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สำรองน้ำในเขื่อนป่าสักชลสิทธิ์ไว้ใช้กรณีฉุกเฉินเกิดปัญหาความเค็มเพิ่มขึ้นมากผิดปกติ </a:t>
            </a:r>
            <a:r>
              <a:rPr lang="th-TH" sz="14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จะระบายน้ำจากเขื่อนป่าสักชลสิทธิ์ลงมาได้รวดเร็วสามารถแก้ไขปัญหาได้ทันเวลา</a:t>
            </a:r>
          </a:p>
        </p:txBody>
      </p:sp>
      <p:sp>
        <p:nvSpPr>
          <p:cNvPr id="117" name="Round Diagonal Corner Rectangle 28"/>
          <p:cNvSpPr/>
          <p:nvPr/>
        </p:nvSpPr>
        <p:spPr>
          <a:xfrm>
            <a:off x="6469477" y="5255255"/>
            <a:ext cx="1410952" cy="455561"/>
          </a:xfrm>
          <a:prstGeom prst="round2DiagRect">
            <a:avLst>
              <a:gd name="adj1" fmla="val 40918"/>
              <a:gd name="adj2" fmla="val 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2000" kern="0">
              <a:solidFill>
                <a:prstClr val="white"/>
              </a:solidFill>
            </a:endParaRPr>
          </a:p>
        </p:txBody>
      </p:sp>
      <p:sp>
        <p:nvSpPr>
          <p:cNvPr id="119" name="กล่องข้อความ 4"/>
          <p:cNvSpPr txBox="1"/>
          <p:nvPr/>
        </p:nvSpPr>
        <p:spPr>
          <a:xfrm>
            <a:off x="7546026" y="1047570"/>
            <a:ext cx="159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914400"/>
            <a:r>
              <a:rPr lang="th-TH" sz="1400" b="1" i="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อัตราการไหลเฉลี่ย 80-100 ลูกบาศก์เมตรต่อวินาที </a:t>
            </a:r>
          </a:p>
        </p:txBody>
      </p:sp>
      <p:sp>
        <p:nvSpPr>
          <p:cNvPr id="121" name="Oval 10"/>
          <p:cNvSpPr/>
          <p:nvPr/>
        </p:nvSpPr>
        <p:spPr>
          <a:xfrm>
            <a:off x="7492430" y="1165420"/>
            <a:ext cx="107192" cy="115874"/>
          </a:xfrm>
          <a:prstGeom prst="ellipse">
            <a:avLst/>
          </a:prstGeom>
          <a:solidFill>
            <a:srgbClr val="FF00FF"/>
          </a:solidFill>
          <a:ln w="12700" cap="flat" cmpd="sng" algn="ctr">
            <a:solidFill>
              <a:srgbClr val="FF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cxnSp>
        <p:nvCxnSpPr>
          <p:cNvPr id="123" name="Elbow Connector 41"/>
          <p:cNvCxnSpPr/>
          <p:nvPr/>
        </p:nvCxnSpPr>
        <p:spPr>
          <a:xfrm rot="5400000">
            <a:off x="6151539" y="1479681"/>
            <a:ext cx="1687967" cy="1101008"/>
          </a:xfrm>
          <a:prstGeom prst="bentConnector3">
            <a:avLst>
              <a:gd name="adj1" fmla="val 99093"/>
            </a:avLst>
          </a:prstGeom>
          <a:noFill/>
          <a:ln w="15875" cap="flat" cmpd="sng" algn="ctr">
            <a:solidFill>
              <a:srgbClr val="FF00FF"/>
            </a:solidFill>
            <a:prstDash val="solid"/>
            <a:miter lim="800000"/>
          </a:ln>
          <a:effectLst/>
        </p:spPr>
      </p:cxnSp>
      <p:sp>
        <p:nvSpPr>
          <p:cNvPr id="125" name="กล่องข้อความ 4"/>
          <p:cNvSpPr txBox="1"/>
          <p:nvPr/>
        </p:nvSpPr>
        <p:spPr>
          <a:xfrm>
            <a:off x="571992" y="547429"/>
            <a:ext cx="226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36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มาตรการหลัก</a:t>
            </a:r>
            <a:endParaRPr lang="th-TH" sz="3200" b="1" dirty="0"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166FB4-9629-4680-8A43-EB1B93A7C8EB}"/>
              </a:ext>
            </a:extLst>
          </p:cNvPr>
          <p:cNvGrpSpPr/>
          <p:nvPr/>
        </p:nvGrpSpPr>
        <p:grpSpPr>
          <a:xfrm>
            <a:off x="6425158" y="5035312"/>
            <a:ext cx="154589" cy="332342"/>
            <a:chOff x="6457057" y="5205432"/>
            <a:chExt cx="154589" cy="332342"/>
          </a:xfrm>
        </p:grpSpPr>
        <p:cxnSp>
          <p:nvCxnSpPr>
            <p:cNvPr id="124" name="Elbow Connector 48"/>
            <p:cNvCxnSpPr>
              <a:stCxn id="122" idx="4"/>
            </p:cNvCxnSpPr>
            <p:nvPr/>
          </p:nvCxnSpPr>
          <p:spPr>
            <a:xfrm rot="5400000">
              <a:off x="6399319" y="5379043"/>
              <a:ext cx="216469" cy="100994"/>
            </a:xfrm>
            <a:prstGeom prst="bentConnector3">
              <a:avLst>
                <a:gd name="adj1" fmla="val 98402"/>
              </a:avLst>
            </a:prstGeom>
            <a:noFill/>
            <a:ln w="15875" cap="flat" cmpd="sng" algn="ctr">
              <a:solidFill>
                <a:srgbClr val="FF00FF"/>
              </a:solidFill>
              <a:prstDash val="solid"/>
              <a:miter lim="800000"/>
            </a:ln>
            <a:effectLst/>
          </p:spPr>
        </p:cxnSp>
        <p:sp>
          <p:nvSpPr>
            <p:cNvPr id="122" name="Oval 31"/>
            <p:cNvSpPr/>
            <p:nvPr/>
          </p:nvSpPr>
          <p:spPr>
            <a:xfrm>
              <a:off x="6504454" y="5205432"/>
              <a:ext cx="107192" cy="115874"/>
            </a:xfrm>
            <a:prstGeom prst="ellipse">
              <a:avLst/>
            </a:prstGeom>
            <a:solidFill>
              <a:srgbClr val="FF00FF"/>
            </a:solidFill>
            <a:ln w="12700" cap="flat" cmpd="sng" algn="ctr">
              <a:solidFill>
                <a:srgbClr val="FF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A4E29A-9F01-4375-8AE4-708927C10D3F}"/>
              </a:ext>
            </a:extLst>
          </p:cNvPr>
          <p:cNvGrpSpPr/>
          <p:nvPr/>
        </p:nvGrpSpPr>
        <p:grpSpPr>
          <a:xfrm>
            <a:off x="-6354" y="5028917"/>
            <a:ext cx="3931227" cy="584775"/>
            <a:chOff x="18472" y="4434282"/>
            <a:chExt cx="3931227" cy="584775"/>
          </a:xfrm>
        </p:grpSpPr>
        <p:sp>
          <p:nvSpPr>
            <p:cNvPr id="113" name="Round Diagonal Corner Rectangle 24"/>
            <p:cNvSpPr/>
            <p:nvPr/>
          </p:nvSpPr>
          <p:spPr>
            <a:xfrm>
              <a:off x="18472" y="4467717"/>
              <a:ext cx="3931227" cy="488393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DEEBF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600" kern="0">
                <a:solidFill>
                  <a:prstClr val="white"/>
                </a:solidFill>
              </a:endParaRPr>
            </a:p>
          </p:txBody>
        </p:sp>
        <p:sp>
          <p:nvSpPr>
            <p:cNvPr id="114" name="กล่องข้อความ 4"/>
            <p:cNvSpPr txBox="1"/>
            <p:nvPr/>
          </p:nvSpPr>
          <p:spPr>
            <a:xfrm>
              <a:off x="715904" y="4434282"/>
              <a:ext cx="22624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th-TH" sz="3200" b="1" dirty="0">
                  <a:solidFill>
                    <a:srgbClr val="0070C0"/>
                  </a:solidFill>
                  <a:effectLst>
                    <a:glow rad="127000">
                      <a:prstClr val="white"/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มาตรการเสริม</a:t>
              </a:r>
              <a:endParaRPr lang="th-TH" sz="28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9" name="กล่องข้อความ 4">
            <a:extLst>
              <a:ext uri="{FF2B5EF4-FFF2-40B4-BE49-F238E27FC236}">
                <a16:creationId xmlns:a16="http://schemas.microsoft.com/office/drawing/2014/main" id="{5E81C20F-AC15-4801-ABCB-EA523A222419}"/>
              </a:ext>
            </a:extLst>
          </p:cNvPr>
          <p:cNvSpPr txBox="1"/>
          <p:nvPr/>
        </p:nvSpPr>
        <p:spPr>
          <a:xfrm>
            <a:off x="4833424" y="5483035"/>
            <a:ext cx="1243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1100" b="1" i="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ค่าความเค็มไม่เกิน 0.90กรัมต่อลิตร </a:t>
            </a:r>
            <a:r>
              <a:rPr lang="th-TH" sz="11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ปัจจุบัน </a:t>
            </a:r>
            <a:br>
              <a:rPr lang="th-TH" sz="11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1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(16 ก.พ. 64) ค่าความเค็ม </a:t>
            </a:r>
            <a:r>
              <a:rPr lang="th-TH" sz="1100" b="1" i="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0.14</a:t>
            </a:r>
            <a:r>
              <a:rPr lang="th-TH" sz="11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กรัมต่อลิตร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6667D3-A74D-4A3A-A8FF-A3AFB39DB8BC}"/>
              </a:ext>
            </a:extLst>
          </p:cNvPr>
          <p:cNvGrpSpPr/>
          <p:nvPr/>
        </p:nvGrpSpPr>
        <p:grpSpPr>
          <a:xfrm>
            <a:off x="6017247" y="5594358"/>
            <a:ext cx="361848" cy="368292"/>
            <a:chOff x="6017247" y="5594358"/>
            <a:chExt cx="361848" cy="368292"/>
          </a:xfrm>
        </p:grpSpPr>
        <p:cxnSp>
          <p:nvCxnSpPr>
            <p:cNvPr id="42" name="Elbow Connector 48">
              <a:extLst>
                <a:ext uri="{FF2B5EF4-FFF2-40B4-BE49-F238E27FC236}">
                  <a16:creationId xmlns:a16="http://schemas.microsoft.com/office/drawing/2014/main" id="{A65AB361-68AA-4F7C-9D1E-54780BA97DD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17247" y="5679432"/>
              <a:ext cx="303181" cy="283218"/>
            </a:xfrm>
            <a:prstGeom prst="bentConnector3">
              <a:avLst>
                <a:gd name="adj1" fmla="val 1304"/>
              </a:avLst>
            </a:prstGeom>
            <a:noFill/>
            <a:ln w="15875" cap="flat" cmpd="sng" algn="ctr">
              <a:solidFill>
                <a:srgbClr val="FF00FF"/>
              </a:solidFill>
              <a:prstDash val="solid"/>
              <a:miter lim="800000"/>
            </a:ln>
            <a:effectLst/>
          </p:spPr>
        </p:cxnSp>
        <p:sp>
          <p:nvSpPr>
            <p:cNvPr id="43" name="Oval 31">
              <a:extLst>
                <a:ext uri="{FF2B5EF4-FFF2-40B4-BE49-F238E27FC236}">
                  <a16:creationId xmlns:a16="http://schemas.microsoft.com/office/drawing/2014/main" id="{0D73BBD3-2C3D-42C5-8D51-5B6E785FEFAE}"/>
                </a:ext>
              </a:extLst>
            </p:cNvPr>
            <p:cNvSpPr/>
            <p:nvPr/>
          </p:nvSpPr>
          <p:spPr>
            <a:xfrm>
              <a:off x="6271903" y="5594358"/>
              <a:ext cx="107192" cy="115874"/>
            </a:xfrm>
            <a:prstGeom prst="ellipse">
              <a:avLst/>
            </a:prstGeom>
            <a:solidFill>
              <a:srgbClr val="FF00FF"/>
            </a:solidFill>
            <a:ln w="12700" cap="flat" cmpd="sng" algn="ctr">
              <a:solidFill>
                <a:srgbClr val="FF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D949893-206F-4899-9776-009A232B7A40}"/>
              </a:ext>
            </a:extLst>
          </p:cNvPr>
          <p:cNvSpPr txBox="1"/>
          <p:nvPr/>
        </p:nvSpPr>
        <p:spPr>
          <a:xfrm>
            <a:off x="6342739" y="5530970"/>
            <a:ext cx="9551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สถานีสูบน้ำสำแล</a:t>
            </a:r>
          </a:p>
        </p:txBody>
      </p:sp>
      <p:sp>
        <p:nvSpPr>
          <p:cNvPr id="52" name="กล่องข้อความ 4">
            <a:extLst>
              <a:ext uri="{FF2B5EF4-FFF2-40B4-BE49-F238E27FC236}">
                <a16:creationId xmlns:a16="http://schemas.microsoft.com/office/drawing/2014/main" id="{A581F8B3-350B-44EA-9A8B-81F8D2E4177E}"/>
              </a:ext>
            </a:extLst>
          </p:cNvPr>
          <p:cNvSpPr txBox="1"/>
          <p:nvPr/>
        </p:nvSpPr>
        <p:spPr>
          <a:xfrm>
            <a:off x="6454276" y="4892334"/>
            <a:ext cx="13500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1100" b="1" i="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ควบคุมปริมาณน้ำไหลผ่านสถานีวัดน้ำ </a:t>
            </a:r>
            <a:r>
              <a:rPr lang="en-US" sz="1100" b="1" i="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C.29A </a:t>
            </a:r>
            <a:br>
              <a:rPr lang="th-TH" sz="1100" b="1" i="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100" b="1" i="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100 </a:t>
            </a:r>
            <a:r>
              <a:rPr lang="en-US" sz="1100" b="1" i="0" dirty="0" err="1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cms</a:t>
            </a:r>
            <a:r>
              <a:rPr lang="en-US" sz="1100" b="1" i="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sz="1100" b="1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กล่องข้อความ 4">
            <a:extLst>
              <a:ext uri="{FF2B5EF4-FFF2-40B4-BE49-F238E27FC236}">
                <a16:creationId xmlns:a16="http://schemas.microsoft.com/office/drawing/2014/main" id="{DC35E882-4576-447B-B9ED-4426B81BF420}"/>
              </a:ext>
            </a:extLst>
          </p:cNvPr>
          <p:cNvSpPr txBox="1"/>
          <p:nvPr/>
        </p:nvSpPr>
        <p:spPr>
          <a:xfrm>
            <a:off x="7167222" y="4504413"/>
            <a:ext cx="86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 =</a:t>
            </a:r>
            <a:r>
              <a:rPr lang="th-TH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64 </a:t>
            </a:r>
            <a:r>
              <a:rPr lang="en-US" sz="1100" b="1" dirty="0" err="1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cms</a:t>
            </a:r>
            <a:r>
              <a:rPr lang="en-US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sz="11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กล่องข้อความ 4">
            <a:extLst>
              <a:ext uri="{FF2B5EF4-FFF2-40B4-BE49-F238E27FC236}">
                <a16:creationId xmlns:a16="http://schemas.microsoft.com/office/drawing/2014/main" id="{9684AF83-3AD6-4F3C-A7CC-3FF2D109719D}"/>
              </a:ext>
            </a:extLst>
          </p:cNvPr>
          <p:cNvSpPr txBox="1"/>
          <p:nvPr/>
        </p:nvSpPr>
        <p:spPr>
          <a:xfrm>
            <a:off x="7981160" y="2668393"/>
            <a:ext cx="116919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th-TH" sz="10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 448 ล้าน ลบ.ม. (47</a:t>
            </a:r>
            <a:r>
              <a:rPr lang="en-US" sz="10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0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br>
              <a:rPr lang="th-TH" sz="10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00" b="1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ระบาย 6.48 ล้าน ลบ.ม.</a:t>
            </a:r>
          </a:p>
        </p:txBody>
      </p:sp>
      <p:sp>
        <p:nvSpPr>
          <p:cNvPr id="55" name="กล่องข้อความ 4">
            <a:extLst>
              <a:ext uri="{FF2B5EF4-FFF2-40B4-BE49-F238E27FC236}">
                <a16:creationId xmlns:a16="http://schemas.microsoft.com/office/drawing/2014/main" id="{74FB86B1-87C6-48E0-979A-EA4529CCCCE3}"/>
              </a:ext>
            </a:extLst>
          </p:cNvPr>
          <p:cNvSpPr txBox="1"/>
          <p:nvPr/>
        </p:nvSpPr>
        <p:spPr>
          <a:xfrm>
            <a:off x="8341378" y="3604300"/>
            <a:ext cx="86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 =</a:t>
            </a:r>
            <a:r>
              <a:rPr lang="th-TH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75 </a:t>
            </a:r>
            <a:r>
              <a:rPr lang="en-US" sz="1100" b="1" dirty="0" err="1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cms</a:t>
            </a:r>
            <a:r>
              <a:rPr lang="en-US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sz="11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6" name="กล่องข้อความ 4">
            <a:extLst>
              <a:ext uri="{FF2B5EF4-FFF2-40B4-BE49-F238E27FC236}">
                <a16:creationId xmlns:a16="http://schemas.microsoft.com/office/drawing/2014/main" id="{D5579997-23E8-4591-859B-6C586E9D4A57}"/>
              </a:ext>
            </a:extLst>
          </p:cNvPr>
          <p:cNvSpPr txBox="1"/>
          <p:nvPr/>
        </p:nvSpPr>
        <p:spPr>
          <a:xfrm>
            <a:off x="5514295" y="2732691"/>
            <a:ext cx="86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 =</a:t>
            </a:r>
            <a:r>
              <a:rPr lang="th-TH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100 </a:t>
            </a:r>
            <a:r>
              <a:rPr lang="en-US" sz="1100" b="1" dirty="0" err="1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cms</a:t>
            </a:r>
            <a:r>
              <a:rPr lang="en-US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sz="11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สี่เหลี่ยมผืนผ้า 14">
            <a:extLst>
              <a:ext uri="{FF2B5EF4-FFF2-40B4-BE49-F238E27FC236}">
                <a16:creationId xmlns:a16="http://schemas.microsoft.com/office/drawing/2014/main" id="{54E582E3-1EB2-48F2-B7D9-C6B195DDC6AD}"/>
              </a:ext>
            </a:extLst>
          </p:cNvPr>
          <p:cNvSpPr/>
          <p:nvPr/>
        </p:nvSpPr>
        <p:spPr>
          <a:xfrm>
            <a:off x="7599622" y="538555"/>
            <a:ext cx="1709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400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16 ก.พ. 2564</a:t>
            </a:r>
            <a:endParaRPr lang="th-TH" sz="1400" i="1" dirty="0"/>
          </a:p>
        </p:txBody>
      </p:sp>
    </p:spTree>
    <p:extLst>
      <p:ext uri="{BB962C8B-B14F-4D97-AF65-F5344CB8AC3E}">
        <p14:creationId xmlns:p14="http://schemas.microsoft.com/office/powerpoint/2010/main" val="41887561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4"/>
          <p:cNvSpPr/>
          <p:nvPr/>
        </p:nvSpPr>
        <p:spPr>
          <a:xfrm>
            <a:off x="-4768" y="4306"/>
            <a:ext cx="5351224" cy="51219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A3C7E8"/>
              </a:gs>
              <a:gs pos="100000">
                <a:srgbClr val="D9EBF6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2" name="Round Diagonal Corner Rectangle 3"/>
          <p:cNvSpPr/>
          <p:nvPr/>
        </p:nvSpPr>
        <p:spPr>
          <a:xfrm>
            <a:off x="5103635" y="4306"/>
            <a:ext cx="4035597" cy="524772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D9EBF6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52" name="TextBox 38"/>
          <p:cNvSpPr txBox="1"/>
          <p:nvPr/>
        </p:nvSpPr>
        <p:spPr>
          <a:xfrm>
            <a:off x="530652" y="-44326"/>
            <a:ext cx="79698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th-TH" sz="28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cs typeface="TH SarabunPSK" pitchFamily="34" charset="-34"/>
              </a:rPr>
              <a:t>มาตรการควบคุมความเค็มใน </a:t>
            </a:r>
            <a:r>
              <a:rPr lang="th-TH" sz="3200" b="1" dirty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แม่น้ำแม่กลอง</a:t>
            </a:r>
          </a:p>
        </p:txBody>
      </p:sp>
      <p:grpSp>
        <p:nvGrpSpPr>
          <p:cNvPr id="8" name="กลุ่ม 7"/>
          <p:cNvGrpSpPr/>
          <p:nvPr/>
        </p:nvGrpSpPr>
        <p:grpSpPr>
          <a:xfrm>
            <a:off x="28535" y="-2198"/>
            <a:ext cx="502127" cy="526226"/>
            <a:chOff x="-2470735" y="666528"/>
            <a:chExt cx="2626920" cy="2775546"/>
          </a:xfrm>
        </p:grpSpPr>
        <p:sp>
          <p:nvSpPr>
            <p:cNvPr id="3" name="วงรี 2"/>
            <p:cNvSpPr/>
            <p:nvPr/>
          </p:nvSpPr>
          <p:spPr>
            <a:xfrm>
              <a:off x="-2138967" y="832713"/>
              <a:ext cx="1963336" cy="196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th-TH" sz="2800">
                <a:solidFill>
                  <a:prstClr val="white"/>
                </a:solidFill>
              </a:endParaRPr>
            </a:p>
          </p:txBody>
        </p:sp>
        <p:pic>
          <p:nvPicPr>
            <p:cNvPr id="104" name="รูปภาพ 1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70735" y="666528"/>
              <a:ext cx="2626920" cy="2775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8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61" y="14254"/>
            <a:ext cx="408640" cy="49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ound Diagonal Corner Rectangle 23"/>
          <p:cNvSpPr/>
          <p:nvPr/>
        </p:nvSpPr>
        <p:spPr>
          <a:xfrm>
            <a:off x="-18774" y="3770439"/>
            <a:ext cx="5109398" cy="898991"/>
          </a:xfrm>
          <a:prstGeom prst="round2DiagRect">
            <a:avLst>
              <a:gd name="adj1" fmla="val 20516"/>
              <a:gd name="adj2" fmla="val 0"/>
            </a:avLst>
          </a:prstGeom>
          <a:solidFill>
            <a:srgbClr val="F6FA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6" name="Rectangle 6"/>
          <p:cNvSpPr/>
          <p:nvPr/>
        </p:nvSpPr>
        <p:spPr>
          <a:xfrm>
            <a:off x="0" y="5397500"/>
            <a:ext cx="9144000" cy="14605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57" name="Round Diagonal Corner Rectangle 11"/>
          <p:cNvSpPr/>
          <p:nvPr/>
        </p:nvSpPr>
        <p:spPr>
          <a:xfrm>
            <a:off x="18472" y="644016"/>
            <a:ext cx="3931227" cy="488393"/>
          </a:xfrm>
          <a:prstGeom prst="round2DiagRect">
            <a:avLst>
              <a:gd name="adj1" fmla="val 40918"/>
              <a:gd name="adj2" fmla="val 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8" name="Round Diagonal Corner Rectangle 13"/>
          <p:cNvSpPr/>
          <p:nvPr/>
        </p:nvSpPr>
        <p:spPr>
          <a:xfrm>
            <a:off x="-4546" y="1499743"/>
            <a:ext cx="5095170" cy="1709920"/>
          </a:xfrm>
          <a:prstGeom prst="round2DiagRect">
            <a:avLst>
              <a:gd name="adj1" fmla="val 20516"/>
              <a:gd name="adj2" fmla="val 0"/>
            </a:avLst>
          </a:prstGeom>
          <a:solidFill>
            <a:srgbClr val="F6FA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9" name="กล่องข้อความ 4"/>
          <p:cNvSpPr txBox="1"/>
          <p:nvPr/>
        </p:nvSpPr>
        <p:spPr>
          <a:xfrm>
            <a:off x="571992" y="547429"/>
            <a:ext cx="226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36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มาตรการหลัก</a:t>
            </a:r>
            <a:endParaRPr lang="th-TH" sz="3200" b="1" dirty="0"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0" name="Round Diagonal Corner Rectangle 15"/>
          <p:cNvSpPr/>
          <p:nvPr/>
        </p:nvSpPr>
        <p:spPr>
          <a:xfrm>
            <a:off x="-4546" y="1181196"/>
            <a:ext cx="2404846" cy="348464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DAEB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1" name="กล่องข้อความ 4"/>
          <p:cNvSpPr txBox="1"/>
          <p:nvPr/>
        </p:nvSpPr>
        <p:spPr>
          <a:xfrm>
            <a:off x="13926" y="1146368"/>
            <a:ext cx="2262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20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การบริหารจัดการน้ำ</a:t>
            </a:r>
            <a:endParaRPr lang="th-TH" b="1" dirty="0"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2" name="สี่เหลี่ยมผืนผ้า 10"/>
          <p:cNvSpPr/>
          <p:nvPr/>
        </p:nvSpPr>
        <p:spPr>
          <a:xfrm>
            <a:off x="126549" y="1668903"/>
            <a:ext cx="4730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วางแผนจัดสรรน้ำเพื่อรักษาระบบนิเวศน์และและป้องกันน้ำเค็มตลอดฤดูแล้ง</a:t>
            </a:r>
          </a:p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8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ระบายน้ำผ่านเขื่อนแม่กลองในอัตราเฉลี่ย ไม่ต่ำกว่า 70-90 ลูกบาศก์เมตรต่อวินาที</a:t>
            </a:r>
          </a:p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ดำเนินการก่อสร้างทำนบดินชั่วคราวปิดปากคลองต่างๆ ที่เชื่อมต่อกับ</a:t>
            </a:r>
          </a:p>
          <a:p>
            <a:pPr algn="thaiDist"/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แม่น้ำแม่กลอง</a:t>
            </a:r>
          </a:p>
        </p:txBody>
      </p:sp>
      <p:sp>
        <p:nvSpPr>
          <p:cNvPr id="63" name="Round Diagonal Corner Rectangle 19"/>
          <p:cNvSpPr/>
          <p:nvPr/>
        </p:nvSpPr>
        <p:spPr>
          <a:xfrm>
            <a:off x="624" y="3316006"/>
            <a:ext cx="2404846" cy="348464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DAEB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4" name="กล่องข้อความ 4"/>
          <p:cNvSpPr txBox="1"/>
          <p:nvPr/>
        </p:nvSpPr>
        <p:spPr>
          <a:xfrm>
            <a:off x="19096" y="3281178"/>
            <a:ext cx="2262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20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การควบคุมความเค็ม</a:t>
            </a:r>
          </a:p>
        </p:txBody>
      </p:sp>
      <p:sp>
        <p:nvSpPr>
          <p:cNvPr id="71" name="สี่เหลี่ยมผืนผ้า 10"/>
          <p:cNvSpPr/>
          <p:nvPr/>
        </p:nvSpPr>
        <p:spPr>
          <a:xfrm>
            <a:off x="89561" y="3809324"/>
            <a:ext cx="4767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เฝ้าระวังและควบคุมค่าความเค็มที่</a:t>
            </a:r>
            <a:r>
              <a:rPr lang="th-TH" sz="18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ปากคลองดำเนินสะดวก ให้มีค่าความเค็มไม่เกิน 2.00 กรัมต่อลิตร</a:t>
            </a:r>
          </a:p>
        </p:txBody>
      </p:sp>
      <p:sp>
        <p:nvSpPr>
          <p:cNvPr id="72" name="Round Diagonal Corner Rectangle 24"/>
          <p:cNvSpPr/>
          <p:nvPr/>
        </p:nvSpPr>
        <p:spPr>
          <a:xfrm>
            <a:off x="-18774" y="4695332"/>
            <a:ext cx="3931227" cy="48839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2E75B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73" name="กล่องข้อความ 4"/>
          <p:cNvSpPr txBox="1"/>
          <p:nvPr/>
        </p:nvSpPr>
        <p:spPr>
          <a:xfrm>
            <a:off x="635695" y="4603015"/>
            <a:ext cx="226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36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มาตรการเสริม</a:t>
            </a:r>
            <a:endParaRPr lang="th-TH" sz="3200" b="1" dirty="0"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4" name="Round Diagonal Corner Rectangle 26"/>
          <p:cNvSpPr/>
          <p:nvPr/>
        </p:nvSpPr>
        <p:spPr>
          <a:xfrm>
            <a:off x="-18774" y="5323432"/>
            <a:ext cx="5109398" cy="996530"/>
          </a:xfrm>
          <a:prstGeom prst="round2DiagRect">
            <a:avLst>
              <a:gd name="adj1" fmla="val 20516"/>
              <a:gd name="adj2" fmla="val 0"/>
            </a:avLst>
          </a:prstGeom>
          <a:solidFill>
            <a:srgbClr val="F6FA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75" name="สี่เหลี่ยมผืนผ้า 10"/>
          <p:cNvSpPr/>
          <p:nvPr/>
        </p:nvSpPr>
        <p:spPr>
          <a:xfrm>
            <a:off x="105894" y="5476754"/>
            <a:ext cx="4860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ทำการตรวจวัดค่าความเค็มที่จุด</a:t>
            </a:r>
            <a:r>
              <a:rPr lang="th-TH" sz="18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เฝ้าระวังและควบคุมเป็นรายชั่วโมง ทุกวันจนกว่าจะสิ้นสุดฤดูแล้ง</a:t>
            </a:r>
          </a:p>
        </p:txBody>
      </p:sp>
      <p:sp>
        <p:nvSpPr>
          <p:cNvPr id="76" name="Round Diagonal Corner Rectangle 28"/>
          <p:cNvSpPr/>
          <p:nvPr/>
        </p:nvSpPr>
        <p:spPr>
          <a:xfrm>
            <a:off x="6568441" y="5396598"/>
            <a:ext cx="1410952" cy="455561"/>
          </a:xfrm>
          <a:prstGeom prst="round2DiagRect">
            <a:avLst>
              <a:gd name="adj1" fmla="val 40918"/>
              <a:gd name="adj2" fmla="val 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2000" kern="0">
              <a:solidFill>
                <a:prstClr val="white"/>
              </a:solidFill>
            </a:endParaRPr>
          </a:p>
        </p:txBody>
      </p:sp>
      <p:pic>
        <p:nvPicPr>
          <p:cNvPr id="78" name="Picture 12"/>
          <p:cNvPicPr>
            <a:picLocks noChangeAspect="1"/>
          </p:cNvPicPr>
          <p:nvPr/>
        </p:nvPicPr>
        <p:blipFill rotWithShape="1">
          <a:blip r:embed="rId4"/>
          <a:srcRect l="11048" r="13746" b="3215"/>
          <a:stretch/>
        </p:blipFill>
        <p:spPr>
          <a:xfrm>
            <a:off x="5322122" y="903873"/>
            <a:ext cx="3597006" cy="5762741"/>
          </a:xfrm>
          <a:prstGeom prst="rect">
            <a:avLst/>
          </a:prstGeom>
        </p:spPr>
      </p:pic>
      <p:sp>
        <p:nvSpPr>
          <p:cNvPr id="79" name="กล่องข้อความ 4"/>
          <p:cNvSpPr txBox="1"/>
          <p:nvPr/>
        </p:nvSpPr>
        <p:spPr>
          <a:xfrm>
            <a:off x="7120625" y="1156445"/>
            <a:ext cx="159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914400"/>
            <a:r>
              <a:rPr lang="th-TH" sz="14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อัตราการไหลเฉลี่ย 70-90 ลูกบาศก์เมตรต่อวินาที </a:t>
            </a:r>
          </a:p>
        </p:txBody>
      </p:sp>
      <p:sp>
        <p:nvSpPr>
          <p:cNvPr id="81" name="สี่เหลี่ยมผืนผ้า 80"/>
          <p:cNvSpPr/>
          <p:nvPr/>
        </p:nvSpPr>
        <p:spPr>
          <a:xfrm>
            <a:off x="7020272" y="5374505"/>
            <a:ext cx="1927109" cy="3587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83" name="กล่องข้อความ 4"/>
          <p:cNvSpPr txBox="1"/>
          <p:nvPr/>
        </p:nvSpPr>
        <p:spPr>
          <a:xfrm>
            <a:off x="6966166" y="5418495"/>
            <a:ext cx="206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th-TH" sz="12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เฝ้าระวังและควบคุมค่าความเค็มที่ปากคลองดำเนินสะดวกไม่เกิน 2.00 กรัมต่อลิตร</a:t>
            </a:r>
          </a:p>
          <a:p>
            <a:pPr defTabSz="914400"/>
            <a:r>
              <a:rPr lang="th-TH" sz="1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ปัจจุบัน (16 ก.พ. 64)</a:t>
            </a:r>
          </a:p>
          <a:p>
            <a:pPr defTabSz="914400"/>
            <a:r>
              <a:rPr lang="th-TH" sz="1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ค่าความเค็ม </a:t>
            </a:r>
            <a:r>
              <a:rPr lang="th-TH" sz="1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0.14</a:t>
            </a:r>
            <a:r>
              <a:rPr lang="th-TH" sz="1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กรัมต่อลิตร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41624C-9CFF-4BE3-BC17-1855D297AE27}"/>
              </a:ext>
            </a:extLst>
          </p:cNvPr>
          <p:cNvSpPr/>
          <p:nvPr/>
        </p:nvSpPr>
        <p:spPr>
          <a:xfrm>
            <a:off x="6867419" y="5334692"/>
            <a:ext cx="1988221" cy="1229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5" name="กล่องข้อความ 4">
            <a:extLst>
              <a:ext uri="{FF2B5EF4-FFF2-40B4-BE49-F238E27FC236}">
                <a16:creationId xmlns:a16="http://schemas.microsoft.com/office/drawing/2014/main" id="{C018941F-1155-4C84-82D8-C8505D267D4D}"/>
              </a:ext>
            </a:extLst>
          </p:cNvPr>
          <p:cNvSpPr txBox="1"/>
          <p:nvPr/>
        </p:nvSpPr>
        <p:spPr>
          <a:xfrm>
            <a:off x="5983391" y="1193760"/>
            <a:ext cx="86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 =</a:t>
            </a:r>
            <a:r>
              <a:rPr lang="th-TH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70.40 </a:t>
            </a:r>
            <a:r>
              <a:rPr lang="en-US" sz="1100" b="1" dirty="0" err="1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cms</a:t>
            </a:r>
            <a:r>
              <a:rPr lang="en-US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sz="11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2" name="วงรี 81"/>
          <p:cNvSpPr/>
          <p:nvPr/>
        </p:nvSpPr>
        <p:spPr>
          <a:xfrm>
            <a:off x="6590570" y="5024324"/>
            <a:ext cx="576064" cy="57606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80" name="Oval 31"/>
          <p:cNvSpPr/>
          <p:nvPr/>
        </p:nvSpPr>
        <p:spPr>
          <a:xfrm>
            <a:off x="6851968" y="5277681"/>
            <a:ext cx="107192" cy="115874"/>
          </a:xfrm>
          <a:prstGeom prst="ellipse">
            <a:avLst/>
          </a:prstGeom>
          <a:solidFill>
            <a:srgbClr val="FF00FF"/>
          </a:solidFill>
          <a:ln w="12700" cap="flat" cmpd="sng" algn="ctr">
            <a:solidFill>
              <a:srgbClr val="FF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36" name="สี่เหลี่ยมผืนผ้า 14">
            <a:extLst>
              <a:ext uri="{FF2B5EF4-FFF2-40B4-BE49-F238E27FC236}">
                <a16:creationId xmlns:a16="http://schemas.microsoft.com/office/drawing/2014/main" id="{BF026865-C3C5-4DBA-A2CC-4462622FCFFC}"/>
              </a:ext>
            </a:extLst>
          </p:cNvPr>
          <p:cNvSpPr/>
          <p:nvPr/>
        </p:nvSpPr>
        <p:spPr>
          <a:xfrm>
            <a:off x="7599622" y="538555"/>
            <a:ext cx="1709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400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16 ก.พ. 2564</a:t>
            </a:r>
            <a:endParaRPr lang="th-TH" sz="1400" i="1" dirty="0"/>
          </a:p>
        </p:txBody>
      </p:sp>
    </p:spTree>
    <p:extLst>
      <p:ext uri="{BB962C8B-B14F-4D97-AF65-F5344CB8AC3E}">
        <p14:creationId xmlns:p14="http://schemas.microsoft.com/office/powerpoint/2010/main" val="362492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 Diagonal Corner Rectangle 4"/>
          <p:cNvSpPr/>
          <p:nvPr/>
        </p:nvSpPr>
        <p:spPr>
          <a:xfrm>
            <a:off x="-4768" y="4306"/>
            <a:ext cx="5351224" cy="51219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A3C7E8"/>
              </a:gs>
              <a:gs pos="100000">
                <a:srgbClr val="D9EBF6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51" name="Round Diagonal Corner Rectangle 3"/>
          <p:cNvSpPr/>
          <p:nvPr/>
        </p:nvSpPr>
        <p:spPr>
          <a:xfrm>
            <a:off x="5103635" y="4306"/>
            <a:ext cx="4035597" cy="524772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D9EBF6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52" name="TextBox 38"/>
          <p:cNvSpPr txBox="1"/>
          <p:nvPr/>
        </p:nvSpPr>
        <p:spPr>
          <a:xfrm>
            <a:off x="485887" y="-29231"/>
            <a:ext cx="7969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th-TH" sz="2000" b="1" spc="-50" dirty="0">
                <a:solidFill>
                  <a:srgbClr val="002060"/>
                </a:solidFill>
                <a:effectLst>
                  <a:glow rad="1016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การบริหารจัดการน้ำในฤดูแล้ง เพื่อแก้ไขปัญหาความเค็มในคลองจินดา </a:t>
            </a:r>
          </a:p>
          <a:p>
            <a:pPr algn="ctr" defTabSz="914400">
              <a:defRPr/>
            </a:pPr>
            <a:r>
              <a:rPr lang="th-TH" sz="2000" b="1" spc="-50" dirty="0">
                <a:solidFill>
                  <a:srgbClr val="002060"/>
                </a:solidFill>
                <a:effectLst>
                  <a:glow rad="1016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อ.สามพราน จ.นครปฐม</a:t>
            </a:r>
            <a:endParaRPr lang="th-TH" sz="2000" b="1" spc="-50" dirty="0">
              <a:solidFill>
                <a:srgbClr val="FF0000"/>
              </a:solidFill>
              <a:effectLst>
                <a:glow rad="101600">
                  <a:prstClr val="white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28535" y="-2198"/>
            <a:ext cx="502127" cy="526226"/>
            <a:chOff x="-2470735" y="666528"/>
            <a:chExt cx="2626920" cy="2775546"/>
          </a:xfrm>
        </p:grpSpPr>
        <p:sp>
          <p:nvSpPr>
            <p:cNvPr id="3" name="วงรี 2"/>
            <p:cNvSpPr/>
            <p:nvPr/>
          </p:nvSpPr>
          <p:spPr>
            <a:xfrm>
              <a:off x="-2138967" y="832713"/>
              <a:ext cx="1963336" cy="196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pic>
          <p:nvPicPr>
            <p:cNvPr id="104" name="รูปภาพ 1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70735" y="666528"/>
              <a:ext cx="2626920" cy="2775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8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61" y="14254"/>
            <a:ext cx="408640" cy="49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Rectangle 6"/>
          <p:cNvSpPr/>
          <p:nvPr/>
        </p:nvSpPr>
        <p:spPr>
          <a:xfrm>
            <a:off x="0" y="5397500"/>
            <a:ext cx="9144000" cy="14605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103" name="Round Diagonal Corner Rectangle 28"/>
          <p:cNvSpPr/>
          <p:nvPr/>
        </p:nvSpPr>
        <p:spPr>
          <a:xfrm>
            <a:off x="6568441" y="5396598"/>
            <a:ext cx="1410952" cy="455561"/>
          </a:xfrm>
          <a:prstGeom prst="round2DiagRect">
            <a:avLst>
              <a:gd name="adj1" fmla="val 40918"/>
              <a:gd name="adj2" fmla="val 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2000" kern="0">
              <a:solidFill>
                <a:prstClr val="white"/>
              </a:solidFill>
            </a:endParaRPr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b="2500"/>
          <a:stretch/>
        </p:blipFill>
        <p:spPr bwMode="auto">
          <a:xfrm>
            <a:off x="5051493" y="959558"/>
            <a:ext cx="4058421" cy="571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" name="Oval 1"/>
          <p:cNvSpPr/>
          <p:nvPr/>
        </p:nvSpPr>
        <p:spPr>
          <a:xfrm>
            <a:off x="5020986" y="969251"/>
            <a:ext cx="371937" cy="40156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116" name="สี่เหลี่ยมผืนผ้า 115"/>
          <p:cNvSpPr/>
          <p:nvPr/>
        </p:nvSpPr>
        <p:spPr>
          <a:xfrm>
            <a:off x="5580112" y="1368696"/>
            <a:ext cx="2808312" cy="55321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117" name="สี่เหลี่ยมผืนผ้า 116"/>
          <p:cNvSpPr/>
          <p:nvPr/>
        </p:nvSpPr>
        <p:spPr>
          <a:xfrm rot="627414">
            <a:off x="5911888" y="1441304"/>
            <a:ext cx="2736304" cy="144016"/>
          </a:xfrm>
          <a:prstGeom prst="rect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118" name="กล่องข้อความ 117"/>
          <p:cNvSpPr txBox="1"/>
          <p:nvPr/>
        </p:nvSpPr>
        <p:spPr>
          <a:xfrm rot="638436">
            <a:off x="6651565" y="1413524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คลองจระเข้สามพัน</a:t>
            </a:r>
          </a:p>
        </p:txBody>
      </p:sp>
      <p:pic>
        <p:nvPicPr>
          <p:cNvPr id="11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85105" t="5597" r="6024" b="91947"/>
          <a:stretch/>
        </p:blipFill>
        <p:spPr bwMode="auto">
          <a:xfrm rot="17417431">
            <a:off x="8258929" y="1684774"/>
            <a:ext cx="360040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0" name="กล่องข้อความ 119"/>
          <p:cNvSpPr txBox="1"/>
          <p:nvPr/>
        </p:nvSpPr>
        <p:spPr>
          <a:xfrm>
            <a:off x="7688436" y="1786573"/>
            <a:ext cx="767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ปตร</a:t>
            </a:r>
            <a:r>
              <a:rPr lang="th-TH" sz="1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.สองพี่น้อง</a:t>
            </a:r>
          </a:p>
        </p:txBody>
      </p:sp>
      <p:sp>
        <p:nvSpPr>
          <p:cNvPr id="121" name="กล่องข้อความ 4"/>
          <p:cNvSpPr txBox="1"/>
          <p:nvPr/>
        </p:nvSpPr>
        <p:spPr>
          <a:xfrm>
            <a:off x="7636075" y="457508"/>
            <a:ext cx="1477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อัตราการไหลไม่ต่ำกว่า 50 ลูกบาศก์เมตรต่อวินาที </a:t>
            </a:r>
          </a:p>
        </p:txBody>
      </p:sp>
      <p:sp>
        <p:nvSpPr>
          <p:cNvPr id="122" name="Oval 31"/>
          <p:cNvSpPr/>
          <p:nvPr/>
        </p:nvSpPr>
        <p:spPr>
          <a:xfrm>
            <a:off x="8459542" y="5839246"/>
            <a:ext cx="127697" cy="138040"/>
          </a:xfrm>
          <a:prstGeom prst="ellipse">
            <a:avLst/>
          </a:prstGeom>
          <a:solidFill>
            <a:srgbClr val="FF00FF"/>
          </a:solidFill>
          <a:ln w="12700" cap="flat" cmpd="sng" algn="ctr">
            <a:solidFill>
              <a:srgbClr val="FF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cxnSp>
        <p:nvCxnSpPr>
          <p:cNvPr id="124" name="ลูกศรเชื่อมต่อแบบตรง 123"/>
          <p:cNvCxnSpPr/>
          <p:nvPr/>
        </p:nvCxnSpPr>
        <p:spPr>
          <a:xfrm>
            <a:off x="7847792" y="1608728"/>
            <a:ext cx="302225" cy="58578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5" name="กล่องข้อความ 124"/>
          <p:cNvSpPr txBox="1"/>
          <p:nvPr/>
        </p:nvSpPr>
        <p:spPr>
          <a:xfrm rot="638436">
            <a:off x="5905706" y="1040440"/>
            <a:ext cx="6957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B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 = 35 </a:t>
            </a:r>
            <a:r>
              <a:rPr lang="en-US" sz="1100" b="1" dirty="0" err="1">
                <a:solidFill>
                  <a:srgbClr val="FF0B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cms</a:t>
            </a:r>
            <a:endParaRPr lang="th-TH" sz="1100" b="1" dirty="0">
              <a:solidFill>
                <a:srgbClr val="FF0B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6" name="กล่องข้อความ 125"/>
          <p:cNvSpPr txBox="1"/>
          <p:nvPr/>
        </p:nvSpPr>
        <p:spPr>
          <a:xfrm>
            <a:off x="5921541" y="2861409"/>
            <a:ext cx="948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B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 = 50.10 </a:t>
            </a:r>
            <a:r>
              <a:rPr lang="en-US" sz="1100" b="1" dirty="0" err="1">
                <a:solidFill>
                  <a:srgbClr val="FF0B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cms</a:t>
            </a:r>
            <a:endParaRPr lang="th-TH" sz="1100" b="1" dirty="0">
              <a:solidFill>
                <a:srgbClr val="FF0B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7" name="กล่องข้อความ 126"/>
          <p:cNvSpPr txBox="1"/>
          <p:nvPr/>
        </p:nvSpPr>
        <p:spPr>
          <a:xfrm rot="5400000">
            <a:off x="8613830" y="1284814"/>
            <a:ext cx="6957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B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 = 5 </a:t>
            </a:r>
            <a:r>
              <a:rPr lang="en-US" sz="1100" b="1" dirty="0" err="1">
                <a:solidFill>
                  <a:srgbClr val="FF0B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cms</a:t>
            </a:r>
            <a:endParaRPr lang="th-TH" sz="1100" b="1" dirty="0">
              <a:solidFill>
                <a:srgbClr val="FF0B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8" name="กล่องข้อความ 127"/>
          <p:cNvSpPr txBox="1"/>
          <p:nvPr/>
        </p:nvSpPr>
        <p:spPr>
          <a:xfrm>
            <a:off x="7167796" y="1629159"/>
            <a:ext cx="6957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อ.สองพี่น้อง</a:t>
            </a:r>
          </a:p>
        </p:txBody>
      </p:sp>
      <p:sp>
        <p:nvSpPr>
          <p:cNvPr id="129" name="Oval 31"/>
          <p:cNvSpPr/>
          <p:nvPr/>
        </p:nvSpPr>
        <p:spPr>
          <a:xfrm>
            <a:off x="7755122" y="1741751"/>
            <a:ext cx="72000" cy="72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130" name="กล่องข้อความ 129"/>
          <p:cNvSpPr txBox="1"/>
          <p:nvPr/>
        </p:nvSpPr>
        <p:spPr>
          <a:xfrm>
            <a:off x="8095072" y="843009"/>
            <a:ext cx="969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อ.เมืองสุพรรณบุรี</a:t>
            </a:r>
          </a:p>
        </p:txBody>
      </p:sp>
      <p:sp>
        <p:nvSpPr>
          <p:cNvPr id="131" name="Oval 31"/>
          <p:cNvSpPr/>
          <p:nvPr/>
        </p:nvSpPr>
        <p:spPr>
          <a:xfrm>
            <a:off x="8026944" y="1027367"/>
            <a:ext cx="72000" cy="72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132" name="กล่องข้อความ 131"/>
          <p:cNvSpPr txBox="1"/>
          <p:nvPr/>
        </p:nvSpPr>
        <p:spPr>
          <a:xfrm>
            <a:off x="6786216" y="5128456"/>
            <a:ext cx="7011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อ.สามพราน</a:t>
            </a:r>
          </a:p>
        </p:txBody>
      </p:sp>
      <p:sp>
        <p:nvSpPr>
          <p:cNvPr id="133" name="Oval 31"/>
          <p:cNvSpPr/>
          <p:nvPr/>
        </p:nvSpPr>
        <p:spPr>
          <a:xfrm>
            <a:off x="6802012" y="5341990"/>
            <a:ext cx="72000" cy="72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134" name="กล่องข้อความ 133"/>
          <p:cNvSpPr txBox="1"/>
          <p:nvPr/>
        </p:nvSpPr>
        <p:spPr>
          <a:xfrm>
            <a:off x="7861858" y="6141494"/>
            <a:ext cx="969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อ.ดำเนินสะดวก</a:t>
            </a:r>
          </a:p>
        </p:txBody>
      </p:sp>
      <p:sp>
        <p:nvSpPr>
          <p:cNvPr id="135" name="Oval 31"/>
          <p:cNvSpPr/>
          <p:nvPr/>
        </p:nvSpPr>
        <p:spPr>
          <a:xfrm>
            <a:off x="8374754" y="6350841"/>
            <a:ext cx="72000" cy="72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8289901" y="5658163"/>
            <a:ext cx="449184" cy="44918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137" name="กล่องข้อความ 136"/>
          <p:cNvSpPr txBox="1"/>
          <p:nvPr/>
        </p:nvSpPr>
        <p:spPr>
          <a:xfrm>
            <a:off x="7869373" y="2676696"/>
            <a:ext cx="969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อ.บางเลน</a:t>
            </a:r>
          </a:p>
        </p:txBody>
      </p:sp>
      <p:sp>
        <p:nvSpPr>
          <p:cNvPr id="138" name="Oval 31"/>
          <p:cNvSpPr/>
          <p:nvPr/>
        </p:nvSpPr>
        <p:spPr>
          <a:xfrm>
            <a:off x="8403733" y="2795840"/>
            <a:ext cx="72000" cy="72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001" y="1475651"/>
            <a:ext cx="495808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ระบายน้ำจากเขื่อนแม่กลองผ่านคลองท่าสาร-บางปลาลงแม่น้ำท่าจีน                     ที่ </a:t>
            </a:r>
            <a:r>
              <a:rPr lang="th-TH" sz="1800" b="1" i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ปตร</a:t>
            </a: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บางปลา และระบายน้ำผ่าน </a:t>
            </a:r>
            <a:r>
              <a:rPr lang="th-TH" sz="1800" b="1" i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ปตร</a:t>
            </a: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โพธิ์พระยา รวม 50 ลบ.ม./วินาที</a:t>
            </a:r>
          </a:p>
          <a:p>
            <a:pPr marL="342900" indent="-342900">
              <a:buFontTx/>
              <a:buAutoNum type="arabicPeriod"/>
            </a:pPr>
            <a:endParaRPr lang="th-TH" sz="1800" b="1" i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825" y="2757566"/>
            <a:ext cx="496534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ระบายน้ำจากเขื่อนแม่กลองเข้าสู่คลองส่งน้ำ 6 ขวา 5 ซ้าย และ 7 ขวา 5 ซ้าย ผ่านคลองท่าผา – บางแก้ว คลองขุนเทพ ลงสู่คลองจินดาเพื่อผลักดันน้ำเค็มในคลองจินดา</a:t>
            </a:r>
          </a:p>
          <a:p>
            <a:pPr marL="342900" indent="-342900">
              <a:buFont typeface="+mj-lt"/>
              <a:buAutoNum type="arabicPeriod" startAt="2"/>
            </a:pPr>
            <a:endParaRPr lang="th-TH" sz="1800" b="1" i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064" y="4028013"/>
            <a:ext cx="49630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ติดตั้งเครื่องมือวัดความเค็มแบบ </a:t>
            </a:r>
            <a:r>
              <a:rPr lang="en-US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Real time 8 </a:t>
            </a: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 ในแม่น้ำท่าจีน</a:t>
            </a:r>
          </a:p>
          <a:p>
            <a:endParaRPr lang="th-TH" sz="1800" b="1" i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825" y="4756674"/>
            <a:ext cx="4965343" cy="923330"/>
          </a:xfrm>
          <a:prstGeom prst="rect">
            <a:avLst/>
          </a:prstGeom>
          <a:solidFill>
            <a:srgbClr val="FECEF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ประชุมเกษตรกรชาวสวนผลไม้และสวนกล้วยไม้ให้เปิดรับน้ำหรือสูบน้ำแม่น้ำท่าจีน เมื่อค่าความเค็มน้อยกว่า 0.75 กรัม/ลิตร</a:t>
            </a:r>
          </a:p>
          <a:p>
            <a:endParaRPr lang="th-TH" sz="1800" b="1" i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081" y="5787756"/>
            <a:ext cx="493485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th-TH" sz="18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ส่งรถบรรทุกน้ำไปช่วยเหลือสวนกล้วยไม้ที่ขาดแคลนน้ำจืด</a:t>
            </a:r>
          </a:p>
          <a:p>
            <a:endParaRPr lang="th-TH" sz="1800" b="1" i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768" y="667547"/>
            <a:ext cx="5512880" cy="570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แผนผังการการระบายน้ำจากลุ่มน้ำแม่กลองและลุ่มน้ำเจ้าพระยาเพื่อระบบนิเวศ </a:t>
            </a:r>
          </a:p>
          <a:p>
            <a:pPr algn="ctr"/>
            <a:r>
              <a:rPr lang="th-TH" sz="18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ผลักดันน้ำเค็ม และน้ำเน่าเสีย ในแม่น้ำท่าจีน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399564" y="4721078"/>
            <a:ext cx="1132519" cy="10385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100" b="1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เฝ้าระวังและควบคุมค่าความเค็มไม่เกิน 0.75 กรัมต่อลิตร</a:t>
            </a:r>
            <a:endParaRPr lang="th-TH" sz="11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วันที่ 16 ก.พ. 64 </a:t>
            </a:r>
          </a:p>
          <a:p>
            <a:pPr algn="ctr"/>
            <a:r>
              <a:rPr lang="th-TH" sz="11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2.71 กรัม/ลิตร</a:t>
            </a:r>
          </a:p>
        </p:txBody>
      </p:sp>
      <p:cxnSp>
        <p:nvCxnSpPr>
          <p:cNvPr id="61" name="Elbow Connector 60"/>
          <p:cNvCxnSpPr>
            <a:endCxn id="122" idx="7"/>
          </p:cNvCxnSpPr>
          <p:nvPr/>
        </p:nvCxnSpPr>
        <p:spPr>
          <a:xfrm rot="16200000" flipH="1">
            <a:off x="8163984" y="5454906"/>
            <a:ext cx="244557" cy="564551"/>
          </a:xfrm>
          <a:prstGeom prst="bentConnector3">
            <a:avLst>
              <a:gd name="adj1" fmla="val 50000"/>
            </a:avLst>
          </a:prstGeom>
          <a:ln w="19050">
            <a:solidFill>
              <a:srgbClr val="F13F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กล่องข้อความ 125">
            <a:extLst>
              <a:ext uri="{FF2B5EF4-FFF2-40B4-BE49-F238E27FC236}">
                <a16:creationId xmlns:a16="http://schemas.microsoft.com/office/drawing/2014/main" id="{FEC7D485-C0D9-4453-ACE2-0DA319337957}"/>
              </a:ext>
            </a:extLst>
          </p:cNvPr>
          <p:cNvSpPr txBox="1"/>
          <p:nvPr/>
        </p:nvSpPr>
        <p:spPr>
          <a:xfrm>
            <a:off x="7685002" y="2766098"/>
            <a:ext cx="948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B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 = 41.89 </a:t>
            </a:r>
            <a:r>
              <a:rPr lang="en-US" sz="1100" b="1" dirty="0" err="1">
                <a:solidFill>
                  <a:srgbClr val="FF0B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cms</a:t>
            </a:r>
            <a:endParaRPr lang="th-TH" sz="1100" b="1" dirty="0">
              <a:solidFill>
                <a:srgbClr val="FF0B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สี่เหลี่ยมผืนผ้า 14">
            <a:extLst>
              <a:ext uri="{FF2B5EF4-FFF2-40B4-BE49-F238E27FC236}">
                <a16:creationId xmlns:a16="http://schemas.microsoft.com/office/drawing/2014/main" id="{29165F67-5B19-42D2-A2BE-50B421C40E61}"/>
              </a:ext>
            </a:extLst>
          </p:cNvPr>
          <p:cNvSpPr/>
          <p:nvPr/>
        </p:nvSpPr>
        <p:spPr>
          <a:xfrm>
            <a:off x="7075427" y="240892"/>
            <a:ext cx="1709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400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16 ก.พ. 2564</a:t>
            </a:r>
            <a:endParaRPr lang="th-TH" sz="1400" i="1" dirty="0"/>
          </a:p>
        </p:txBody>
      </p:sp>
      <p:sp>
        <p:nvSpPr>
          <p:cNvPr id="45" name="กล่องข้อความ 124">
            <a:extLst>
              <a:ext uri="{FF2B5EF4-FFF2-40B4-BE49-F238E27FC236}">
                <a16:creationId xmlns:a16="http://schemas.microsoft.com/office/drawing/2014/main" id="{A4DD4F3C-7DEA-43A5-816B-3D108E553753}"/>
              </a:ext>
            </a:extLst>
          </p:cNvPr>
          <p:cNvSpPr txBox="1"/>
          <p:nvPr/>
        </p:nvSpPr>
        <p:spPr>
          <a:xfrm rot="638436">
            <a:off x="7759479" y="1372438"/>
            <a:ext cx="6957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B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 = 12 </a:t>
            </a:r>
            <a:r>
              <a:rPr lang="en-US" sz="1100" b="1" dirty="0" err="1">
                <a:solidFill>
                  <a:srgbClr val="FF0B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cms</a:t>
            </a:r>
            <a:endParaRPr lang="th-TH" sz="1100" b="1" dirty="0">
              <a:solidFill>
                <a:srgbClr val="FF0B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15947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ound Diagonal Corner Rectangle 4"/>
          <p:cNvSpPr/>
          <p:nvPr/>
        </p:nvSpPr>
        <p:spPr>
          <a:xfrm>
            <a:off x="-4768" y="4306"/>
            <a:ext cx="5351224" cy="51219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A3C7E8"/>
              </a:gs>
              <a:gs pos="100000">
                <a:srgbClr val="D9EBF6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31" name="Round Diagonal Corner Rectangle 3"/>
          <p:cNvSpPr/>
          <p:nvPr/>
        </p:nvSpPr>
        <p:spPr>
          <a:xfrm>
            <a:off x="5103635" y="4306"/>
            <a:ext cx="4035597" cy="524772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D9EBF6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52" name="TextBox 38"/>
          <p:cNvSpPr txBox="1"/>
          <p:nvPr/>
        </p:nvSpPr>
        <p:spPr>
          <a:xfrm>
            <a:off x="568086" y="-35222"/>
            <a:ext cx="79698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th-TH" sz="28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cs typeface="TH SarabunPSK" pitchFamily="34" charset="-34"/>
              </a:rPr>
              <a:t>มาตรการควบคุมความเค็มใน </a:t>
            </a:r>
            <a:r>
              <a:rPr lang="th-TH" sz="3200" b="1" dirty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บางปะกง – ปราจีนบุรี</a:t>
            </a:r>
          </a:p>
        </p:txBody>
      </p:sp>
      <p:grpSp>
        <p:nvGrpSpPr>
          <p:cNvPr id="8" name="กลุ่ม 7"/>
          <p:cNvGrpSpPr/>
          <p:nvPr/>
        </p:nvGrpSpPr>
        <p:grpSpPr>
          <a:xfrm>
            <a:off x="28535" y="-2198"/>
            <a:ext cx="502127" cy="526226"/>
            <a:chOff x="-2470735" y="666528"/>
            <a:chExt cx="2626920" cy="2775546"/>
          </a:xfrm>
        </p:grpSpPr>
        <p:sp>
          <p:nvSpPr>
            <p:cNvPr id="3" name="วงรี 2"/>
            <p:cNvSpPr/>
            <p:nvPr/>
          </p:nvSpPr>
          <p:spPr>
            <a:xfrm>
              <a:off x="-2138967" y="832713"/>
              <a:ext cx="1963336" cy="196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th-TH" sz="2800">
                <a:solidFill>
                  <a:prstClr val="white"/>
                </a:solidFill>
              </a:endParaRPr>
            </a:p>
          </p:txBody>
        </p:sp>
        <p:pic>
          <p:nvPicPr>
            <p:cNvPr id="104" name="รูปภาพ 1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70735" y="666528"/>
              <a:ext cx="2626920" cy="2775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8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61" y="14254"/>
            <a:ext cx="408640" cy="49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" name="Rectangle 6"/>
          <p:cNvSpPr/>
          <p:nvPr/>
        </p:nvSpPr>
        <p:spPr>
          <a:xfrm>
            <a:off x="0" y="5397500"/>
            <a:ext cx="9144000" cy="14605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217" name="Round Diagonal Corner Rectangle 11"/>
          <p:cNvSpPr/>
          <p:nvPr/>
        </p:nvSpPr>
        <p:spPr>
          <a:xfrm>
            <a:off x="18472" y="936984"/>
            <a:ext cx="3931227" cy="374792"/>
          </a:xfrm>
          <a:prstGeom prst="round2DiagRect">
            <a:avLst>
              <a:gd name="adj1" fmla="val 40918"/>
              <a:gd name="adj2" fmla="val 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18" name="Round Diagonal Corner Rectangle 13"/>
          <p:cNvSpPr/>
          <p:nvPr/>
        </p:nvSpPr>
        <p:spPr>
          <a:xfrm>
            <a:off x="-4546" y="1657625"/>
            <a:ext cx="4802209" cy="901227"/>
          </a:xfrm>
          <a:prstGeom prst="round2DiagRect">
            <a:avLst>
              <a:gd name="adj1" fmla="val 14112"/>
              <a:gd name="adj2" fmla="val 0"/>
            </a:avLst>
          </a:prstGeom>
          <a:solidFill>
            <a:srgbClr val="F6FA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19" name="กล่องข้อความ 4"/>
          <p:cNvSpPr txBox="1"/>
          <p:nvPr/>
        </p:nvSpPr>
        <p:spPr>
          <a:xfrm>
            <a:off x="571992" y="840396"/>
            <a:ext cx="226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28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มาตรการหลัก</a:t>
            </a:r>
            <a:endParaRPr lang="th-TH" sz="2400" b="1" dirty="0"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0" name="Round Diagonal Corner Rectangle 15"/>
          <p:cNvSpPr/>
          <p:nvPr/>
        </p:nvSpPr>
        <p:spPr>
          <a:xfrm>
            <a:off x="-4546" y="1339080"/>
            <a:ext cx="2404846" cy="348464"/>
          </a:xfrm>
          <a:prstGeom prst="round2DiagRect">
            <a:avLst>
              <a:gd name="adj1" fmla="val 40918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21" name="กล่องข้อความ 4"/>
          <p:cNvSpPr txBox="1"/>
          <p:nvPr/>
        </p:nvSpPr>
        <p:spPr>
          <a:xfrm>
            <a:off x="13926" y="1304252"/>
            <a:ext cx="2262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20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การบริหารจัดการน้ำ </a:t>
            </a:r>
            <a:endParaRPr lang="th-TH" b="1" dirty="0"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2" name="สี่เหลี่ยมผืนผ้า 10"/>
          <p:cNvSpPr/>
          <p:nvPr/>
        </p:nvSpPr>
        <p:spPr>
          <a:xfrm>
            <a:off x="89562" y="1777751"/>
            <a:ext cx="4519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6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ระบายน้ำจากอ่างเก็บน้ำทั้ง 5 แห่งในลุ่มน้ำบางปะกง-ปราจีนบุรี ประกอบด้วย อ่างฯคลองสียัด อ่างฯคลองระบม อ่างฯขุนด่านปราการชล อ่างฯ</a:t>
            </a:r>
            <a:r>
              <a:rPr lang="th-TH" sz="1600" i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นฤบดินทร</a:t>
            </a:r>
            <a:r>
              <a:rPr lang="th-TH" sz="16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จินดา และอ่างฯพระสทึง </a:t>
            </a:r>
          </a:p>
        </p:txBody>
      </p:sp>
      <p:sp>
        <p:nvSpPr>
          <p:cNvPr id="223" name="Round Diagonal Corner Rectangle 32"/>
          <p:cNvSpPr/>
          <p:nvPr/>
        </p:nvSpPr>
        <p:spPr>
          <a:xfrm>
            <a:off x="62314" y="5344282"/>
            <a:ext cx="3887385" cy="386696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2E75B6"/>
          </a:solidFill>
          <a:ln w="25400" cap="flat" cmpd="sng" algn="ctr">
            <a:solidFill>
              <a:srgbClr val="2E75B6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24" name="กล่องข้อความ 4"/>
          <p:cNvSpPr txBox="1"/>
          <p:nvPr/>
        </p:nvSpPr>
        <p:spPr>
          <a:xfrm>
            <a:off x="673100" y="5273356"/>
            <a:ext cx="226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28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มาตรการเสริม</a:t>
            </a:r>
            <a:endParaRPr lang="th-TH" sz="2400" b="1" dirty="0"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5" name="Round Diagonal Corner Rectangle 34"/>
          <p:cNvSpPr/>
          <p:nvPr/>
        </p:nvSpPr>
        <p:spPr>
          <a:xfrm>
            <a:off x="-57905" y="5772162"/>
            <a:ext cx="4855568" cy="954107"/>
          </a:xfrm>
          <a:prstGeom prst="round2DiagRect">
            <a:avLst>
              <a:gd name="adj1" fmla="val 20516"/>
              <a:gd name="adj2" fmla="val 0"/>
            </a:avLst>
          </a:prstGeom>
          <a:solidFill>
            <a:srgbClr val="F6FA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26" name="สี่เหลี่ยมผืนผ้า 10"/>
          <p:cNvSpPr/>
          <p:nvPr/>
        </p:nvSpPr>
        <p:spPr>
          <a:xfrm>
            <a:off x="66763" y="5772162"/>
            <a:ext cx="4638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ดำเนินการช่วยเหลือรถบรรทุกน้ำเพื่อขนส่งน้ำช่วยเหลือเกษตรกร โดยกำหนดให้มีการดำเนินงานอย่างต่อเนื่องหมุนเวียนในพื้นที่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ทำการตรวจวัดค่าความเค็มที่จุดเฝ้าระวังและควบคุมเป็นรายชั่วโมง </a:t>
            </a:r>
            <a:br>
              <a:rPr lang="th-TH" sz="1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ทุกวันจนกว่าจะสิ้นสุดฤดูแล้ง</a:t>
            </a:r>
          </a:p>
        </p:txBody>
      </p:sp>
      <p:sp>
        <p:nvSpPr>
          <p:cNvPr id="227" name="Round Diagonal Corner Rectangle 23"/>
          <p:cNvSpPr/>
          <p:nvPr/>
        </p:nvSpPr>
        <p:spPr>
          <a:xfrm>
            <a:off x="-37923" y="3122318"/>
            <a:ext cx="4838968" cy="2157298"/>
          </a:xfrm>
          <a:prstGeom prst="round2DiagRect">
            <a:avLst>
              <a:gd name="adj1" fmla="val 20516"/>
              <a:gd name="adj2" fmla="val 0"/>
            </a:avLst>
          </a:prstGeom>
          <a:solidFill>
            <a:srgbClr val="F6FA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28" name="Round Diagonal Corner Rectangle 19"/>
          <p:cNvSpPr/>
          <p:nvPr/>
        </p:nvSpPr>
        <p:spPr>
          <a:xfrm>
            <a:off x="624" y="2727402"/>
            <a:ext cx="2404846" cy="348464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DD7E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29" name="กล่องข้อความ 4"/>
          <p:cNvSpPr txBox="1"/>
          <p:nvPr/>
        </p:nvSpPr>
        <p:spPr>
          <a:xfrm>
            <a:off x="19096" y="2692574"/>
            <a:ext cx="2262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20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การควบคุมความเค็ม</a:t>
            </a:r>
          </a:p>
        </p:txBody>
      </p:sp>
      <p:sp>
        <p:nvSpPr>
          <p:cNvPr id="230" name="สี่เหลี่ยมผืนผ้า 10"/>
          <p:cNvSpPr/>
          <p:nvPr/>
        </p:nvSpPr>
        <p:spPr>
          <a:xfrm>
            <a:off x="89561" y="3136900"/>
            <a:ext cx="45238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6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ควบคุมความเค็มที่ </a:t>
            </a:r>
            <a:r>
              <a:rPr lang="th-TH" sz="1600" b="1" i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ปตร</a:t>
            </a:r>
            <a:r>
              <a:rPr lang="th-TH" sz="16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.หาดยาง อำเภอศรีมหาโพธิ์ จังหวัดปราจีนบุรี </a:t>
            </a:r>
            <a:br>
              <a:rPr lang="th-TH" sz="16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ไม่ให้เกิน 1 กรัมต่อลิตร ตลอดปี</a:t>
            </a:r>
          </a:p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6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ควบคุมค่าความเค็มที่ อำเภอเมือง จังหวัดปราจีนบุรี </a:t>
            </a:r>
            <a:r>
              <a:rPr lang="th-TH" sz="16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ไม่ให้เกิน 1 กรัมต่อลิตร จนถึงเดือนมีนาคม</a:t>
            </a:r>
          </a:p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6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ควบคุมค่าความเค็มที่ </a:t>
            </a:r>
            <a:r>
              <a:rPr lang="th-TH" sz="1600" b="1" i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ปตร</a:t>
            </a:r>
            <a:r>
              <a:rPr lang="th-TH" sz="16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.บางขนาก อำเภอบางน้ำเปรี้ยว จังหวัดฉะเชิงเทรา </a:t>
            </a:r>
            <a:r>
              <a:rPr lang="th-TH" sz="1600" b="1" i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ไม่ให้เกิน 1 กรัมต่อลิตร จนถึงกลางเดือนมกราคม </a:t>
            </a:r>
          </a:p>
          <a:p>
            <a:pPr marL="285750" indent="-285750" algn="thaiDist">
              <a:buFont typeface="Wingdings" panose="05000000000000000000" pitchFamily="2" charset="2"/>
              <a:buChar char="§"/>
            </a:pPr>
            <a:r>
              <a:rPr lang="th-TH" sz="1600" b="1" i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ควบคุมบานประตูเขื่อนทดน้ำบางปะกง ให้ระดับน้ำด้านเหนือน้ำและด้านท้ายน้ำไม่ให้แตกต่างกันเกิน 1.50 เมตร</a:t>
            </a:r>
          </a:p>
          <a:p>
            <a:pPr marL="285750" indent="-285750" algn="thaiDist">
              <a:buFont typeface="Wingdings" panose="05000000000000000000" pitchFamily="2" charset="2"/>
              <a:buChar char="§"/>
            </a:pPr>
            <a:endParaRPr lang="th-TH" sz="1600" b="1" i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31" name="กลุ่ม 230"/>
          <p:cNvGrpSpPr/>
          <p:nvPr/>
        </p:nvGrpSpPr>
        <p:grpSpPr>
          <a:xfrm>
            <a:off x="4676730" y="890006"/>
            <a:ext cx="4516595" cy="5933586"/>
            <a:chOff x="4676730" y="890006"/>
            <a:chExt cx="4516595" cy="5933586"/>
          </a:xfrm>
        </p:grpSpPr>
        <p:sp>
          <p:nvSpPr>
            <p:cNvPr id="232" name="Oval 1"/>
            <p:cNvSpPr/>
            <p:nvPr/>
          </p:nvSpPr>
          <p:spPr>
            <a:xfrm>
              <a:off x="5112380" y="969251"/>
              <a:ext cx="371937" cy="40156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cxnSp>
          <p:nvCxnSpPr>
            <p:cNvPr id="233" name="ตัวเชื่อมต่อตรง 232"/>
            <p:cNvCxnSpPr/>
            <p:nvPr/>
          </p:nvCxnSpPr>
          <p:spPr>
            <a:xfrm>
              <a:off x="5221493" y="1815118"/>
              <a:ext cx="972000" cy="0"/>
            </a:xfrm>
            <a:prstGeom prst="line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234" name="Oval 1"/>
            <p:cNvSpPr/>
            <p:nvPr/>
          </p:nvSpPr>
          <p:spPr>
            <a:xfrm>
              <a:off x="4676730" y="1001525"/>
              <a:ext cx="371937" cy="40156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35" name="สามเหลี่ยมหน้าจั่ว 234"/>
            <p:cNvSpPr/>
            <p:nvPr/>
          </p:nvSpPr>
          <p:spPr>
            <a:xfrm flipH="1" flipV="1">
              <a:off x="5490485" y="1366278"/>
              <a:ext cx="216024" cy="216024"/>
            </a:xfrm>
            <a:prstGeom prst="triangle">
              <a:avLst/>
            </a:prstGeom>
            <a:solidFill>
              <a:srgbClr val="44546A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36" name="กล่องข้อความ 235"/>
            <p:cNvSpPr txBox="1"/>
            <p:nvPr/>
          </p:nvSpPr>
          <p:spPr>
            <a:xfrm>
              <a:off x="4708647" y="1129101"/>
              <a:ext cx="13997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อ่างเก็บน้ำขุนด่านปราการชล</a:t>
              </a:r>
            </a:p>
          </p:txBody>
        </p:sp>
        <p:sp>
          <p:nvSpPr>
            <p:cNvPr id="237" name="สามเหลี่ยมหน้าจั่ว 236"/>
            <p:cNvSpPr/>
            <p:nvPr/>
          </p:nvSpPr>
          <p:spPr>
            <a:xfrm flipH="1" flipV="1">
              <a:off x="6326438" y="1107795"/>
              <a:ext cx="216024" cy="216024"/>
            </a:xfrm>
            <a:prstGeom prst="triangle">
              <a:avLst/>
            </a:prstGeom>
            <a:solidFill>
              <a:srgbClr val="44546A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38" name="กล่องข้อความ 237"/>
            <p:cNvSpPr txBox="1"/>
            <p:nvPr/>
          </p:nvSpPr>
          <p:spPr>
            <a:xfrm>
              <a:off x="5687290" y="890006"/>
              <a:ext cx="13131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อ่างเก็บน้ำ</a:t>
              </a:r>
              <a:r>
                <a:rPr lang="th-TH" sz="1200" b="1" kern="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นฤบดินทร</a:t>
              </a:r>
              <a: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จินดา</a:t>
              </a:r>
            </a:p>
          </p:txBody>
        </p:sp>
        <p:sp>
          <p:nvSpPr>
            <p:cNvPr id="239" name="สามเหลี่ยมหน้าจั่ว 238"/>
            <p:cNvSpPr/>
            <p:nvPr/>
          </p:nvSpPr>
          <p:spPr>
            <a:xfrm flipH="1" flipV="1">
              <a:off x="7527482" y="1551054"/>
              <a:ext cx="216024" cy="216024"/>
            </a:xfrm>
            <a:prstGeom prst="triangle">
              <a:avLst/>
            </a:prstGeom>
            <a:solidFill>
              <a:srgbClr val="44546A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40" name="กล่องข้อความ 239"/>
            <p:cNvSpPr txBox="1"/>
            <p:nvPr/>
          </p:nvSpPr>
          <p:spPr>
            <a:xfrm>
              <a:off x="7087111" y="1325652"/>
              <a:ext cx="9749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อ่างเก็บน้ำพระปรง</a:t>
              </a:r>
            </a:p>
          </p:txBody>
        </p:sp>
        <p:sp>
          <p:nvSpPr>
            <p:cNvPr id="241" name="สามเหลี่ยมหน้าจั่ว 240"/>
            <p:cNvSpPr/>
            <p:nvPr/>
          </p:nvSpPr>
          <p:spPr>
            <a:xfrm rot="5400000" flipH="1" flipV="1">
              <a:off x="8527453" y="2091705"/>
              <a:ext cx="216024" cy="216024"/>
            </a:xfrm>
            <a:prstGeom prst="triangle">
              <a:avLst/>
            </a:prstGeom>
            <a:solidFill>
              <a:srgbClr val="44546A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42" name="กล่องข้อความ 241"/>
            <p:cNvSpPr txBox="1"/>
            <p:nvPr/>
          </p:nvSpPr>
          <p:spPr>
            <a:xfrm>
              <a:off x="7939804" y="1587273"/>
              <a:ext cx="9589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>
                <a:defRPr/>
              </a:pPr>
              <a: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อ่างเก็บน้ำ</a:t>
              </a:r>
              <a:b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ขุนคลองพระ</a:t>
              </a:r>
              <a:r>
                <a:rPr lang="th-TH" sz="1200" b="1" kern="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สะทึง</a:t>
              </a:r>
              <a:endParaRPr lang="th-TH" sz="1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3" name="สี่เหลี่ยมผืนผ้า 242"/>
            <p:cNvSpPr/>
            <p:nvPr/>
          </p:nvSpPr>
          <p:spPr>
            <a:xfrm>
              <a:off x="5544497" y="1619969"/>
              <a:ext cx="108000" cy="4896000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44" name="รูปแบบอิสระ 243"/>
            <p:cNvSpPr/>
            <p:nvPr/>
          </p:nvSpPr>
          <p:spPr>
            <a:xfrm>
              <a:off x="5109247" y="6383628"/>
              <a:ext cx="1086500" cy="439964"/>
            </a:xfrm>
            <a:custGeom>
              <a:avLst/>
              <a:gdLst>
                <a:gd name="connsiteX0" fmla="*/ 1367518 w 1367518"/>
                <a:gd name="connsiteY0" fmla="*/ 34018 h 435429"/>
                <a:gd name="connsiteX1" fmla="*/ 1367518 w 1367518"/>
                <a:gd name="connsiteY1" fmla="*/ 435429 h 435429"/>
                <a:gd name="connsiteX2" fmla="*/ 0 w 1367518"/>
                <a:gd name="connsiteY2" fmla="*/ 435429 h 435429"/>
                <a:gd name="connsiteX3" fmla="*/ 0 w 1367518"/>
                <a:gd name="connsiteY3" fmla="*/ 40822 h 435429"/>
                <a:gd name="connsiteX4" fmla="*/ 0 w 1367518"/>
                <a:gd name="connsiteY4" fmla="*/ 40822 h 435429"/>
                <a:gd name="connsiteX5" fmla="*/ 61232 w 1367518"/>
                <a:gd name="connsiteY5" fmla="*/ 27214 h 435429"/>
                <a:gd name="connsiteX6" fmla="*/ 81643 w 1367518"/>
                <a:gd name="connsiteY6" fmla="*/ 20411 h 435429"/>
                <a:gd name="connsiteX7" fmla="*/ 136071 w 1367518"/>
                <a:gd name="connsiteY7" fmla="*/ 6804 h 435429"/>
                <a:gd name="connsiteX8" fmla="*/ 156482 w 1367518"/>
                <a:gd name="connsiteY8" fmla="*/ 13607 h 435429"/>
                <a:gd name="connsiteX9" fmla="*/ 278946 w 1367518"/>
                <a:gd name="connsiteY9" fmla="*/ 0 h 435429"/>
                <a:gd name="connsiteX10" fmla="*/ 299357 w 1367518"/>
                <a:gd name="connsiteY10" fmla="*/ 6804 h 435429"/>
                <a:gd name="connsiteX11" fmla="*/ 326571 w 1367518"/>
                <a:gd name="connsiteY11" fmla="*/ 13607 h 435429"/>
                <a:gd name="connsiteX12" fmla="*/ 346982 w 1367518"/>
                <a:gd name="connsiteY12" fmla="*/ 27214 h 435429"/>
                <a:gd name="connsiteX13" fmla="*/ 367393 w 1367518"/>
                <a:gd name="connsiteY13" fmla="*/ 34018 h 435429"/>
                <a:gd name="connsiteX14" fmla="*/ 408214 w 1367518"/>
                <a:gd name="connsiteY14" fmla="*/ 54429 h 435429"/>
                <a:gd name="connsiteX15" fmla="*/ 421821 w 1367518"/>
                <a:gd name="connsiteY15" fmla="*/ 74839 h 435429"/>
                <a:gd name="connsiteX16" fmla="*/ 462643 w 1367518"/>
                <a:gd name="connsiteY16" fmla="*/ 95250 h 435429"/>
                <a:gd name="connsiteX17" fmla="*/ 483053 w 1367518"/>
                <a:gd name="connsiteY17" fmla="*/ 108857 h 435429"/>
                <a:gd name="connsiteX18" fmla="*/ 510268 w 1367518"/>
                <a:gd name="connsiteY18" fmla="*/ 115661 h 435429"/>
                <a:gd name="connsiteX19" fmla="*/ 530678 w 1367518"/>
                <a:gd name="connsiteY19" fmla="*/ 122464 h 435429"/>
                <a:gd name="connsiteX20" fmla="*/ 639536 w 1367518"/>
                <a:gd name="connsiteY20" fmla="*/ 115661 h 435429"/>
                <a:gd name="connsiteX21" fmla="*/ 680357 w 1367518"/>
                <a:gd name="connsiteY21" fmla="*/ 102054 h 435429"/>
                <a:gd name="connsiteX22" fmla="*/ 741589 w 1367518"/>
                <a:gd name="connsiteY22" fmla="*/ 81643 h 435429"/>
                <a:gd name="connsiteX23" fmla="*/ 789214 w 1367518"/>
                <a:gd name="connsiteY23" fmla="*/ 68036 h 435429"/>
                <a:gd name="connsiteX24" fmla="*/ 843643 w 1367518"/>
                <a:gd name="connsiteY24" fmla="*/ 54429 h 435429"/>
                <a:gd name="connsiteX25" fmla="*/ 864053 w 1367518"/>
                <a:gd name="connsiteY25" fmla="*/ 40822 h 435429"/>
                <a:gd name="connsiteX26" fmla="*/ 911678 w 1367518"/>
                <a:gd name="connsiteY26" fmla="*/ 27214 h 435429"/>
                <a:gd name="connsiteX27" fmla="*/ 1000125 w 1367518"/>
                <a:gd name="connsiteY27" fmla="*/ 40822 h 435429"/>
                <a:gd name="connsiteX28" fmla="*/ 1040946 w 1367518"/>
                <a:gd name="connsiteY28" fmla="*/ 54429 h 435429"/>
                <a:gd name="connsiteX29" fmla="*/ 1054553 w 1367518"/>
                <a:gd name="connsiteY29" fmla="*/ 74839 h 435429"/>
                <a:gd name="connsiteX30" fmla="*/ 1061357 w 1367518"/>
                <a:gd name="connsiteY30" fmla="*/ 95250 h 435429"/>
                <a:gd name="connsiteX31" fmla="*/ 1081768 w 1367518"/>
                <a:gd name="connsiteY31" fmla="*/ 102054 h 435429"/>
                <a:gd name="connsiteX32" fmla="*/ 1108982 w 1367518"/>
                <a:gd name="connsiteY32" fmla="*/ 115661 h 435429"/>
                <a:gd name="connsiteX33" fmla="*/ 1204232 w 1367518"/>
                <a:gd name="connsiteY33" fmla="*/ 129268 h 435429"/>
                <a:gd name="connsiteX34" fmla="*/ 1306286 w 1367518"/>
                <a:gd name="connsiteY34" fmla="*/ 108857 h 435429"/>
                <a:gd name="connsiteX35" fmla="*/ 1326696 w 1367518"/>
                <a:gd name="connsiteY35" fmla="*/ 95250 h 435429"/>
                <a:gd name="connsiteX36" fmla="*/ 1367518 w 1367518"/>
                <a:gd name="connsiteY36" fmla="*/ 81643 h 435429"/>
                <a:gd name="connsiteX37" fmla="*/ 1367518 w 1367518"/>
                <a:gd name="connsiteY37" fmla="*/ 34018 h 43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67518" h="435429">
                  <a:moveTo>
                    <a:pt x="1367518" y="34018"/>
                  </a:moveTo>
                  <a:lnTo>
                    <a:pt x="1367518" y="435429"/>
                  </a:lnTo>
                  <a:lnTo>
                    <a:pt x="0" y="435429"/>
                  </a:lnTo>
                  <a:lnTo>
                    <a:pt x="0" y="40822"/>
                  </a:lnTo>
                  <a:lnTo>
                    <a:pt x="0" y="40822"/>
                  </a:lnTo>
                  <a:cubicBezTo>
                    <a:pt x="20411" y="36286"/>
                    <a:pt x="40948" y="32285"/>
                    <a:pt x="61232" y="27214"/>
                  </a:cubicBezTo>
                  <a:cubicBezTo>
                    <a:pt x="68189" y="25475"/>
                    <a:pt x="74685" y="22150"/>
                    <a:pt x="81643" y="20411"/>
                  </a:cubicBezTo>
                  <a:lnTo>
                    <a:pt x="136071" y="6804"/>
                  </a:lnTo>
                  <a:cubicBezTo>
                    <a:pt x="142875" y="9072"/>
                    <a:pt x="149310" y="13607"/>
                    <a:pt x="156482" y="13607"/>
                  </a:cubicBezTo>
                  <a:cubicBezTo>
                    <a:pt x="218011" y="13607"/>
                    <a:pt x="230969" y="9596"/>
                    <a:pt x="278946" y="0"/>
                  </a:cubicBezTo>
                  <a:cubicBezTo>
                    <a:pt x="285750" y="2268"/>
                    <a:pt x="292461" y="4834"/>
                    <a:pt x="299357" y="6804"/>
                  </a:cubicBezTo>
                  <a:cubicBezTo>
                    <a:pt x="308348" y="9373"/>
                    <a:pt x="317977" y="9924"/>
                    <a:pt x="326571" y="13607"/>
                  </a:cubicBezTo>
                  <a:cubicBezTo>
                    <a:pt x="334087" y="16828"/>
                    <a:pt x="339668" y="23557"/>
                    <a:pt x="346982" y="27214"/>
                  </a:cubicBezTo>
                  <a:cubicBezTo>
                    <a:pt x="353397" y="30421"/>
                    <a:pt x="360978" y="30811"/>
                    <a:pt x="367393" y="34018"/>
                  </a:cubicBezTo>
                  <a:cubicBezTo>
                    <a:pt x="420149" y="60396"/>
                    <a:pt x="356909" y="37327"/>
                    <a:pt x="408214" y="54429"/>
                  </a:cubicBezTo>
                  <a:cubicBezTo>
                    <a:pt x="412750" y="61232"/>
                    <a:pt x="416039" y="69057"/>
                    <a:pt x="421821" y="74839"/>
                  </a:cubicBezTo>
                  <a:cubicBezTo>
                    <a:pt x="435012" y="88030"/>
                    <a:pt x="446040" y="89716"/>
                    <a:pt x="462643" y="95250"/>
                  </a:cubicBezTo>
                  <a:cubicBezTo>
                    <a:pt x="469446" y="99786"/>
                    <a:pt x="475537" y="105636"/>
                    <a:pt x="483053" y="108857"/>
                  </a:cubicBezTo>
                  <a:cubicBezTo>
                    <a:pt x="491648" y="112541"/>
                    <a:pt x="501277" y="113092"/>
                    <a:pt x="510268" y="115661"/>
                  </a:cubicBezTo>
                  <a:cubicBezTo>
                    <a:pt x="517163" y="117631"/>
                    <a:pt x="523875" y="120196"/>
                    <a:pt x="530678" y="122464"/>
                  </a:cubicBezTo>
                  <a:cubicBezTo>
                    <a:pt x="566964" y="120196"/>
                    <a:pt x="603513" y="120573"/>
                    <a:pt x="639536" y="115661"/>
                  </a:cubicBezTo>
                  <a:cubicBezTo>
                    <a:pt x="653748" y="113723"/>
                    <a:pt x="666750" y="106590"/>
                    <a:pt x="680357" y="102054"/>
                  </a:cubicBezTo>
                  <a:lnTo>
                    <a:pt x="741589" y="81643"/>
                  </a:lnTo>
                  <a:cubicBezTo>
                    <a:pt x="764323" y="74065"/>
                    <a:pt x="763579" y="73733"/>
                    <a:pt x="789214" y="68036"/>
                  </a:cubicBezTo>
                  <a:cubicBezTo>
                    <a:pt x="838472" y="57090"/>
                    <a:pt x="807171" y="66585"/>
                    <a:pt x="843643" y="54429"/>
                  </a:cubicBezTo>
                  <a:cubicBezTo>
                    <a:pt x="850446" y="49893"/>
                    <a:pt x="856740" y="44479"/>
                    <a:pt x="864053" y="40822"/>
                  </a:cubicBezTo>
                  <a:cubicBezTo>
                    <a:pt x="873814" y="35942"/>
                    <a:pt x="902958" y="29394"/>
                    <a:pt x="911678" y="27214"/>
                  </a:cubicBezTo>
                  <a:cubicBezTo>
                    <a:pt x="967902" y="45956"/>
                    <a:pt x="879855" y="18271"/>
                    <a:pt x="1000125" y="40822"/>
                  </a:cubicBezTo>
                  <a:cubicBezTo>
                    <a:pt x="1014222" y="43465"/>
                    <a:pt x="1040946" y="54429"/>
                    <a:pt x="1040946" y="54429"/>
                  </a:cubicBezTo>
                  <a:cubicBezTo>
                    <a:pt x="1045482" y="61232"/>
                    <a:pt x="1050896" y="67526"/>
                    <a:pt x="1054553" y="74839"/>
                  </a:cubicBezTo>
                  <a:cubicBezTo>
                    <a:pt x="1057760" y="81254"/>
                    <a:pt x="1056286" y="90179"/>
                    <a:pt x="1061357" y="95250"/>
                  </a:cubicBezTo>
                  <a:cubicBezTo>
                    <a:pt x="1066428" y="100321"/>
                    <a:pt x="1075176" y="99229"/>
                    <a:pt x="1081768" y="102054"/>
                  </a:cubicBezTo>
                  <a:cubicBezTo>
                    <a:pt x="1091090" y="106049"/>
                    <a:pt x="1099081" y="113461"/>
                    <a:pt x="1108982" y="115661"/>
                  </a:cubicBezTo>
                  <a:cubicBezTo>
                    <a:pt x="1140291" y="122618"/>
                    <a:pt x="1204232" y="129268"/>
                    <a:pt x="1204232" y="129268"/>
                  </a:cubicBezTo>
                  <a:cubicBezTo>
                    <a:pt x="1279720" y="120880"/>
                    <a:pt x="1245982" y="128958"/>
                    <a:pt x="1306286" y="108857"/>
                  </a:cubicBezTo>
                  <a:cubicBezTo>
                    <a:pt x="1314043" y="106271"/>
                    <a:pt x="1319224" y="98571"/>
                    <a:pt x="1326696" y="95250"/>
                  </a:cubicBezTo>
                  <a:cubicBezTo>
                    <a:pt x="1339803" y="89425"/>
                    <a:pt x="1367518" y="81643"/>
                    <a:pt x="1367518" y="81643"/>
                  </a:cubicBezTo>
                  <a:lnTo>
                    <a:pt x="1367518" y="34018"/>
                  </a:lnTo>
                  <a:close/>
                </a:path>
              </a:pathLst>
            </a:custGeom>
            <a:solidFill>
              <a:srgbClr val="000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45" name="กล่องข้อความ 244"/>
            <p:cNvSpPr txBox="1"/>
            <p:nvPr/>
          </p:nvSpPr>
          <p:spPr>
            <a:xfrm>
              <a:off x="5109247" y="6499153"/>
              <a:ext cx="1086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th-TH" sz="1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ทะเล</a:t>
              </a:r>
            </a:p>
          </p:txBody>
        </p:sp>
        <p:sp>
          <p:nvSpPr>
            <p:cNvPr id="246" name="สี่เหลี่ยมผืนผ้า 245"/>
            <p:cNvSpPr/>
            <p:nvPr/>
          </p:nvSpPr>
          <p:spPr>
            <a:xfrm>
              <a:off x="6388342" y="1355349"/>
              <a:ext cx="108000" cy="1152000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47" name="สี่เหลี่ยมผืนผ้า 246"/>
            <p:cNvSpPr/>
            <p:nvPr/>
          </p:nvSpPr>
          <p:spPr>
            <a:xfrm>
              <a:off x="7589324" y="1793171"/>
              <a:ext cx="108000" cy="1800000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48" name="สี่เหลี่ยมผืนผ้า 247"/>
            <p:cNvSpPr/>
            <p:nvPr/>
          </p:nvSpPr>
          <p:spPr>
            <a:xfrm rot="16200000">
              <a:off x="6981035" y="1811784"/>
              <a:ext cx="108000" cy="1296000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49" name="สี่เหลี่ยมผืนผ้า 248"/>
            <p:cNvSpPr/>
            <p:nvPr/>
          </p:nvSpPr>
          <p:spPr>
            <a:xfrm rot="16200000">
              <a:off x="8012270" y="1756694"/>
              <a:ext cx="108000" cy="900000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50" name="สี่เหลี่ยมผืนผ้า 249"/>
            <p:cNvSpPr/>
            <p:nvPr/>
          </p:nvSpPr>
          <p:spPr>
            <a:xfrm>
              <a:off x="8395385" y="3883861"/>
              <a:ext cx="108000" cy="720000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51" name="สามเหลี่ยมหน้าจั่ว 250"/>
            <p:cNvSpPr/>
            <p:nvPr/>
          </p:nvSpPr>
          <p:spPr>
            <a:xfrm flipH="1" flipV="1">
              <a:off x="8338855" y="3653692"/>
              <a:ext cx="216024" cy="216024"/>
            </a:xfrm>
            <a:prstGeom prst="triangle">
              <a:avLst/>
            </a:prstGeom>
            <a:solidFill>
              <a:srgbClr val="44546A">
                <a:lumMod val="75000"/>
              </a:srgbClr>
            </a:solidFill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52" name="กล่องข้อความ 251"/>
            <p:cNvSpPr txBox="1"/>
            <p:nvPr/>
          </p:nvSpPr>
          <p:spPr>
            <a:xfrm>
              <a:off x="7915110" y="3474332"/>
              <a:ext cx="1098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อ่างเก็บน้ำคลองระบม</a:t>
              </a:r>
            </a:p>
          </p:txBody>
        </p:sp>
        <p:sp>
          <p:nvSpPr>
            <p:cNvPr id="253" name="สามเหลี่ยมหน้าจั่ว 252"/>
            <p:cNvSpPr/>
            <p:nvPr/>
          </p:nvSpPr>
          <p:spPr>
            <a:xfrm rot="5400000" flipH="1" flipV="1">
              <a:off x="8757542" y="4447870"/>
              <a:ext cx="216024" cy="216024"/>
            </a:xfrm>
            <a:prstGeom prst="triangle">
              <a:avLst/>
            </a:prstGeom>
            <a:solidFill>
              <a:srgbClr val="44546A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54" name="กล่องข้อความ 253"/>
            <p:cNvSpPr txBox="1"/>
            <p:nvPr/>
          </p:nvSpPr>
          <p:spPr>
            <a:xfrm>
              <a:off x="8460432" y="4634277"/>
              <a:ext cx="7328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>
                <a:defRPr/>
              </a:pPr>
              <a: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อ่างเก็บน้ำ</a:t>
              </a:r>
              <a:b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ขุนคลองสียัด</a:t>
              </a:r>
            </a:p>
          </p:txBody>
        </p:sp>
        <p:sp>
          <p:nvSpPr>
            <p:cNvPr id="255" name="คิวบ์ 254"/>
            <p:cNvSpPr/>
            <p:nvPr/>
          </p:nvSpPr>
          <p:spPr>
            <a:xfrm>
              <a:off x="5344572" y="1998860"/>
              <a:ext cx="504000" cy="108000"/>
            </a:xfrm>
            <a:prstGeom prst="cube">
              <a:avLst/>
            </a:prstGeom>
            <a:blipFill>
              <a:blip r:embed="rId4"/>
              <a:tile tx="0" ty="0" sx="100000" sy="100000" flip="none" algn="tl"/>
            </a:blip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56" name="สี่เหลี่ยมผืนผ้า 255"/>
            <p:cNvSpPr/>
            <p:nvPr/>
          </p:nvSpPr>
          <p:spPr>
            <a:xfrm rot="16200000">
              <a:off x="6596053" y="2514225"/>
              <a:ext cx="108000" cy="2088000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57" name="สี่เหลี่ยมผืนผ้า 256"/>
            <p:cNvSpPr/>
            <p:nvPr/>
          </p:nvSpPr>
          <p:spPr>
            <a:xfrm rot="16200000">
              <a:off x="7136506" y="2993600"/>
              <a:ext cx="108000" cy="3132000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cxnSp>
          <p:nvCxnSpPr>
            <p:cNvPr id="258" name="ตัวเชื่อมต่อตรง 257"/>
            <p:cNvCxnSpPr/>
            <p:nvPr/>
          </p:nvCxnSpPr>
          <p:spPr>
            <a:xfrm>
              <a:off x="5221493" y="2777941"/>
              <a:ext cx="323004" cy="0"/>
            </a:xfrm>
            <a:prstGeom prst="line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59" name="ตัวเชื่อมต่อตรง 258"/>
            <p:cNvCxnSpPr/>
            <p:nvPr/>
          </p:nvCxnSpPr>
          <p:spPr>
            <a:xfrm rot="16200000">
              <a:off x="4758111" y="2284014"/>
              <a:ext cx="972000" cy="0"/>
            </a:xfrm>
            <a:prstGeom prst="line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60" name="ตัวเชื่อมต่อตรง 259"/>
            <p:cNvCxnSpPr/>
            <p:nvPr/>
          </p:nvCxnSpPr>
          <p:spPr>
            <a:xfrm rot="16200000">
              <a:off x="5581493" y="2405443"/>
              <a:ext cx="1224000" cy="0"/>
            </a:xfrm>
            <a:prstGeom prst="line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61" name="ตัวเชื่อมต่อตรง 260"/>
            <p:cNvCxnSpPr/>
            <p:nvPr/>
          </p:nvCxnSpPr>
          <p:spPr>
            <a:xfrm>
              <a:off x="5635562" y="2996952"/>
              <a:ext cx="540000" cy="0"/>
            </a:xfrm>
            <a:prstGeom prst="line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262" name="คิวบ์ 261"/>
            <p:cNvSpPr/>
            <p:nvPr/>
          </p:nvSpPr>
          <p:spPr>
            <a:xfrm rot="5400000">
              <a:off x="5216671" y="2734014"/>
              <a:ext cx="360000" cy="72000"/>
            </a:xfrm>
            <a:prstGeom prst="cube">
              <a:avLst/>
            </a:prstGeom>
            <a:solidFill>
              <a:sysClr val="windowText" lastClr="00000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63" name="คิวบ์ 262"/>
            <p:cNvSpPr/>
            <p:nvPr/>
          </p:nvSpPr>
          <p:spPr>
            <a:xfrm rot="5400000">
              <a:off x="5670924" y="2959865"/>
              <a:ext cx="360000" cy="72000"/>
            </a:xfrm>
            <a:prstGeom prst="cube">
              <a:avLst/>
            </a:prstGeom>
            <a:solidFill>
              <a:sysClr val="windowText" lastClr="00000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cxnSp>
          <p:nvCxnSpPr>
            <p:cNvPr id="264" name="ตัวเชื่อมต่อตรง 263"/>
            <p:cNvCxnSpPr/>
            <p:nvPr/>
          </p:nvCxnSpPr>
          <p:spPr>
            <a:xfrm>
              <a:off x="5185708" y="3861048"/>
              <a:ext cx="360000" cy="0"/>
            </a:xfrm>
            <a:prstGeom prst="line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265" name="คิวบ์ 264"/>
            <p:cNvSpPr/>
            <p:nvPr/>
          </p:nvSpPr>
          <p:spPr>
            <a:xfrm rot="5400000">
              <a:off x="5218944" y="3824600"/>
              <a:ext cx="360000" cy="72000"/>
            </a:xfrm>
            <a:prstGeom prst="cube">
              <a:avLst/>
            </a:prstGeom>
            <a:solidFill>
              <a:sysClr val="windowText" lastClr="00000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66" name="คิวบ์ 265"/>
            <p:cNvSpPr/>
            <p:nvPr/>
          </p:nvSpPr>
          <p:spPr>
            <a:xfrm rot="5400000">
              <a:off x="7546531" y="4519882"/>
              <a:ext cx="360000" cy="72000"/>
            </a:xfrm>
            <a:prstGeom prst="cube">
              <a:avLst/>
            </a:prstGeom>
            <a:solidFill>
              <a:sysClr val="windowText" lastClr="00000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cxnSp>
          <p:nvCxnSpPr>
            <p:cNvPr id="267" name="ตัวเชื่อมต่อตรง 266"/>
            <p:cNvCxnSpPr/>
            <p:nvPr/>
          </p:nvCxnSpPr>
          <p:spPr>
            <a:xfrm>
              <a:off x="5648004" y="5002418"/>
              <a:ext cx="1728000" cy="0"/>
            </a:xfrm>
            <a:prstGeom prst="line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68" name="ตัวเชื่อมต่อตรง 267"/>
            <p:cNvCxnSpPr/>
            <p:nvPr/>
          </p:nvCxnSpPr>
          <p:spPr>
            <a:xfrm flipV="1">
              <a:off x="7376004" y="4984199"/>
              <a:ext cx="0" cy="810000"/>
            </a:xfrm>
            <a:prstGeom prst="line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69" name="ตัวเชื่อมต่อตรง 268"/>
            <p:cNvCxnSpPr/>
            <p:nvPr/>
          </p:nvCxnSpPr>
          <p:spPr>
            <a:xfrm>
              <a:off x="5648004" y="5771496"/>
              <a:ext cx="1728000" cy="0"/>
            </a:xfrm>
            <a:prstGeom prst="line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270" name="คิวบ์ 269"/>
            <p:cNvSpPr/>
            <p:nvPr/>
          </p:nvSpPr>
          <p:spPr>
            <a:xfrm>
              <a:off x="7214584" y="5326894"/>
              <a:ext cx="360000" cy="72000"/>
            </a:xfrm>
            <a:prstGeom prst="cube">
              <a:avLst/>
            </a:prstGeom>
            <a:solidFill>
              <a:sysClr val="windowText" lastClr="00000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cxnSp>
          <p:nvCxnSpPr>
            <p:cNvPr id="271" name="ตัวเชื่อมต่อตรง 270"/>
            <p:cNvCxnSpPr/>
            <p:nvPr/>
          </p:nvCxnSpPr>
          <p:spPr>
            <a:xfrm>
              <a:off x="7690558" y="2726051"/>
              <a:ext cx="360000" cy="0"/>
            </a:xfrm>
            <a:prstGeom prst="line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272" name="คิวบ์ 271"/>
            <p:cNvSpPr/>
            <p:nvPr/>
          </p:nvSpPr>
          <p:spPr>
            <a:xfrm rot="5400000">
              <a:off x="7654558" y="2686301"/>
              <a:ext cx="360000" cy="72000"/>
            </a:xfrm>
            <a:prstGeom prst="cube">
              <a:avLst/>
            </a:prstGeom>
            <a:solidFill>
              <a:sysClr val="windowText" lastClr="00000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73" name="วงรี 272"/>
            <p:cNvSpPr/>
            <p:nvPr/>
          </p:nvSpPr>
          <p:spPr>
            <a:xfrm>
              <a:off x="7585881" y="2855802"/>
              <a:ext cx="108000" cy="108000"/>
            </a:xfrm>
            <a:prstGeom prst="ellipse">
              <a:avLst/>
            </a:prstGeom>
            <a:solidFill>
              <a:srgbClr val="ED7D31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74" name="วงรี 273"/>
            <p:cNvSpPr/>
            <p:nvPr/>
          </p:nvSpPr>
          <p:spPr>
            <a:xfrm>
              <a:off x="7589324" y="3305021"/>
              <a:ext cx="108000" cy="108000"/>
            </a:xfrm>
            <a:prstGeom prst="ellipse">
              <a:avLst/>
            </a:prstGeom>
            <a:solidFill>
              <a:srgbClr val="ED7D31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75" name="วงรี 274"/>
            <p:cNvSpPr/>
            <p:nvPr/>
          </p:nvSpPr>
          <p:spPr>
            <a:xfrm>
              <a:off x="5544497" y="3786595"/>
              <a:ext cx="108000" cy="108000"/>
            </a:xfrm>
            <a:prstGeom prst="ellipse">
              <a:avLst/>
            </a:prstGeom>
            <a:solidFill>
              <a:srgbClr val="ED7D31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76" name="วงรี 275"/>
            <p:cNvSpPr/>
            <p:nvPr/>
          </p:nvSpPr>
          <p:spPr>
            <a:xfrm>
              <a:off x="5539630" y="4756307"/>
              <a:ext cx="108000" cy="108000"/>
            </a:xfrm>
            <a:prstGeom prst="ellipse">
              <a:avLst/>
            </a:prstGeom>
            <a:solidFill>
              <a:srgbClr val="ED7D31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77" name="วงรี 276"/>
            <p:cNvSpPr/>
            <p:nvPr/>
          </p:nvSpPr>
          <p:spPr>
            <a:xfrm>
              <a:off x="5551127" y="5888704"/>
              <a:ext cx="108000" cy="108000"/>
            </a:xfrm>
            <a:prstGeom prst="ellipse">
              <a:avLst/>
            </a:prstGeom>
            <a:solidFill>
              <a:srgbClr val="ED7D31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78" name="กล่องข้อความ 277"/>
            <p:cNvSpPr txBox="1"/>
            <p:nvPr/>
          </p:nvSpPr>
          <p:spPr>
            <a:xfrm>
              <a:off x="5575885" y="1820387"/>
              <a:ext cx="6479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เขื่อนนายก</a:t>
              </a:r>
            </a:p>
          </p:txBody>
        </p:sp>
        <p:sp>
          <p:nvSpPr>
            <p:cNvPr id="279" name="วงรี 278"/>
            <p:cNvSpPr/>
            <p:nvPr/>
          </p:nvSpPr>
          <p:spPr>
            <a:xfrm>
              <a:off x="5223554" y="159605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80" name="วงรี 279"/>
            <p:cNvSpPr/>
            <p:nvPr/>
          </p:nvSpPr>
          <p:spPr>
            <a:xfrm>
              <a:off x="8464299" y="236242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81" name="วงรี 280"/>
            <p:cNvSpPr/>
            <p:nvPr/>
          </p:nvSpPr>
          <p:spPr>
            <a:xfrm>
              <a:off x="5182018" y="551857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82" name="วงรี 281"/>
            <p:cNvSpPr/>
            <p:nvPr/>
          </p:nvSpPr>
          <p:spPr>
            <a:xfrm>
              <a:off x="5205554" y="2920387"/>
              <a:ext cx="72000" cy="72000"/>
            </a:xfrm>
            <a:prstGeom prst="ellipse">
              <a:avLst/>
            </a:prstGeom>
            <a:solidFill>
              <a:srgbClr val="5B9B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 dirty="0">
                <a:solidFill>
                  <a:prstClr val="white"/>
                </a:solidFill>
              </a:endParaRPr>
            </a:p>
          </p:txBody>
        </p:sp>
        <p:sp>
          <p:nvSpPr>
            <p:cNvPr id="283" name="วงรี 282"/>
            <p:cNvSpPr/>
            <p:nvPr/>
          </p:nvSpPr>
          <p:spPr>
            <a:xfrm>
              <a:off x="5200578" y="4355950"/>
              <a:ext cx="72000" cy="72000"/>
            </a:xfrm>
            <a:prstGeom prst="ellipse">
              <a:avLst/>
            </a:prstGeom>
            <a:solidFill>
              <a:srgbClr val="5B9B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 dirty="0">
                <a:solidFill>
                  <a:prstClr val="white"/>
                </a:solidFill>
              </a:endParaRPr>
            </a:p>
          </p:txBody>
        </p:sp>
        <p:sp>
          <p:nvSpPr>
            <p:cNvPr id="284" name="วงรี 283"/>
            <p:cNvSpPr/>
            <p:nvPr/>
          </p:nvSpPr>
          <p:spPr>
            <a:xfrm>
              <a:off x="5205554" y="4792483"/>
              <a:ext cx="72000" cy="72000"/>
            </a:xfrm>
            <a:prstGeom prst="ellipse">
              <a:avLst/>
            </a:prstGeom>
            <a:solidFill>
              <a:srgbClr val="5B9B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 dirty="0">
                <a:solidFill>
                  <a:prstClr val="white"/>
                </a:solidFill>
              </a:endParaRPr>
            </a:p>
          </p:txBody>
        </p:sp>
        <p:sp>
          <p:nvSpPr>
            <p:cNvPr id="285" name="คิวบ์ 284"/>
            <p:cNvSpPr/>
            <p:nvPr/>
          </p:nvSpPr>
          <p:spPr>
            <a:xfrm rot="5400000">
              <a:off x="5670871" y="4523033"/>
              <a:ext cx="360000" cy="72000"/>
            </a:xfrm>
            <a:prstGeom prst="cube">
              <a:avLst/>
            </a:prstGeom>
            <a:solidFill>
              <a:sysClr val="windowText" lastClr="00000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286" name="วงรี 285"/>
            <p:cNvSpPr/>
            <p:nvPr/>
          </p:nvSpPr>
          <p:spPr>
            <a:xfrm>
              <a:off x="5241554" y="5827897"/>
              <a:ext cx="72000" cy="72000"/>
            </a:xfrm>
            <a:prstGeom prst="ellipse">
              <a:avLst/>
            </a:prstGeom>
            <a:solidFill>
              <a:srgbClr val="5B9B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 dirty="0">
                <a:solidFill>
                  <a:prstClr val="white"/>
                </a:solidFill>
              </a:endParaRPr>
            </a:p>
          </p:txBody>
        </p:sp>
        <p:sp>
          <p:nvSpPr>
            <p:cNvPr id="287" name="วงรี 286"/>
            <p:cNvSpPr/>
            <p:nvPr/>
          </p:nvSpPr>
          <p:spPr>
            <a:xfrm>
              <a:off x="5246603" y="6137831"/>
              <a:ext cx="72000" cy="72000"/>
            </a:xfrm>
            <a:prstGeom prst="ellipse">
              <a:avLst/>
            </a:prstGeom>
            <a:solidFill>
              <a:srgbClr val="5B9B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 dirty="0">
                <a:solidFill>
                  <a:prstClr val="white"/>
                </a:solidFill>
              </a:endParaRPr>
            </a:p>
          </p:txBody>
        </p:sp>
        <p:sp>
          <p:nvSpPr>
            <p:cNvPr id="288" name="กล่องข้อความ 287"/>
            <p:cNvSpPr txBox="1"/>
            <p:nvPr/>
          </p:nvSpPr>
          <p:spPr>
            <a:xfrm>
              <a:off x="4951426" y="1420507"/>
              <a:ext cx="644728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1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จ.นครนายก</a:t>
              </a:r>
            </a:p>
          </p:txBody>
        </p:sp>
        <p:sp>
          <p:nvSpPr>
            <p:cNvPr id="289" name="กล่องข้อความ 288"/>
            <p:cNvSpPr txBox="1"/>
            <p:nvPr/>
          </p:nvSpPr>
          <p:spPr>
            <a:xfrm>
              <a:off x="8516438" y="2285621"/>
              <a:ext cx="644728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1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จ.ปราจีนบุรี</a:t>
              </a:r>
            </a:p>
          </p:txBody>
        </p:sp>
        <p:sp>
          <p:nvSpPr>
            <p:cNvPr id="290" name="กล่องข้อความ 289"/>
            <p:cNvSpPr txBox="1"/>
            <p:nvPr/>
          </p:nvSpPr>
          <p:spPr>
            <a:xfrm>
              <a:off x="4883190" y="5344960"/>
              <a:ext cx="68800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1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จ.ฉะเชิงเทรา</a:t>
              </a:r>
            </a:p>
          </p:txBody>
        </p:sp>
        <p:sp>
          <p:nvSpPr>
            <p:cNvPr id="291" name="วงรี 290"/>
            <p:cNvSpPr/>
            <p:nvPr/>
          </p:nvSpPr>
          <p:spPr>
            <a:xfrm>
              <a:off x="7712321" y="2298170"/>
              <a:ext cx="72000" cy="72000"/>
            </a:xfrm>
            <a:prstGeom prst="ellipse">
              <a:avLst/>
            </a:prstGeom>
            <a:solidFill>
              <a:srgbClr val="5B9B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 dirty="0">
                <a:solidFill>
                  <a:prstClr val="white"/>
                </a:solidFill>
              </a:endParaRPr>
            </a:p>
          </p:txBody>
        </p:sp>
        <p:sp>
          <p:nvSpPr>
            <p:cNvPr id="292" name="วงรี 291"/>
            <p:cNvSpPr/>
            <p:nvPr/>
          </p:nvSpPr>
          <p:spPr>
            <a:xfrm>
              <a:off x="7839886" y="2433262"/>
              <a:ext cx="72000" cy="72000"/>
            </a:xfrm>
            <a:prstGeom prst="ellipse">
              <a:avLst/>
            </a:prstGeom>
            <a:solidFill>
              <a:srgbClr val="5B9B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 dirty="0">
                <a:solidFill>
                  <a:prstClr val="white"/>
                </a:solidFill>
              </a:endParaRPr>
            </a:p>
          </p:txBody>
        </p:sp>
        <p:sp>
          <p:nvSpPr>
            <p:cNvPr id="293" name="วงรี 292"/>
            <p:cNvSpPr/>
            <p:nvPr/>
          </p:nvSpPr>
          <p:spPr>
            <a:xfrm>
              <a:off x="7737758" y="3011510"/>
              <a:ext cx="72000" cy="72000"/>
            </a:xfrm>
            <a:prstGeom prst="ellipse">
              <a:avLst/>
            </a:prstGeom>
            <a:solidFill>
              <a:srgbClr val="5B9B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 dirty="0">
                <a:solidFill>
                  <a:prstClr val="white"/>
                </a:solidFill>
              </a:endParaRPr>
            </a:p>
          </p:txBody>
        </p:sp>
        <p:sp>
          <p:nvSpPr>
            <p:cNvPr id="294" name="วงรี 293"/>
            <p:cNvSpPr/>
            <p:nvPr/>
          </p:nvSpPr>
          <p:spPr>
            <a:xfrm>
              <a:off x="7735240" y="3338654"/>
              <a:ext cx="72000" cy="72000"/>
            </a:xfrm>
            <a:prstGeom prst="ellipse">
              <a:avLst/>
            </a:prstGeom>
            <a:solidFill>
              <a:srgbClr val="5B9B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 dirty="0">
                <a:solidFill>
                  <a:prstClr val="white"/>
                </a:solidFill>
              </a:endParaRPr>
            </a:p>
          </p:txBody>
        </p:sp>
        <p:sp>
          <p:nvSpPr>
            <p:cNvPr id="295" name="วงรี 294"/>
            <p:cNvSpPr/>
            <p:nvPr/>
          </p:nvSpPr>
          <p:spPr>
            <a:xfrm>
              <a:off x="7671506" y="4159876"/>
              <a:ext cx="72000" cy="72000"/>
            </a:xfrm>
            <a:prstGeom prst="ellipse">
              <a:avLst/>
            </a:prstGeom>
            <a:solidFill>
              <a:srgbClr val="5B9B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 dirty="0">
                <a:solidFill>
                  <a:prstClr val="white"/>
                </a:solidFill>
              </a:endParaRPr>
            </a:p>
          </p:txBody>
        </p:sp>
        <p:sp>
          <p:nvSpPr>
            <p:cNvPr id="296" name="กล่องข้อความ 295"/>
            <p:cNvSpPr txBox="1"/>
            <p:nvPr/>
          </p:nvSpPr>
          <p:spPr>
            <a:xfrm>
              <a:off x="7699133" y="2220080"/>
              <a:ext cx="61908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อ.กบินทร์บุรี</a:t>
              </a:r>
            </a:p>
          </p:txBody>
        </p:sp>
        <p:sp>
          <p:nvSpPr>
            <p:cNvPr id="297" name="กล่องข้อความ 296"/>
            <p:cNvSpPr txBox="1"/>
            <p:nvPr/>
          </p:nvSpPr>
          <p:spPr>
            <a:xfrm>
              <a:off x="7834558" y="2357335"/>
              <a:ext cx="64472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อ.ศรีมหา</a:t>
              </a:r>
              <a:r>
                <a:rPr lang="th-TH" sz="1000" b="1" kern="0" dirty="0" err="1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โพธิ</a:t>
              </a:r>
              <a:endParaRPr lang="th-TH" sz="1000" b="1" kern="0" dirty="0">
                <a:solidFill>
                  <a:srgbClr val="1F4E79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8" name="กล่องข้อความ 297"/>
            <p:cNvSpPr txBox="1"/>
            <p:nvPr/>
          </p:nvSpPr>
          <p:spPr>
            <a:xfrm>
              <a:off x="7734315" y="2874433"/>
              <a:ext cx="65114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อ.เมือง</a:t>
              </a:r>
              <a:b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กม.184+000</a:t>
              </a:r>
            </a:p>
          </p:txBody>
        </p:sp>
        <p:sp>
          <p:nvSpPr>
            <p:cNvPr id="299" name="กล่องข้อความ 298"/>
            <p:cNvSpPr txBox="1"/>
            <p:nvPr/>
          </p:nvSpPr>
          <p:spPr>
            <a:xfrm>
              <a:off x="7734315" y="3189450"/>
              <a:ext cx="65114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อ.บ้านสร้าง</a:t>
              </a:r>
              <a:b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กม.160+000</a:t>
              </a:r>
            </a:p>
          </p:txBody>
        </p:sp>
        <p:sp>
          <p:nvSpPr>
            <p:cNvPr id="300" name="กล่องข้อความ 299"/>
            <p:cNvSpPr txBox="1"/>
            <p:nvPr/>
          </p:nvSpPr>
          <p:spPr>
            <a:xfrm>
              <a:off x="7671506" y="4081278"/>
              <a:ext cx="713657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อ.พนมสารคาม</a:t>
              </a:r>
            </a:p>
          </p:txBody>
        </p:sp>
        <p:sp>
          <p:nvSpPr>
            <p:cNvPr id="301" name="กล่องข้อความ 300"/>
            <p:cNvSpPr txBox="1"/>
            <p:nvPr/>
          </p:nvSpPr>
          <p:spPr>
            <a:xfrm>
              <a:off x="4900502" y="4174480"/>
              <a:ext cx="723275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อ.บางน้ำเปรี้ยว</a:t>
              </a:r>
            </a:p>
          </p:txBody>
        </p:sp>
        <p:sp>
          <p:nvSpPr>
            <p:cNvPr id="302" name="กล่องข้อความ 301"/>
            <p:cNvSpPr txBox="1"/>
            <p:nvPr/>
          </p:nvSpPr>
          <p:spPr>
            <a:xfrm>
              <a:off x="4920642" y="4638030"/>
              <a:ext cx="6030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อ.บางคล้า</a:t>
              </a:r>
            </a:p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กม.87+000</a:t>
              </a:r>
            </a:p>
          </p:txBody>
        </p:sp>
        <p:sp>
          <p:nvSpPr>
            <p:cNvPr id="303" name="กล่องข้อความ 302"/>
            <p:cNvSpPr txBox="1"/>
            <p:nvPr/>
          </p:nvSpPr>
          <p:spPr>
            <a:xfrm>
              <a:off x="5020586" y="5671088"/>
              <a:ext cx="6030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อ.บ้านโพธิ์</a:t>
              </a:r>
            </a:p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กม.40+000</a:t>
              </a:r>
            </a:p>
          </p:txBody>
        </p:sp>
        <p:sp>
          <p:nvSpPr>
            <p:cNvPr id="304" name="กล่องข้อความ 303"/>
            <p:cNvSpPr txBox="1"/>
            <p:nvPr/>
          </p:nvSpPr>
          <p:spPr>
            <a:xfrm>
              <a:off x="5024553" y="5980020"/>
              <a:ext cx="6030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อ.บางปะกง</a:t>
              </a:r>
            </a:p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กม.24+000</a:t>
              </a:r>
            </a:p>
          </p:txBody>
        </p:sp>
        <p:sp>
          <p:nvSpPr>
            <p:cNvPr id="305" name="กล่องข้อความ 304"/>
            <p:cNvSpPr txBox="1"/>
            <p:nvPr/>
          </p:nvSpPr>
          <p:spPr>
            <a:xfrm>
              <a:off x="4968798" y="2911150"/>
              <a:ext cx="55175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1F4E7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อ.องครักษ์</a:t>
              </a:r>
            </a:p>
          </p:txBody>
        </p:sp>
        <p:sp>
          <p:nvSpPr>
            <p:cNvPr id="306" name="กล่องข้อความ 305"/>
            <p:cNvSpPr txBox="1"/>
            <p:nvPr/>
          </p:nvSpPr>
          <p:spPr>
            <a:xfrm>
              <a:off x="5031215" y="2438009"/>
              <a:ext cx="585417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ปตร</a:t>
              </a:r>
              <a:r>
                <a:rPr lang="th-TH" sz="1000" b="1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.อุโมงค์</a:t>
              </a:r>
            </a:p>
          </p:txBody>
        </p:sp>
        <p:sp>
          <p:nvSpPr>
            <p:cNvPr id="307" name="กล่องข้อความ 306"/>
            <p:cNvSpPr txBox="1"/>
            <p:nvPr/>
          </p:nvSpPr>
          <p:spPr>
            <a:xfrm>
              <a:off x="5583628" y="2633524"/>
              <a:ext cx="65594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ปตร</a:t>
              </a:r>
              <a:r>
                <a:rPr lang="th-TH" sz="1000" b="1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.บางหอย</a:t>
              </a:r>
            </a:p>
          </p:txBody>
        </p:sp>
        <p:sp>
          <p:nvSpPr>
            <p:cNvPr id="308" name="กล่องข้อความ 307"/>
            <p:cNvSpPr txBox="1"/>
            <p:nvPr/>
          </p:nvSpPr>
          <p:spPr>
            <a:xfrm>
              <a:off x="7791627" y="2690271"/>
              <a:ext cx="64152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ปตร</a:t>
              </a:r>
              <a:r>
                <a:rPr lang="th-TH" sz="1000" b="1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.หาดยาง</a:t>
              </a:r>
            </a:p>
          </p:txBody>
        </p:sp>
        <p:sp>
          <p:nvSpPr>
            <p:cNvPr id="309" name="กล่องข้อความ 308"/>
            <p:cNvSpPr txBox="1"/>
            <p:nvPr/>
          </p:nvSpPr>
          <p:spPr>
            <a:xfrm>
              <a:off x="7697324" y="4596015"/>
              <a:ext cx="5757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ฝายท่าลาด</a:t>
              </a:r>
            </a:p>
          </p:txBody>
        </p:sp>
        <p:sp>
          <p:nvSpPr>
            <p:cNvPr id="310" name="กล่องข้อความ 309"/>
            <p:cNvSpPr txBox="1"/>
            <p:nvPr/>
          </p:nvSpPr>
          <p:spPr>
            <a:xfrm>
              <a:off x="7352147" y="5383035"/>
              <a:ext cx="63671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ทำนบดินเดิม</a:t>
              </a:r>
            </a:p>
          </p:txBody>
        </p:sp>
        <p:sp>
          <p:nvSpPr>
            <p:cNvPr id="311" name="คิวบ์ 310"/>
            <p:cNvSpPr/>
            <p:nvPr/>
          </p:nvSpPr>
          <p:spPr>
            <a:xfrm>
              <a:off x="5342019" y="5293634"/>
              <a:ext cx="504000" cy="108000"/>
            </a:xfrm>
            <a:prstGeom prst="cube">
              <a:avLst/>
            </a:prstGeom>
            <a:blipFill>
              <a:blip r:embed="rId4"/>
              <a:tile tx="0" ty="0" sx="100000" sy="100000" flip="none" algn="tl"/>
            </a:blip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th-TH" kern="0">
                <a:solidFill>
                  <a:prstClr val="white"/>
                </a:solidFill>
              </a:endParaRPr>
            </a:p>
          </p:txBody>
        </p:sp>
        <p:sp>
          <p:nvSpPr>
            <p:cNvPr id="312" name="กล่องข้อความ 311"/>
            <p:cNvSpPr txBox="1"/>
            <p:nvPr/>
          </p:nvSpPr>
          <p:spPr>
            <a:xfrm>
              <a:off x="5573332" y="5115161"/>
              <a:ext cx="105990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2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เขื่อนทดน้ำบางปะกง</a:t>
              </a:r>
            </a:p>
          </p:txBody>
        </p:sp>
        <p:sp>
          <p:nvSpPr>
            <p:cNvPr id="313" name="กล่องข้อความ 312"/>
            <p:cNvSpPr txBox="1"/>
            <p:nvPr/>
          </p:nvSpPr>
          <p:spPr>
            <a:xfrm>
              <a:off x="4925493" y="3518765"/>
              <a:ext cx="70083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4400">
                <a:defRPr/>
              </a:pPr>
              <a:r>
                <a:rPr lang="th-TH" sz="1000" b="1" kern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ปตร</a:t>
              </a:r>
              <a:r>
                <a:rPr lang="th-TH" sz="1000" b="1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.บางขนาก</a:t>
              </a:r>
              <a:br>
                <a:rPr lang="th-TH" sz="1000" b="1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endParaRPr lang="th-TH" sz="1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 defTabSz="914400">
                <a:defRPr/>
              </a:pPr>
              <a:endParaRPr lang="th-TH" sz="1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 defTabSz="914400">
                <a:defRPr/>
              </a:pPr>
              <a:r>
                <a:rPr lang="th-TH" sz="1000" b="1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กม.124+000</a:t>
              </a:r>
            </a:p>
          </p:txBody>
        </p:sp>
        <p:sp>
          <p:nvSpPr>
            <p:cNvPr id="314" name="กล่องข้อความ 313"/>
            <p:cNvSpPr txBox="1"/>
            <p:nvPr/>
          </p:nvSpPr>
          <p:spPr>
            <a:xfrm>
              <a:off x="5606004" y="5832519"/>
              <a:ext cx="222048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ED7D3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จุดเฝ้าระวังค่าความเค็ม ในการบริหารจัดการที่ 1 กรัม/ลิตร</a:t>
              </a:r>
            </a:p>
            <a:p>
              <a:pPr defTabSz="914400">
                <a:defRPr/>
              </a:pPr>
              <a:r>
                <a:rPr lang="th-TH" sz="1000" b="1" kern="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ปัจจุบัน (16 ก.พ. 64) ค่าความเค็ม 29.72 กรัม/ลิตร</a:t>
              </a:r>
            </a:p>
          </p:txBody>
        </p:sp>
        <p:sp>
          <p:nvSpPr>
            <p:cNvPr id="316" name="กล่องข้อความ 315"/>
            <p:cNvSpPr txBox="1"/>
            <p:nvPr/>
          </p:nvSpPr>
          <p:spPr>
            <a:xfrm>
              <a:off x="6081779" y="3315949"/>
              <a:ext cx="760144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50" b="1" kern="0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แม่น้ำปราจีนบุรี</a:t>
              </a:r>
            </a:p>
          </p:txBody>
        </p:sp>
        <p:sp>
          <p:nvSpPr>
            <p:cNvPr id="317" name="กล่องข้อความ 316"/>
            <p:cNvSpPr txBox="1"/>
            <p:nvPr/>
          </p:nvSpPr>
          <p:spPr>
            <a:xfrm>
              <a:off x="6443671" y="4328089"/>
              <a:ext cx="647934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50" b="1" kern="0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คลองท่าลาด</a:t>
              </a:r>
            </a:p>
          </p:txBody>
        </p:sp>
        <p:sp>
          <p:nvSpPr>
            <p:cNvPr id="318" name="กล่องข้อความ 317"/>
            <p:cNvSpPr txBox="1"/>
            <p:nvPr/>
          </p:nvSpPr>
          <p:spPr>
            <a:xfrm rot="16200000">
              <a:off x="5116451" y="3110209"/>
              <a:ext cx="79060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defRPr>
              </a:lvl1pPr>
            </a:lstStyle>
            <a:p>
              <a:pPr defTabSz="914400">
                <a:defRPr/>
              </a:pPr>
              <a:r>
                <a:rPr lang="th-TH" kern="0" dirty="0"/>
                <a:t>แม่น้ำนครนายก</a:t>
              </a:r>
            </a:p>
          </p:txBody>
        </p:sp>
        <p:sp>
          <p:nvSpPr>
            <p:cNvPr id="319" name="กล่องข้อความ 318"/>
            <p:cNvSpPr txBox="1"/>
            <p:nvPr/>
          </p:nvSpPr>
          <p:spPr>
            <a:xfrm rot="16200000">
              <a:off x="5121212" y="4860001"/>
              <a:ext cx="77457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100" b="1" kern="0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แม่น้ำบางปะกง</a:t>
              </a:r>
            </a:p>
          </p:txBody>
        </p:sp>
        <p:sp>
          <p:nvSpPr>
            <p:cNvPr id="320" name="กล่องข้อความ 319"/>
            <p:cNvSpPr txBox="1"/>
            <p:nvPr/>
          </p:nvSpPr>
          <p:spPr>
            <a:xfrm>
              <a:off x="5656521" y="5335064"/>
              <a:ext cx="60305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th-TH" sz="1000" b="1" kern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กม.74+000</a:t>
              </a:r>
            </a:p>
          </p:txBody>
        </p:sp>
      </p:grpSp>
      <p:sp>
        <p:nvSpPr>
          <p:cNvPr id="324" name="Oval 31"/>
          <p:cNvSpPr/>
          <p:nvPr/>
        </p:nvSpPr>
        <p:spPr>
          <a:xfrm>
            <a:off x="5524008" y="3762913"/>
            <a:ext cx="127697" cy="138040"/>
          </a:xfrm>
          <a:prstGeom prst="ellipse">
            <a:avLst/>
          </a:prstGeom>
          <a:solidFill>
            <a:srgbClr val="FF00FF"/>
          </a:solidFill>
          <a:ln w="12700" cap="flat" cmpd="sng" algn="ctr">
            <a:solidFill>
              <a:srgbClr val="FF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cxnSp>
        <p:nvCxnSpPr>
          <p:cNvPr id="325" name="ลูกศรเชื่อมต่อแบบตรง 324"/>
          <p:cNvCxnSpPr/>
          <p:nvPr/>
        </p:nvCxnSpPr>
        <p:spPr>
          <a:xfrm>
            <a:off x="7643324" y="1869469"/>
            <a:ext cx="1" cy="24851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6" name="ลูกศรเชื่อมต่อแบบตรง 325"/>
          <p:cNvCxnSpPr/>
          <p:nvPr/>
        </p:nvCxnSpPr>
        <p:spPr>
          <a:xfrm>
            <a:off x="6442342" y="1897581"/>
            <a:ext cx="1" cy="24851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7" name="ลูกศรเชื่อมต่อแบบตรง 326"/>
          <p:cNvCxnSpPr/>
          <p:nvPr/>
        </p:nvCxnSpPr>
        <p:spPr>
          <a:xfrm>
            <a:off x="5592348" y="2336054"/>
            <a:ext cx="1" cy="24851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8" name="ลูกศรเชื่อมต่อแบบตรง 327"/>
          <p:cNvCxnSpPr/>
          <p:nvPr/>
        </p:nvCxnSpPr>
        <p:spPr>
          <a:xfrm>
            <a:off x="5602029" y="3372255"/>
            <a:ext cx="1" cy="24851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9" name="ลูกศรเชื่อมต่อแบบตรง 328"/>
          <p:cNvCxnSpPr/>
          <p:nvPr/>
        </p:nvCxnSpPr>
        <p:spPr>
          <a:xfrm>
            <a:off x="8446005" y="4103970"/>
            <a:ext cx="1" cy="24851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0" name="ลูกศรเชื่อมต่อแบบตรง 329"/>
          <p:cNvCxnSpPr/>
          <p:nvPr/>
        </p:nvCxnSpPr>
        <p:spPr>
          <a:xfrm>
            <a:off x="5605127" y="4190694"/>
            <a:ext cx="1" cy="24851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1" name="ลูกศรเชื่อมต่อแบบตรง 330"/>
          <p:cNvCxnSpPr/>
          <p:nvPr/>
        </p:nvCxnSpPr>
        <p:spPr>
          <a:xfrm>
            <a:off x="5601239" y="6078951"/>
            <a:ext cx="1" cy="24851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2" name="ลูกศรเชื่อมต่อแบบตรง 331"/>
          <p:cNvCxnSpPr/>
          <p:nvPr/>
        </p:nvCxnSpPr>
        <p:spPr>
          <a:xfrm flipH="1">
            <a:off x="6201312" y="4558492"/>
            <a:ext cx="285135" cy="1721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3" name="ลูกศรเชื่อมต่อแบบตรง 332"/>
          <p:cNvCxnSpPr/>
          <p:nvPr/>
        </p:nvCxnSpPr>
        <p:spPr>
          <a:xfrm flipH="1">
            <a:off x="6442342" y="3568217"/>
            <a:ext cx="285135" cy="1721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4" name="ลูกศรเชื่อมต่อแบบตรง 333"/>
          <p:cNvCxnSpPr/>
          <p:nvPr/>
        </p:nvCxnSpPr>
        <p:spPr>
          <a:xfrm flipH="1">
            <a:off x="8036270" y="4554718"/>
            <a:ext cx="285135" cy="1721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5" name="ลูกศรเชื่อมต่อแบบตรง 334"/>
          <p:cNvCxnSpPr/>
          <p:nvPr/>
        </p:nvCxnSpPr>
        <p:spPr>
          <a:xfrm flipH="1">
            <a:off x="7920965" y="2207233"/>
            <a:ext cx="285135" cy="1721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6" name="ลูกศรเชื่อมต่อแบบตรง 335"/>
          <p:cNvCxnSpPr/>
          <p:nvPr/>
        </p:nvCxnSpPr>
        <p:spPr>
          <a:xfrm flipV="1">
            <a:off x="7151112" y="2456336"/>
            <a:ext cx="231603" cy="2343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597412" y="4756336"/>
            <a:ext cx="1492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สถานีบางกระเจ็ด</a:t>
            </a:r>
          </a:p>
        </p:txBody>
      </p:sp>
      <p:sp>
        <p:nvSpPr>
          <p:cNvPr id="135" name="กล่องข้อความ 313">
            <a:extLst>
              <a:ext uri="{FF2B5EF4-FFF2-40B4-BE49-F238E27FC236}">
                <a16:creationId xmlns:a16="http://schemas.microsoft.com/office/drawing/2014/main" id="{BDDEB472-E3A2-4B4C-A973-8FB4680EF8A5}"/>
              </a:ext>
            </a:extLst>
          </p:cNvPr>
          <p:cNvSpPr txBox="1"/>
          <p:nvPr/>
        </p:nvSpPr>
        <p:spPr>
          <a:xfrm>
            <a:off x="5634550" y="3745816"/>
            <a:ext cx="222048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th-TH" sz="1000" b="1" kern="0" dirty="0">
                <a:solidFill>
                  <a:srgbClr val="ED7D3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จุดเฝ้าระวังค่าความเค็ม ในการบริหารจัดการที่ 1 กรัม/ลิตร</a:t>
            </a:r>
          </a:p>
          <a:p>
            <a:pPr defTabSz="914400">
              <a:defRPr/>
            </a:pPr>
            <a:r>
              <a:rPr lang="th-TH" sz="1000" b="1" kern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ปัจจุบัน (16 ก.พ. 64) ค่าความเค็ม 8.11 กรัม/ลิตร</a:t>
            </a:r>
          </a:p>
        </p:txBody>
      </p:sp>
      <p:sp>
        <p:nvSpPr>
          <p:cNvPr id="136" name="กล่องข้อความ 313">
            <a:extLst>
              <a:ext uri="{FF2B5EF4-FFF2-40B4-BE49-F238E27FC236}">
                <a16:creationId xmlns:a16="http://schemas.microsoft.com/office/drawing/2014/main" id="{E187C035-1175-418C-9236-D028887D3D33}"/>
              </a:ext>
            </a:extLst>
          </p:cNvPr>
          <p:cNvSpPr txBox="1"/>
          <p:nvPr/>
        </p:nvSpPr>
        <p:spPr>
          <a:xfrm>
            <a:off x="6286260" y="2603300"/>
            <a:ext cx="126429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th-TH" sz="1000" b="1" kern="0" dirty="0">
                <a:solidFill>
                  <a:srgbClr val="ED7D3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จุดเฝ้าระวังค่าความเค็ม ในการบริหารจัดการที่ 1 กรัม/ลิตร</a:t>
            </a:r>
          </a:p>
          <a:p>
            <a:pPr defTabSz="914400">
              <a:defRPr/>
            </a:pPr>
            <a:r>
              <a:rPr lang="th-TH" sz="1000" b="1" kern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ปัจจุบัน (16 ก.พ. 64) ค่าความเค็ม 0.12 กรัม/ลิตร</a:t>
            </a:r>
          </a:p>
        </p:txBody>
      </p:sp>
      <p:sp>
        <p:nvSpPr>
          <p:cNvPr id="137" name="Oval 31">
            <a:extLst>
              <a:ext uri="{FF2B5EF4-FFF2-40B4-BE49-F238E27FC236}">
                <a16:creationId xmlns:a16="http://schemas.microsoft.com/office/drawing/2014/main" id="{5D084B47-75E9-412B-B535-6A49267071CB}"/>
              </a:ext>
            </a:extLst>
          </p:cNvPr>
          <p:cNvSpPr/>
          <p:nvPr/>
        </p:nvSpPr>
        <p:spPr>
          <a:xfrm>
            <a:off x="5534522" y="5877759"/>
            <a:ext cx="127697" cy="138040"/>
          </a:xfrm>
          <a:prstGeom prst="ellipse">
            <a:avLst/>
          </a:prstGeom>
          <a:solidFill>
            <a:srgbClr val="FF00FF"/>
          </a:solidFill>
          <a:ln w="12700" cap="flat" cmpd="sng" algn="ctr">
            <a:solidFill>
              <a:srgbClr val="FF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138" name="Oval 31">
            <a:extLst>
              <a:ext uri="{FF2B5EF4-FFF2-40B4-BE49-F238E27FC236}">
                <a16:creationId xmlns:a16="http://schemas.microsoft.com/office/drawing/2014/main" id="{5EEE18C8-1BE2-43CA-A7EC-A1FAE2208C48}"/>
              </a:ext>
            </a:extLst>
          </p:cNvPr>
          <p:cNvSpPr/>
          <p:nvPr/>
        </p:nvSpPr>
        <p:spPr>
          <a:xfrm>
            <a:off x="7571579" y="2838884"/>
            <a:ext cx="127697" cy="138040"/>
          </a:xfrm>
          <a:prstGeom prst="ellipse">
            <a:avLst/>
          </a:prstGeom>
          <a:solidFill>
            <a:srgbClr val="FF00FF"/>
          </a:solidFill>
          <a:ln w="12700" cap="flat" cmpd="sng" algn="ctr">
            <a:solidFill>
              <a:srgbClr val="FF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white"/>
              </a:solidFill>
            </a:endParaRPr>
          </a:p>
        </p:txBody>
      </p:sp>
      <p:sp>
        <p:nvSpPr>
          <p:cNvPr id="139" name="กล่องข้อความ 4">
            <a:extLst>
              <a:ext uri="{FF2B5EF4-FFF2-40B4-BE49-F238E27FC236}">
                <a16:creationId xmlns:a16="http://schemas.microsoft.com/office/drawing/2014/main" id="{B59AEAB8-8DA4-4F87-8023-E3E4561AC479}"/>
              </a:ext>
            </a:extLst>
          </p:cNvPr>
          <p:cNvSpPr txBox="1"/>
          <p:nvPr/>
        </p:nvSpPr>
        <p:spPr>
          <a:xfrm>
            <a:off x="4503219" y="906675"/>
            <a:ext cx="1243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 110 ล้าน ลบ.ม. (49</a:t>
            </a:r>
            <a:r>
              <a:rPr lang="en-US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b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ระบาย 2.21 ล้าน ลบ.ม.</a:t>
            </a:r>
          </a:p>
        </p:txBody>
      </p:sp>
      <p:sp>
        <p:nvSpPr>
          <p:cNvPr id="140" name="กล่องข้อความ 4">
            <a:extLst>
              <a:ext uri="{FF2B5EF4-FFF2-40B4-BE49-F238E27FC236}">
                <a16:creationId xmlns:a16="http://schemas.microsoft.com/office/drawing/2014/main" id="{1F0F088A-6E7D-4C5D-9753-D5D2325B791C}"/>
              </a:ext>
            </a:extLst>
          </p:cNvPr>
          <p:cNvSpPr txBox="1"/>
          <p:nvPr/>
        </p:nvSpPr>
        <p:spPr>
          <a:xfrm>
            <a:off x="5825911" y="630928"/>
            <a:ext cx="1243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 169 ล้าน ลบ.ม. (57</a:t>
            </a:r>
            <a:r>
              <a:rPr lang="en-US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b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ระบาย 1.23 ล้าน ลบ.ม.</a:t>
            </a:r>
          </a:p>
        </p:txBody>
      </p:sp>
      <p:sp>
        <p:nvSpPr>
          <p:cNvPr id="141" name="กล่องข้อความ 4">
            <a:extLst>
              <a:ext uri="{FF2B5EF4-FFF2-40B4-BE49-F238E27FC236}">
                <a16:creationId xmlns:a16="http://schemas.microsoft.com/office/drawing/2014/main" id="{6FAD8D7E-C5CC-4627-ABF4-FE16C539C35D}"/>
              </a:ext>
            </a:extLst>
          </p:cNvPr>
          <p:cNvSpPr txBox="1"/>
          <p:nvPr/>
        </p:nvSpPr>
        <p:spPr>
          <a:xfrm>
            <a:off x="6950011" y="1106875"/>
            <a:ext cx="1243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 66 ล้าน ลบ.ม. (68</a:t>
            </a:r>
            <a:r>
              <a:rPr lang="en-US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b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ระบาย 0.3 ล้าน ลบ.ม.</a:t>
            </a:r>
          </a:p>
        </p:txBody>
      </p:sp>
      <p:sp>
        <p:nvSpPr>
          <p:cNvPr id="142" name="กล่องข้อความ 4">
            <a:extLst>
              <a:ext uri="{FF2B5EF4-FFF2-40B4-BE49-F238E27FC236}">
                <a16:creationId xmlns:a16="http://schemas.microsoft.com/office/drawing/2014/main" id="{6028F452-6417-4681-984A-3DDD936BBE1C}"/>
              </a:ext>
            </a:extLst>
          </p:cNvPr>
          <p:cNvSpPr txBox="1"/>
          <p:nvPr/>
        </p:nvSpPr>
        <p:spPr>
          <a:xfrm>
            <a:off x="8121909" y="1181960"/>
            <a:ext cx="124313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 40 </a:t>
            </a:r>
            <a:b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ล้าน ลบ.ม. (6</a:t>
            </a:r>
            <a:r>
              <a:rPr lang="en-US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2%</a:t>
            </a: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b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ระบาย 0.2 ล้าน ลบ.ม.</a:t>
            </a:r>
          </a:p>
        </p:txBody>
      </p:sp>
      <p:sp>
        <p:nvSpPr>
          <p:cNvPr id="143" name="กล่องข้อความ 4">
            <a:extLst>
              <a:ext uri="{FF2B5EF4-FFF2-40B4-BE49-F238E27FC236}">
                <a16:creationId xmlns:a16="http://schemas.microsoft.com/office/drawing/2014/main" id="{DCEDDC0D-4F28-4839-87EE-736696EB3B21}"/>
              </a:ext>
            </a:extLst>
          </p:cNvPr>
          <p:cNvSpPr txBox="1"/>
          <p:nvPr/>
        </p:nvSpPr>
        <p:spPr>
          <a:xfrm>
            <a:off x="8179238" y="3103702"/>
            <a:ext cx="116919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 13 </a:t>
            </a:r>
            <a:b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ล้าน ลบ.ม. (</a:t>
            </a:r>
            <a:r>
              <a:rPr lang="en-US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24%</a:t>
            </a: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b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ระบาย 0 ล้าน ลบ.ม.</a:t>
            </a:r>
          </a:p>
        </p:txBody>
      </p:sp>
      <p:sp>
        <p:nvSpPr>
          <p:cNvPr id="144" name="กล่องข้อความ 4">
            <a:extLst>
              <a:ext uri="{FF2B5EF4-FFF2-40B4-BE49-F238E27FC236}">
                <a16:creationId xmlns:a16="http://schemas.microsoft.com/office/drawing/2014/main" id="{F0084816-0819-4929-9417-FC11F1C2A9DB}"/>
              </a:ext>
            </a:extLst>
          </p:cNvPr>
          <p:cNvSpPr txBox="1"/>
          <p:nvPr/>
        </p:nvSpPr>
        <p:spPr>
          <a:xfrm>
            <a:off x="7870558" y="5077595"/>
            <a:ext cx="125199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 101 ล้าน ลบ.ม. (24</a:t>
            </a:r>
            <a:r>
              <a:rPr lang="en-US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b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ระบาย 1.83 ล้าน ลบ.ม.</a:t>
            </a:r>
          </a:p>
        </p:txBody>
      </p:sp>
      <p:sp>
        <p:nvSpPr>
          <p:cNvPr id="145" name="สี่เหลี่ยมผืนผ้า 14">
            <a:extLst>
              <a:ext uri="{FF2B5EF4-FFF2-40B4-BE49-F238E27FC236}">
                <a16:creationId xmlns:a16="http://schemas.microsoft.com/office/drawing/2014/main" id="{8F68224E-9B42-4860-922F-4648E966372E}"/>
              </a:ext>
            </a:extLst>
          </p:cNvPr>
          <p:cNvSpPr/>
          <p:nvPr/>
        </p:nvSpPr>
        <p:spPr>
          <a:xfrm>
            <a:off x="7599622" y="538555"/>
            <a:ext cx="1709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400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16 ก.พ. 2564</a:t>
            </a:r>
            <a:endParaRPr lang="th-TH" sz="1400" i="1" dirty="0"/>
          </a:p>
        </p:txBody>
      </p:sp>
    </p:spTree>
    <p:extLst>
      <p:ext uri="{BB962C8B-B14F-4D97-AF65-F5344CB8AC3E}">
        <p14:creationId xmlns:p14="http://schemas.microsoft.com/office/powerpoint/2010/main" val="1051285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341" y="35913"/>
            <a:ext cx="875914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สถิติปริมาณน้ำต้นทุนและปริมาณน้ำที่จัดสรรในช่วงฤดูแล้ง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ทั้งประเทศ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H SarabunPSK" pitchFamily="34" charset="-34"/>
              <a:ea typeface="Arial Unicode MS" pitchFamily="34" charset="-128"/>
              <a:cs typeface="TH SarabunPSK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842617" y="836716"/>
          <a:ext cx="4104455" cy="259228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18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2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6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566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ปริมาณน้ำที่จัดสรร (ล้าน ลบ.ม.)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3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การเกษตร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อุปโภค-บริโภค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อุตสาหกรรม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ระบบนิเวศน์+อื่นๆ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62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2552/53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14,304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1,986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5,997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22,471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662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2553/54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12,654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1,869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5,201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19,980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62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2554/55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21,024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1,844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10,216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33,262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662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2555/56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13,544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1,676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6,000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21,424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662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2556/57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13,355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2,027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6,065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21,704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662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2557/58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6,180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2,043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289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5,706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14,218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662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2558/59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4,335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2,035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4,980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11,526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662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เฉลี่ย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A8F0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12,199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A8F0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1,926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A8F0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A8F0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6,309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A8F0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20,655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A8F0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8728" y="836712"/>
          <a:ext cx="4427984" cy="259229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57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9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9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566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ปริมาณน้ำต้นทุน   1 พ.ย. </a:t>
                      </a:r>
                      <a:b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(ล้าน ลบ.ม.)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แผนจัดสรรน้ำ (ล้าน ลบ.ม.)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3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การเกษตร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อุปโภค-บริโภค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อุตสาหกรรม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ระบบนิเวศน์+อื่นๆ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2552/53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34,999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13,218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1,835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5,542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20,765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2553/54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31,850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12,757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1,884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5,243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20,143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2554/55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45,479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20,161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1,768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9,796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31,896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2555/56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31,469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14,896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1,843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6,599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23,563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2556/57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33,069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12,654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1,921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5,747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20,565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2557/58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24,526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5,992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1,981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280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5,532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13,785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2558/59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20,035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5,001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2,348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5,745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13,296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เฉลี่ย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31,632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12,097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1,940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6,315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20,573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812606" y="3501008"/>
          <a:ext cx="5544616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6902896" y="652025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93AAD-E7B1-4EB9-A14B-5F7989FA03D7}" type="slidenum"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93122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ข้อมูลที่ต้องใช้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99592" y="699518"/>
            <a:ext cx="7056438" cy="44637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โค้งความจุและพื้นที่ผิวอ่างเก็บน้ำ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40" y="1429592"/>
            <a:ext cx="7453776" cy="528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1550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หัวข้อ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4"/>
          <p:cNvGrpSpPr>
            <a:grpSpLocks/>
          </p:cNvGrpSpPr>
          <p:nvPr/>
        </p:nvGrpSpPr>
        <p:grpSpPr bwMode="auto">
          <a:xfrm>
            <a:off x="2133600" y="1905000"/>
            <a:ext cx="4743450" cy="685800"/>
            <a:chOff x="1344" y="1200"/>
            <a:chExt cx="2988" cy="432"/>
          </a:xfrm>
        </p:grpSpPr>
        <p:sp>
          <p:nvSpPr>
            <p:cNvPr id="38" name="AutoShape 5"/>
            <p:cNvSpPr>
              <a:spLocks noChangeArrowheads="1"/>
            </p:cNvSpPr>
            <p:nvPr/>
          </p:nvSpPr>
          <p:spPr bwMode="gray">
            <a:xfrm>
              <a:off x="1584" y="1275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0BA4C"/>
                </a:gs>
                <a:gs pos="50000">
                  <a:srgbClr val="B0BA4C">
                    <a:gamma/>
                    <a:tint val="21176"/>
                    <a:invGamma/>
                  </a:srgbClr>
                </a:gs>
                <a:gs pos="100000">
                  <a:srgbClr val="B0BA4C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39" name="AutoShape 6"/>
            <p:cNvSpPr>
              <a:spLocks noChangeArrowheads="1"/>
            </p:cNvSpPr>
            <p:nvPr/>
          </p:nvSpPr>
          <p:spPr bwMode="gray">
            <a:xfrm>
              <a:off x="1344" y="1200"/>
              <a:ext cx="432" cy="432"/>
            </a:xfrm>
            <a:prstGeom prst="diamond">
              <a:avLst/>
            </a:prstGeom>
            <a:solidFill>
              <a:srgbClr val="B0BA4C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gray">
            <a:xfrm>
              <a:off x="1728" y="1278"/>
              <a:ext cx="2604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รายละเอียด</a:t>
              </a:r>
              <a:r>
                <a:rPr kumimoji="0" lang="th-TH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ชีต</a:t>
              </a:r>
              <a:r>
                <a:rPr kumimoji="0" lang="th-TH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ในโปรแกรม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1" name="Text Box 8"/>
            <p:cNvSpPr txBox="1">
              <a:spLocks noChangeArrowheads="1"/>
            </p:cNvSpPr>
            <p:nvPr/>
          </p:nvSpPr>
          <p:spPr bwMode="gray">
            <a:xfrm>
              <a:off x="1441" y="1262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1</a:t>
              </a:r>
            </a:p>
          </p:txBody>
        </p:sp>
      </p:grpSp>
      <p:grpSp>
        <p:nvGrpSpPr>
          <p:cNvPr id="42" name="Group 14"/>
          <p:cNvGrpSpPr>
            <a:grpSpLocks/>
          </p:cNvGrpSpPr>
          <p:nvPr/>
        </p:nvGrpSpPr>
        <p:grpSpPr bwMode="auto">
          <a:xfrm>
            <a:off x="1042988" y="3582988"/>
            <a:ext cx="5834062" cy="841375"/>
            <a:chOff x="1344" y="1728"/>
            <a:chExt cx="2988" cy="432"/>
          </a:xfrm>
        </p:grpSpPr>
        <p:sp>
          <p:nvSpPr>
            <p:cNvPr id="43" name="AutoShape 15"/>
            <p:cNvSpPr>
              <a:spLocks noChangeArrowheads="1"/>
            </p:cNvSpPr>
            <p:nvPr/>
          </p:nvSpPr>
          <p:spPr bwMode="gray">
            <a:xfrm>
              <a:off x="1584" y="1803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7A19A"/>
                </a:gs>
                <a:gs pos="50000">
                  <a:srgbClr val="57A19A">
                    <a:gamma/>
                    <a:tint val="21176"/>
                    <a:invGamma/>
                  </a:srgbClr>
                </a:gs>
                <a:gs pos="100000">
                  <a:srgbClr val="57A19A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4" name="AutoShape 16"/>
            <p:cNvSpPr>
              <a:spLocks noChangeArrowheads="1"/>
            </p:cNvSpPr>
            <p:nvPr/>
          </p:nvSpPr>
          <p:spPr bwMode="gray">
            <a:xfrm>
              <a:off x="1344" y="1728"/>
              <a:ext cx="432" cy="432"/>
            </a:xfrm>
            <a:prstGeom prst="diamond">
              <a:avLst/>
            </a:prstGeom>
            <a:solidFill>
              <a:srgbClr val="57A19A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5" name="Text Box 17"/>
            <p:cNvSpPr txBox="1">
              <a:spLocks noChangeArrowheads="1"/>
            </p:cNvSpPr>
            <p:nvPr/>
          </p:nvSpPr>
          <p:spPr bwMode="gray">
            <a:xfrm>
              <a:off x="1440" y="1739"/>
              <a:ext cx="226" cy="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3</a:t>
              </a:r>
            </a:p>
          </p:txBody>
        </p:sp>
        <p:sp>
          <p:nvSpPr>
            <p:cNvPr id="46" name="Text Box 18"/>
            <p:cNvSpPr txBox="1">
              <a:spLocks noChangeArrowheads="1"/>
            </p:cNvSpPr>
            <p:nvPr/>
          </p:nvSpPr>
          <p:spPr bwMode="gray">
            <a:xfrm>
              <a:off x="1746" y="1797"/>
              <a:ext cx="258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เริ่มวางแผน</a:t>
              </a:r>
              <a:endPara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7" name="Group 25"/>
          <p:cNvGrpSpPr>
            <a:grpSpLocks/>
          </p:cNvGrpSpPr>
          <p:nvPr/>
        </p:nvGrpSpPr>
        <p:grpSpPr bwMode="auto">
          <a:xfrm>
            <a:off x="2124075" y="2743200"/>
            <a:ext cx="4743450" cy="685800"/>
            <a:chOff x="1338" y="1728"/>
            <a:chExt cx="2988" cy="432"/>
          </a:xfrm>
        </p:grpSpPr>
        <p:sp>
          <p:nvSpPr>
            <p:cNvPr id="48" name="AutoShape 26"/>
            <p:cNvSpPr>
              <a:spLocks noChangeArrowheads="1"/>
            </p:cNvSpPr>
            <p:nvPr/>
          </p:nvSpPr>
          <p:spPr bwMode="gray">
            <a:xfrm>
              <a:off x="1578" y="1803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66"/>
                </a:gs>
                <a:gs pos="50000">
                  <a:srgbClr val="FFE9DF"/>
                </a:gs>
                <a:gs pos="100000">
                  <a:srgbClr val="FF9966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9" name="AutoShape 27"/>
            <p:cNvSpPr>
              <a:spLocks noChangeArrowheads="1"/>
            </p:cNvSpPr>
            <p:nvPr/>
          </p:nvSpPr>
          <p:spPr bwMode="gray">
            <a:xfrm>
              <a:off x="1338" y="1728"/>
              <a:ext cx="432" cy="432"/>
            </a:xfrm>
            <a:prstGeom prst="diamond">
              <a:avLst/>
            </a:prstGeom>
            <a:solidFill>
              <a:srgbClr val="FF9966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0" name="Text Box 28"/>
            <p:cNvSpPr txBox="1">
              <a:spLocks noChangeArrowheads="1"/>
            </p:cNvSpPr>
            <p:nvPr/>
          </p:nvSpPr>
          <p:spPr bwMode="gray">
            <a:xfrm>
              <a:off x="1722" y="1806"/>
              <a:ext cx="2604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ข้อมูลที่ต้องใช้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1" name="Text Box 29"/>
            <p:cNvSpPr txBox="1">
              <a:spLocks noChangeArrowheads="1"/>
            </p:cNvSpPr>
            <p:nvPr/>
          </p:nvSpPr>
          <p:spPr bwMode="gray">
            <a:xfrm>
              <a:off x="1435" y="1790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61719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233" y="185205"/>
            <a:ext cx="83300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การหาปริมาณการใช้น้ำของพืช </a:t>
            </a:r>
            <a:b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Determining Crop Evapotranspiration)</a:t>
            </a:r>
            <a:endParaRPr lang="th-TH" sz="3200" b="1" dirty="0">
              <a:solidFill>
                <a:prstClr val="white"/>
              </a:solidFill>
              <a:effectLst>
                <a:glow rad="127000">
                  <a:srgbClr val="4472C4">
                    <a:lumMod val="50000"/>
                    <a:alpha val="61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รูปภาพ 14">
            <a:extLst>
              <a:ext uri="{FF2B5EF4-FFF2-40B4-BE49-F238E27FC236}">
                <a16:creationId xmlns:a16="http://schemas.microsoft.com/office/drawing/2014/main" id="{685B3125-73A5-4C99-BFED-CD0F3F54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A9A798-E275-4376-A636-7AC1EDC7AE91}"/>
              </a:ext>
            </a:extLst>
          </p:cNvPr>
          <p:cNvSpPr/>
          <p:nvPr/>
        </p:nvSpPr>
        <p:spPr>
          <a:xfrm>
            <a:off x="300625" y="1678488"/>
            <a:ext cx="8701665" cy="363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ปริมาณการใช้น้ำของพืชในกระบวนการระเหยและคายน้ำซึ่งต่อไปจะเรียกสั้นๆว่าค่า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2800" b="1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sz="28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สามารถหาได้หลายวิธีดังนี้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การคำนวณจากข้อมูลภูมิอากาศ (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Meteorological Data)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030877-7DDC-4601-A426-1C79A55281E8}"/>
              </a:ext>
            </a:extLst>
          </p:cNvPr>
          <p:cNvSpPr/>
          <p:nvPr/>
        </p:nvSpPr>
        <p:spPr>
          <a:xfrm>
            <a:off x="318015" y="3679521"/>
            <a:ext cx="86842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FAO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แนะนำว่าควรใช้สูตร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Penman-Monteith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ในการคำนวณหาค่า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28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จากข้อมูลภูมิอากาศ และเมื่อทราบค่า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28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O </a:t>
            </a:r>
            <a:r>
              <a:rPr lang="th-TH" sz="28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จะสามารถคำนวณหา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28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sz="2800" baseline="-2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 </a:t>
            </a:r>
            <a:r>
              <a:rPr lang="en-US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Cadjusted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หรือ </a:t>
            </a:r>
            <a:r>
              <a:rPr lang="en-US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ET</a:t>
            </a:r>
            <a:r>
              <a:rPr lang="en-US" sz="2800" baseline="-25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ได้ดังรูป</a:t>
            </a:r>
            <a:endParaRPr lang="th-TH" sz="2800" b="1" baseline="-25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48974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เริ่มวางแผน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กลุ่ม 2"/>
          <p:cNvGrpSpPr/>
          <p:nvPr/>
        </p:nvGrpSpPr>
        <p:grpSpPr>
          <a:xfrm>
            <a:off x="0" y="699518"/>
            <a:ext cx="9144001" cy="6158483"/>
            <a:chOff x="0" y="699518"/>
            <a:chExt cx="9144001" cy="6158483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699518"/>
              <a:ext cx="9144000" cy="2776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0" name="Picture 2" descr="C:\Users\Administrator\Desktop\รูปดูงานเขื่อนป่าสัก\4179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6279"/>
              <a:ext cx="9144000" cy="338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095223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เริ่มวางแผน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7" y="1484784"/>
            <a:ext cx="9144000" cy="402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251280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เริ่มวางแผน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7" y="836712"/>
            <a:ext cx="90582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2512804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เริ่มวางแผน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white">
          <a:xfrm>
            <a:off x="467544" y="1268760"/>
            <a:ext cx="83058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3200" i="0" kern="0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	ถ้ามีสัปดาห์ที่ไม่ได้เพาะปลูกเพิ่มเติมคั่นระหว่างช่วงเพาะปลูกให้ใส่พื้นที่ เพาะปลูกเท่ากับ 0.00001 เพราะหากใส่ค่า เป็น 0 โปรแกรม             จะไม่รับพื้นที่เพาะปลูกในสัปดาห์ถัดไป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1295645" y="3717032"/>
            <a:ext cx="6566092" cy="2297710"/>
            <a:chOff x="1295645" y="3717032"/>
            <a:chExt cx="6566092" cy="229771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5645" y="3717032"/>
              <a:ext cx="6552728" cy="2297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7"/>
            <p:cNvSpPr/>
            <p:nvPr/>
          </p:nvSpPr>
          <p:spPr bwMode="auto">
            <a:xfrm>
              <a:off x="5629489" y="4365104"/>
              <a:ext cx="2232248" cy="360040"/>
            </a:xfrm>
            <a:prstGeom prst="rect">
              <a:avLst/>
            </a:prstGeom>
            <a:noFill/>
            <a:ln w="603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8300305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เริ่มวางแผน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210" y="1196752"/>
            <a:ext cx="9144000" cy="463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0952232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เริ่มวางแผน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กลุ่ม 2"/>
          <p:cNvGrpSpPr/>
          <p:nvPr/>
        </p:nvGrpSpPr>
        <p:grpSpPr>
          <a:xfrm>
            <a:off x="467928" y="1196752"/>
            <a:ext cx="8208144" cy="4668487"/>
            <a:chOff x="684213" y="1341438"/>
            <a:chExt cx="7991475" cy="4451793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4213" y="1341438"/>
              <a:ext cx="7991475" cy="263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6251"/>
            <a:stretch/>
          </p:blipFill>
          <p:spPr bwMode="auto">
            <a:xfrm>
              <a:off x="791902" y="3979863"/>
              <a:ext cx="7776095" cy="1813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60952232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เริ่มวางแผน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b="1961"/>
          <a:stretch>
            <a:fillRect/>
          </a:stretch>
        </p:blipFill>
        <p:spPr bwMode="auto">
          <a:xfrm>
            <a:off x="5139" y="1319006"/>
            <a:ext cx="9123363" cy="419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0952232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เริ่มวางแผน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0" y="1449264"/>
            <a:ext cx="9123362" cy="407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Administrator\Desktop\รูปดูงานเขื่อนป่าสัก\dd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80" y="3365642"/>
            <a:ext cx="3557411" cy="2112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353570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เริ่มวางแผน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800"/>
            <a:ext cx="9123363" cy="332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353570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เริ่มวางแผน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" y="1114425"/>
            <a:ext cx="913447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84139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/>
        </p:nvSpPr>
        <p:spPr>
          <a:xfrm>
            <a:off x="-3248" y="94480"/>
            <a:ext cx="9147248" cy="1113853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B3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247894"/>
            <a:ext cx="9015902" cy="960439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233" y="185205"/>
            <a:ext cx="83300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การหาปริมาณการใช้น้ำของพืช </a:t>
            </a:r>
            <a:b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b="1" dirty="0">
                <a:solidFill>
                  <a:prstClr val="white"/>
                </a:solidFill>
                <a:effectLst>
                  <a:glow rad="127000">
                    <a:srgbClr val="4472C4">
                      <a:lumMod val="50000"/>
                      <a:alpha val="61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Determining Crop Evapotranspiration)</a:t>
            </a:r>
            <a:endParaRPr lang="th-TH" sz="3200" b="1" dirty="0">
              <a:solidFill>
                <a:prstClr val="white"/>
              </a:solidFill>
              <a:effectLst>
                <a:glow rad="127000">
                  <a:srgbClr val="4472C4">
                    <a:lumMod val="50000"/>
                    <a:alpha val="61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รูปภาพ 14">
            <a:extLst>
              <a:ext uri="{FF2B5EF4-FFF2-40B4-BE49-F238E27FC236}">
                <a16:creationId xmlns:a16="http://schemas.microsoft.com/office/drawing/2014/main" id="{685B3125-73A5-4C99-BFED-CD0F3F54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366003"/>
            <a:ext cx="597877" cy="7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FD9E5-CBEB-4BD5-AD98-16D6C4534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8" y="1723661"/>
            <a:ext cx="4360857" cy="4633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88BBA6-9667-4CF2-B464-1FF0B5D9F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985" y="2187124"/>
            <a:ext cx="4875015" cy="33457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3EBEDC-BAE0-4992-B79B-77CB461305A2}"/>
              </a:ext>
            </a:extLst>
          </p:cNvPr>
          <p:cNvSpPr/>
          <p:nvPr/>
        </p:nvSpPr>
        <p:spPr>
          <a:xfrm>
            <a:off x="323528" y="3140968"/>
            <a:ext cx="3600400" cy="151216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56558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ผลการคำนวณ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71430" y="1196752"/>
            <a:ext cx="8216900" cy="525658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b="0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สามารถดูภาพรวมได้ในรูปแบบกราฟ</a:t>
            </a:r>
          </a:p>
          <a:p>
            <a:pPr fontAlgn="auto">
              <a:spcAft>
                <a:spcPts val="0"/>
              </a:spcAft>
            </a:pPr>
            <a:endParaRPr lang="th-TH" b="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</a:pPr>
            <a:endParaRPr lang="th-TH" b="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</a:pPr>
            <a:endParaRPr lang="th-TH" b="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</a:pPr>
            <a:endParaRPr lang="th-TH" b="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</a:pPr>
            <a:endParaRPr lang="th-TH" b="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</a:pPr>
            <a:endParaRPr lang="th-TH" b="0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42925" indent="-542925" algn="thaiDist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สามารถทดสอบปรับแก้ค่า </a:t>
            </a:r>
            <a:r>
              <a:rPr lang="en-US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ในกรณีที่คาดการณ์ว่าอาจ         เกิดสถานการณ์น้ำแล้ง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014419"/>
            <a:ext cx="5286326" cy="304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841394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ผลการคำนวณ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63550" y="1124744"/>
            <a:ext cx="8216900" cy="622300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สามารถดูภาพรวมได้ในรูปแบบกราฟ (กรณีไม่มีอ่างเก็บน้ำ)</a:t>
            </a:r>
          </a:p>
          <a:p>
            <a:pPr fontAlgn="auto">
              <a:spcAft>
                <a:spcPts val="0"/>
              </a:spcAft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9984" y="1891754"/>
            <a:ext cx="7056437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5669305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ผลการคำนวณ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23528" y="980728"/>
            <a:ext cx="8216900" cy="73580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สามารถดูรายละเอียดได้ในรูปแบบตารางข้อมูลรายวัน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4"/>
            <a:ext cx="91440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5669305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ผลการคำนวณ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63550" y="1268761"/>
            <a:ext cx="8216900" cy="73580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นำข้อมูลมาสรุปเป็นตารางแผนการจัดสรรน้ำ</a:t>
            </a:r>
          </a:p>
          <a:p>
            <a:pPr fontAlgn="auto">
              <a:spcAft>
                <a:spcPts val="0"/>
              </a:spcAft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endParaRPr lang="th-TH" i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60873"/>
            <a:ext cx="9144000" cy="409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1304324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51043"/>
            <a:ext cx="3096344" cy="51069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99518"/>
          </a:xfrm>
          <a:prstGeom prst="rect">
            <a:avLst/>
          </a:prstGeom>
          <a:solidFill>
            <a:srgbClr val="0DC0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800" b="0" i="0">
              <a:solidFill>
                <a:prstClr val="white"/>
              </a:solidFill>
            </a:endParaRPr>
          </a:p>
        </p:txBody>
      </p:sp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10" y="77979"/>
            <a:ext cx="9143999" cy="6215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</p:spPr>
        <p:txBody>
          <a:bodyPr wrap="square"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th-TH" altLang="th-TH" sz="3500" i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ผลการคำนวณ</a:t>
            </a:r>
          </a:p>
        </p:txBody>
      </p:sp>
      <p:pic>
        <p:nvPicPr>
          <p:cNvPr id="740356" name="Picture 227" descr="logo_rid_thai_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1119"/>
            <a:ext cx="583350" cy="6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395536" y="692696"/>
            <a:ext cx="8216900" cy="1471613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-542925" algn="thaiDist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ROS </a:t>
            </a:r>
            <a:r>
              <a:rPr lang="th-TH" i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ทุกโครงการเพื่อจัดทำภาพรวมแผนการบริหารจัดการน้ำ  และการเพาะปลูกพืชฤดูแล้งในเขตชลประทาน</a:t>
            </a:r>
          </a:p>
        </p:txBody>
      </p:sp>
    </p:spTree>
    <p:extLst>
      <p:ext uri="{BB962C8B-B14F-4D97-AF65-F5344CB8AC3E}">
        <p14:creationId xmlns:p14="http://schemas.microsoft.com/office/powerpoint/2010/main" val="3501304324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381000" y="4"/>
            <a:ext cx="9906000" cy="685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97"/>
            <a:endParaRPr lang="th-TH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3056979"/>
            <a:ext cx="9906000" cy="32885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5"/>
            <a:ext cx="9144000" cy="1057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97"/>
            <a:endParaRPr lang="th-TH">
              <a:solidFill>
                <a:prstClr val="white"/>
              </a:solidFill>
            </a:endParaRPr>
          </a:p>
        </p:txBody>
      </p:sp>
      <p:pic>
        <p:nvPicPr>
          <p:cNvPr id="8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84" y="548423"/>
            <a:ext cx="1791632" cy="212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7044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232&quot;/&gt;&lt;/object&gt;&lt;object type=&quot;3&quot; unique_id=&quot;10005&quot;&gt;&lt;property id=&quot;20148&quot; value=&quot;5&quot;/&gt;&lt;property id=&quot;20300&quot; value=&quot;Slide 2 - &amp;quot;   สถานการณ์น้ำปี 2554&amp;quot;&quot;/&gt;&lt;property id=&quot;20307&quot; value=&quot;6127&quot;/&gt;&lt;/object&gt;&lt;object type=&quot;3&quot; unique_id=&quot;10006&quot;&gt;&lt;property id=&quot;20148&quot; value=&quot;5&quot;/&gt;&lt;property id=&quot;20300&quot; value=&quot;Slide 5 - &amp;quot;อิทธิพลของภูมิอากาศที่ทำให้เกิดอุทกภัย ปี2554&amp;quot;&quot;/&gt;&lt;property id=&quot;20307&quot; value=&quot;6142&quot;/&gt;&lt;/object&gt;&lt;object type=&quot;3&quot; unique_id=&quot;10007&quot;&gt;&lt;property id=&quot;20148&quot; value=&quot;5&quot;/&gt;&lt;property id=&quot;20300&quot; value=&quot;Slide 6 - &amp;quot;อิทธิพลของภูมิอากาศที่ทำให้เกิดอุทกภัย ปี2554&amp;quot;&quot;/&gt;&lt;property id=&quot;20307&quot; value=&quot;6143&quot;/&gt;&lt;/object&gt;&lt;object type=&quot;3&quot; unique_id=&quot;10008&quot;&gt;&lt;property id=&quot;20148&quot; value=&quot;5&quot;/&gt;&lt;property id=&quot;20300&quot; value=&quot;Slide 7&quot;/&gt;&lt;property id=&quot;20307&quot; value=&quot;5931&quot;/&gt;&lt;/object&gt;&lt;object type=&quot;3&quot; unique_id=&quot;10009&quot;&gt;&lt;property id=&quot;20148&quot; value=&quot;5&quot;/&gt;&lt;property id=&quot;20300&quot; value=&quot;Slide 8&quot;/&gt;&lt;property id=&quot;20307&quot; value=&quot;6149&quot;/&gt;&lt;/object&gt;&lt;object type=&quot;3&quot; unique_id=&quot;10011&quot;&gt;&lt;property id=&quot;20148&quot; value=&quot;5&quot;/&gt;&lt;property id=&quot;20300&quot; value=&quot;Slide 19&quot;/&gt;&lt;property id=&quot;20307&quot; value=&quot;5999&quot;/&gt;&lt;/object&gt;&lt;object type=&quot;3&quot; unique_id=&quot;10012&quot;&gt;&lt;property id=&quot;20148&quot; value=&quot;5&quot;/&gt;&lt;property id=&quot;20300&quot; value=&quot;Slide 20&quot;/&gt;&lt;property id=&quot;20307&quot; value=&quot;6000&quot;/&gt;&lt;/object&gt;&lt;object type=&quot;3&quot; unique_id=&quot;10013&quot;&gt;&lt;property id=&quot;20148&quot; value=&quot;5&quot;/&gt;&lt;property id=&quot;20300&quot; value=&quot;Slide 21&quot;/&gt;&lt;property id=&quot;20307&quot; value=&quot;6001&quot;/&gt;&lt;/object&gt;&lt;object type=&quot;3&quot; unique_id=&quot;10014&quot;&gt;&lt;property id=&quot;20148&quot; value=&quot;5&quot;/&gt;&lt;property id=&quot;20300&quot; value=&quot;Slide 22&quot;/&gt;&lt;property id=&quot;20307&quot; value=&quot;6002&quot;/&gt;&lt;/object&gt;&lt;object type=&quot;3&quot; unique_id=&quot;10018&quot;&gt;&lt;property id=&quot;20148&quot; value=&quot;5&quot;/&gt;&lt;property id=&quot;20300&quot; value=&quot;Slide 23&quot;/&gt;&lt;property id=&quot;20307&quot; value=&quot;6006&quot;/&gt;&lt;/object&gt;&lt;object type=&quot;3&quot; unique_id=&quot;10020&quot;&gt;&lt;property id=&quot;20148&quot; value=&quot;5&quot;/&gt;&lt;property id=&quot;20300&quot; value=&quot;Slide 24&quot;/&gt;&lt;property id=&quot;20307&quot; value=&quot;6008&quot;/&gt;&lt;/object&gt;&lt;object type=&quot;3&quot; unique_id=&quot;10021&quot;&gt;&lt;property id=&quot;20148&quot; value=&quot;5&quot;/&gt;&lt;property id=&quot;20300&quot; value=&quot;Slide 25&quot;/&gt;&lt;property id=&quot;20307&quot; value=&quot;6009&quot;/&gt;&lt;/object&gt;&lt;object type=&quot;3&quot; unique_id=&quot;10022&quot;&gt;&lt;property id=&quot;20148&quot; value=&quot;5&quot;/&gt;&lt;property id=&quot;20300&quot; value=&quot;Slide 26&quot;/&gt;&lt;property id=&quot;20307&quot; value=&quot;6010&quot;/&gt;&lt;/object&gt;&lt;object type=&quot;3&quot; unique_id=&quot;10023&quot;&gt;&lt;property id=&quot;20148&quot; value=&quot;5&quot;/&gt;&lt;property id=&quot;20300&quot; value=&quot;Slide 27&quot;/&gt;&lt;property id=&quot;20307&quot; value=&quot;6011&quot;/&gt;&lt;/object&gt;&lt;object type=&quot;3&quot; unique_id=&quot;10024&quot;&gt;&lt;property id=&quot;20148&quot; value=&quot;5&quot;/&gt;&lt;property id=&quot;20300&quot; value=&quot;Slide 28&quot;/&gt;&lt;property id=&quot;20307&quot; value=&quot;6012&quot;/&gt;&lt;/object&gt;&lt;object type=&quot;3&quot; unique_id=&quot;10027&quot;&gt;&lt;property id=&quot;20148&quot; value=&quot;5&quot;/&gt;&lt;property id=&quot;20300&quot; value=&quot;Slide 29&quot;/&gt;&lt;property id=&quot;20307&quot; value=&quot;6015&quot;/&gt;&lt;/object&gt;&lt;object type=&quot;3&quot; unique_id=&quot;10028&quot;&gt;&lt;property id=&quot;20148&quot; value=&quot;5&quot;/&gt;&lt;property id=&quot;20300&quot; value=&quot;Slide 30&quot;/&gt;&lt;property id=&quot;20307&quot; value=&quot;6016&quot;/&gt;&lt;/object&gt;&lt;object type=&quot;3&quot; unique_id=&quot;10035&quot;&gt;&lt;property id=&quot;20148&quot; value=&quot;5&quot;/&gt;&lt;property id=&quot;20300&quot; value=&quot;Slide 41&quot;/&gt;&lt;property id=&quot;20307&quot; value=&quot;6151&quot;/&gt;&lt;/object&gt;&lt;object type=&quot;3&quot; unique_id=&quot;10036&quot;&gt;&lt;property id=&quot;20148&quot; value=&quot;5&quot;/&gt;&lt;property id=&quot;20300&quot; value=&quot;Slide 42&quot;/&gt;&lt;property id=&quot;20307&quot; value=&quot;6152&quot;/&gt;&lt;/object&gt;&lt;object type=&quot;3&quot; unique_id=&quot;10039&quot;&gt;&lt;property id=&quot;20148&quot; value=&quot;5&quot;/&gt;&lt;property id=&quot;20300&quot; value=&quot;Slide 43&quot;/&gt;&lt;property id=&quot;20307&quot; value=&quot;6155&quot;/&gt;&lt;/object&gt;&lt;object type=&quot;3&quot; unique_id=&quot;10040&quot;&gt;&lt;property id=&quot;20148&quot; value=&quot;5&quot;/&gt;&lt;property id=&quot;20300&quot; value=&quot;Slide 44&quot;/&gt;&lt;property id=&quot;20307&quot; value=&quot;6156&quot;/&gt;&lt;/object&gt;&lt;object type=&quot;3&quot; unique_id=&quot;10041&quot;&gt;&lt;property id=&quot;20148&quot; value=&quot;5&quot;/&gt;&lt;property id=&quot;20300&quot; value=&quot;Slide 45&quot;/&gt;&lt;property id=&quot;20307&quot; value=&quot;6157&quot;/&gt;&lt;/object&gt;&lt;object type=&quot;3&quot; unique_id=&quot;10042&quot;&gt;&lt;property id=&quot;20148&quot; value=&quot;5&quot;/&gt;&lt;property id=&quot;20300&quot; value=&quot;Slide 46&quot;/&gt;&lt;property id=&quot;20307&quot; value=&quot;6158&quot;/&gt;&lt;/object&gt;&lt;object type=&quot;3&quot; unique_id=&quot;10043&quot;&gt;&lt;property id=&quot;20148&quot; value=&quot;5&quot;/&gt;&lt;property id=&quot;20300&quot; value=&quot;Slide 47&quot;/&gt;&lt;property id=&quot;20307&quot; value=&quot;6159&quot;/&gt;&lt;/object&gt;&lt;object type=&quot;3&quot; unique_id=&quot;10044&quot;&gt;&lt;property id=&quot;20148&quot; value=&quot;5&quot;/&gt;&lt;property id=&quot;20300&quot; value=&quot;Slide 48&quot;/&gt;&lt;property id=&quot;20307&quot; value=&quot;6160&quot;/&gt;&lt;/object&gt;&lt;object type=&quot;3&quot; unique_id=&quot;10045&quot;&gt;&lt;property id=&quot;20148&quot; value=&quot;5&quot;/&gt;&lt;property id=&quot;20300&quot; value=&quot;Slide 49&quot;/&gt;&lt;property id=&quot;20307&quot; value=&quot;6161&quot;/&gt;&lt;/object&gt;&lt;object type=&quot;3&quot; unique_id=&quot;10046&quot;&gt;&lt;property id=&quot;20148&quot; value=&quot;5&quot;/&gt;&lt;property id=&quot;20300&quot; value=&quot;Slide 50&quot;/&gt;&lt;property id=&quot;20307&quot; value=&quot;6162&quot;/&gt;&lt;/object&gt;&lt;object type=&quot;3&quot; unique_id=&quot;10047&quot;&gt;&lt;property id=&quot;20148&quot; value=&quot;5&quot;/&gt;&lt;property id=&quot;20300&quot; value=&quot;Slide 51&quot;/&gt;&lt;property id=&quot;20307&quot; value=&quot;6163&quot;/&gt;&lt;/object&gt;&lt;object type=&quot;3&quot; unique_id=&quot;10048&quot;&gt;&lt;property id=&quot;20148&quot; value=&quot;5&quot;/&gt;&lt;property id=&quot;20300&quot; value=&quot;Slide 52&quot;/&gt;&lt;property id=&quot;20307&quot; value=&quot;6164&quot;/&gt;&lt;/object&gt;&lt;object type=&quot;3&quot; unique_id=&quot;10049&quot;&gt;&lt;property id=&quot;20148&quot; value=&quot;5&quot;/&gt;&lt;property id=&quot;20300&quot; value=&quot;Slide 53&quot;/&gt;&lt;property id=&quot;20307&quot; value=&quot;6165&quot;/&gt;&lt;/object&gt;&lt;object type=&quot;3&quot; unique_id=&quot;10050&quot;&gt;&lt;property id=&quot;20148&quot; value=&quot;5&quot;/&gt;&lt;property id=&quot;20300&quot; value=&quot;Slide 54&quot;/&gt;&lt;property id=&quot;20307&quot; value=&quot;6166&quot;/&gt;&lt;/object&gt;&lt;object type=&quot;3&quot; unique_id=&quot;10051&quot;&gt;&lt;property id=&quot;20148&quot; value=&quot;5&quot;/&gt;&lt;property id=&quot;20300&quot; value=&quot;Slide 55&quot;/&gt;&lt;property id=&quot;20307&quot; value=&quot;6167&quot;/&gt;&lt;/object&gt;&lt;object type=&quot;3&quot; unique_id=&quot;10052&quot;&gt;&lt;property id=&quot;20148&quot; value=&quot;5&quot;/&gt;&lt;property id=&quot;20300&quot; value=&quot;Slide 56&quot;/&gt;&lt;property id=&quot;20307&quot; value=&quot;6168&quot;/&gt;&lt;/object&gt;&lt;object type=&quot;3&quot; unique_id=&quot;10053&quot;&gt;&lt;property id=&quot;20148&quot; value=&quot;5&quot;/&gt;&lt;property id=&quot;20300&quot; value=&quot;Slide 57&quot;/&gt;&lt;property id=&quot;20307&quot; value=&quot;6169&quot;/&gt;&lt;/object&gt;&lt;object type=&quot;3&quot; unique_id=&quot;10054&quot;&gt;&lt;property id=&quot;20148&quot; value=&quot;5&quot;/&gt;&lt;property id=&quot;20300&quot; value=&quot;Slide 58&quot;/&gt;&lt;property id=&quot;20307&quot; value=&quot;6170&quot;/&gt;&lt;/object&gt;&lt;object type=&quot;3&quot; unique_id=&quot;10055&quot;&gt;&lt;property id=&quot;20148&quot; value=&quot;5&quot;/&gt;&lt;property id=&quot;20300&quot; value=&quot;Slide 59&quot;/&gt;&lt;property id=&quot;20307&quot; value=&quot;6171&quot;/&gt;&lt;/object&gt;&lt;object type=&quot;3&quot; unique_id=&quot;10056&quot;&gt;&lt;property id=&quot;20148&quot; value=&quot;5&quot;/&gt;&lt;property id=&quot;20300&quot; value=&quot;Slide 60&quot;/&gt;&lt;property id=&quot;20307&quot; value=&quot;6172&quot;/&gt;&lt;/object&gt;&lt;object type=&quot;3&quot; unique_id=&quot;10057&quot;&gt;&lt;property id=&quot;20148&quot; value=&quot;5&quot;/&gt;&lt;property id=&quot;20300&quot; value=&quot;Slide 61&quot;/&gt;&lt;property id=&quot;20307&quot; value=&quot;6173&quot;/&gt;&lt;/object&gt;&lt;object type=&quot;3&quot; unique_id=&quot;10058&quot;&gt;&lt;property id=&quot;20148&quot; value=&quot;5&quot;/&gt;&lt;property id=&quot;20300&quot; value=&quot;Slide 62&quot;/&gt;&lt;property id=&quot;20307&quot; value=&quot;6174&quot;/&gt;&lt;/object&gt;&lt;object type=&quot;3&quot; unique_id=&quot;10059&quot;&gt;&lt;property id=&quot;20148&quot; value=&quot;5&quot;/&gt;&lt;property id=&quot;20300&quot; value=&quot;Slide 63&quot;/&gt;&lt;property id=&quot;20307&quot; value=&quot;6175&quot;/&gt;&lt;/object&gt;&lt;object type=&quot;3&quot; unique_id=&quot;10060&quot;&gt;&lt;property id=&quot;20148&quot; value=&quot;5&quot;/&gt;&lt;property id=&quot;20300&quot; value=&quot;Slide 64&quot;/&gt;&lt;property id=&quot;20307&quot; value=&quot;6176&quot;/&gt;&lt;/object&gt;&lt;object type=&quot;3&quot; unique_id=&quot;10061&quot;&gt;&lt;property id=&quot;20148&quot; value=&quot;5&quot;/&gt;&lt;property id=&quot;20300&quot; value=&quot;Slide 65&quot;/&gt;&lt;property id=&quot;20307&quot; value=&quot;6177&quot;/&gt;&lt;/object&gt;&lt;object type=&quot;3&quot; unique_id=&quot;10062&quot;&gt;&lt;property id=&quot;20148&quot; value=&quot;5&quot;/&gt;&lt;property id=&quot;20300&quot; value=&quot;Slide 66&quot;/&gt;&lt;property id=&quot;20307&quot; value=&quot;6178&quot;/&gt;&lt;/object&gt;&lt;object type=&quot;3&quot; unique_id=&quot;10063&quot;&gt;&lt;property id=&quot;20148&quot; value=&quot;5&quot;/&gt;&lt;property id=&quot;20300&quot; value=&quot;Slide 67&quot;/&gt;&lt;property id=&quot;20307&quot; value=&quot;6179&quot;/&gt;&lt;/object&gt;&lt;object type=&quot;3&quot; unique_id=&quot;10064&quot;&gt;&lt;property id=&quot;20148&quot; value=&quot;5&quot;/&gt;&lt;property id=&quot;20300&quot; value=&quot;Slide 68&quot;/&gt;&lt;property id=&quot;20307&quot; value=&quot;6180&quot;/&gt;&lt;/object&gt;&lt;object type=&quot;3&quot; unique_id=&quot;10065&quot;&gt;&lt;property id=&quot;20148&quot; value=&quot;5&quot;/&gt;&lt;property id=&quot;20300&quot; value=&quot;Slide 69&quot;/&gt;&lt;property id=&quot;20307&quot; value=&quot;6181&quot;/&gt;&lt;/object&gt;&lt;object type=&quot;3&quot; unique_id=&quot;10066&quot;&gt;&lt;property id=&quot;20148&quot; value=&quot;5&quot;/&gt;&lt;property id=&quot;20300&quot; value=&quot;Slide 70&quot;/&gt;&lt;property id=&quot;20307&quot; value=&quot;6182&quot;/&gt;&lt;/object&gt;&lt;object type=&quot;3&quot; unique_id=&quot;10067&quot;&gt;&lt;property id=&quot;20148&quot; value=&quot;5&quot;/&gt;&lt;property id=&quot;20300&quot; value=&quot;Slide 71&quot;/&gt;&lt;property id=&quot;20307&quot; value=&quot;6183&quot;/&gt;&lt;/object&gt;&lt;object type=&quot;3&quot; unique_id=&quot;10068&quot;&gt;&lt;property id=&quot;20148&quot; value=&quot;5&quot;/&gt;&lt;property id=&quot;20300&quot; value=&quot;Slide 72&quot;/&gt;&lt;property id=&quot;20307&quot; value=&quot;6184&quot;/&gt;&lt;/object&gt;&lt;object type=&quot;3&quot; unique_id=&quot;10069&quot;&gt;&lt;property id=&quot;20148&quot; value=&quot;5&quot;/&gt;&lt;property id=&quot;20300&quot; value=&quot;Slide 73&quot;/&gt;&lt;property id=&quot;20307&quot; value=&quot;6185&quot;/&gt;&lt;/object&gt;&lt;object type=&quot;3&quot; unique_id=&quot;10070&quot;&gt;&lt;property id=&quot;20148&quot; value=&quot;5&quot;/&gt;&lt;property id=&quot;20300&quot; value=&quot;Slide 74&quot;/&gt;&lt;property id=&quot;20307&quot; value=&quot;6186&quot;/&gt;&lt;/object&gt;&lt;object type=&quot;3&quot; unique_id=&quot;10071&quot;&gt;&lt;property id=&quot;20148&quot; value=&quot;5&quot;/&gt;&lt;property id=&quot;20300&quot; value=&quot;Slide 75&quot;/&gt;&lt;property id=&quot;20307&quot; value=&quot;6187&quot;/&gt;&lt;/object&gt;&lt;object type=&quot;3&quot; unique_id=&quot;10072&quot;&gt;&lt;property id=&quot;20148&quot; value=&quot;5&quot;/&gt;&lt;property id=&quot;20300&quot; value=&quot;Slide 76&quot;/&gt;&lt;property id=&quot;20307&quot; value=&quot;6188&quot;/&gt;&lt;/object&gt;&lt;object type=&quot;3&quot; unique_id=&quot;10073&quot;&gt;&lt;property id=&quot;20148&quot; value=&quot;5&quot;/&gt;&lt;property id=&quot;20300&quot; value=&quot;Slide 77&quot;/&gt;&lt;property id=&quot;20307&quot; value=&quot;6189&quot;/&gt;&lt;/object&gt;&lt;object type=&quot;3&quot; unique_id=&quot;10074&quot;&gt;&lt;property id=&quot;20148&quot; value=&quot;5&quot;/&gt;&lt;property id=&quot;20300&quot; value=&quot;Slide 78&quot;/&gt;&lt;property id=&quot;20307&quot; value=&quot;6190&quot;/&gt;&lt;/object&gt;&lt;object type=&quot;3&quot; unique_id=&quot;10075&quot;&gt;&lt;property id=&quot;20148&quot; value=&quot;5&quot;/&gt;&lt;property id=&quot;20300&quot; value=&quot;Slide 79&quot;/&gt;&lt;property id=&quot;20307&quot; value=&quot;6191&quot;/&gt;&lt;/object&gt;&lt;object type=&quot;3&quot; unique_id=&quot;10076&quot;&gt;&lt;property id=&quot;20148&quot; value=&quot;5&quot;/&gt;&lt;property id=&quot;20300&quot; value=&quot;Slide 80&quot;/&gt;&lt;property id=&quot;20307&quot; value=&quot;6192&quot;/&gt;&lt;/object&gt;&lt;object type=&quot;3&quot; unique_id=&quot;10078&quot;&gt;&lt;property id=&quot;20148&quot; value=&quot;5&quot;/&gt;&lt;property id=&quot;20300&quot; value=&quot;Slide 81&quot;/&gt;&lt;property id=&quot;20307&quot; value=&quot;6194&quot;/&gt;&lt;/object&gt;&lt;object type=&quot;3&quot; unique_id=&quot;10079&quot;&gt;&lt;property id=&quot;20148&quot; value=&quot;5&quot;/&gt;&lt;property id=&quot;20300&quot; value=&quot;Slide 132&quot;/&gt;&lt;property id=&quot;20307&quot; value=&quot;6195&quot;/&gt;&lt;/object&gt;&lt;object type=&quot;3&quot; unique_id=&quot;10083&quot;&gt;&lt;property id=&quot;20148&quot; value=&quot;5&quot;/&gt;&lt;property id=&quot;20300&quot; value=&quot;Slide 136&quot;/&gt;&lt;property id=&quot;20307&quot; value=&quot;6199&quot;/&gt;&lt;/object&gt;&lt;object type=&quot;3&quot; unique_id=&quot;10084&quot;&gt;&lt;property id=&quot;20148&quot; value=&quot;5&quot;/&gt;&lt;property id=&quot;20300&quot; value=&quot;Slide 137&quot;/&gt;&lt;property id=&quot;20307&quot; value=&quot;6200&quot;/&gt;&lt;/object&gt;&lt;object type=&quot;3&quot; unique_id=&quot;10091&quot;&gt;&lt;property id=&quot;20148&quot; value=&quot;5&quot;/&gt;&lt;property id=&quot;20300&quot; value=&quot;Slide 138&quot;/&gt;&lt;property id=&quot;20307&quot; value=&quot;6128&quot;/&gt;&lt;/object&gt;&lt;object type=&quot;3&quot; unique_id=&quot;10092&quot;&gt;&lt;property id=&quot;20148&quot; value=&quot;5&quot;/&gt;&lt;property id=&quot;20300&quot; value=&quot;Slide 139&quot;/&gt;&lt;property id=&quot;20307&quot; value=&quot;6129&quot;/&gt;&lt;/object&gt;&lt;object type=&quot;3&quot; unique_id=&quot;10093&quot;&gt;&lt;property id=&quot;20148&quot; value=&quot;5&quot;/&gt;&lt;property id=&quot;20300&quot; value=&quot;Slide 140&quot;/&gt;&lt;property id=&quot;20307&quot; value=&quot;6130&quot;/&gt;&lt;/object&gt;&lt;object type=&quot;3&quot; unique_id=&quot;10094&quot;&gt;&lt;property id=&quot;20148&quot; value=&quot;5&quot;/&gt;&lt;property id=&quot;20300&quot; value=&quot;Slide 141&quot;/&gt;&lt;property id=&quot;20307&quot; value=&quot;6131&quot;/&gt;&lt;/object&gt;&lt;object type=&quot;3&quot; unique_id=&quot;10095&quot;&gt;&lt;property id=&quot;20148&quot; value=&quot;5&quot;/&gt;&lt;property id=&quot;20300&quot; value=&quot;Slide 142&quot;/&gt;&lt;property id=&quot;20307&quot; value=&quot;6132&quot;/&gt;&lt;/object&gt;&lt;object type=&quot;3&quot; unique_id=&quot;10096&quot;&gt;&lt;property id=&quot;20148&quot; value=&quot;5&quot;/&gt;&lt;property id=&quot;20300&quot; value=&quot;Slide 143&quot;/&gt;&lt;property id=&quot;20307&quot; value=&quot;6133&quot;/&gt;&lt;/object&gt;&lt;object type=&quot;3&quot; unique_id=&quot;10097&quot;&gt;&lt;property id=&quot;20148&quot; value=&quot;5&quot;/&gt;&lt;property id=&quot;20300&quot; value=&quot;Slide 144 - &amp;quot;    ลำดับความเร่งด่วนโครงการ&amp;quot;&quot;/&gt;&lt;property id=&quot;20307&quot; value=&quot;6134&quot;/&gt;&lt;/object&gt;&lt;object type=&quot;3&quot; unique_id=&quot;10098&quot;&gt;&lt;property id=&quot;20148&quot; value=&quot;5&quot;/&gt;&lt;property id=&quot;20300&quot; value=&quot;Slide 145 - &amp;quot;   สรุปกรอบการพัฒนาการชลประทาน (ตามระยะพัฒนา)&amp;quot;&quot;/&gt;&lt;property id=&quot;20307&quot; value=&quot;6135&quot;/&gt;&lt;/object&gt;&lt;object type=&quot;3&quot; unique_id=&quot;10099&quot;&gt;&lt;property id=&quot;20148&quot; value=&quot;5&quot;/&gt;&lt;property id=&quot;20300&quot; value=&quot;Slide 146&quot;/&gt;&lt;property id=&quot;20307&quot; value=&quot;6136&quot;/&gt;&lt;/object&gt;&lt;object type=&quot;3&quot; unique_id=&quot;10100&quot;&gt;&lt;property id=&quot;20148&quot; value=&quot;5&quot;/&gt;&lt;property id=&quot;20300&quot; value=&quot;Slide 147&quot;/&gt;&lt;property id=&quot;20307&quot; value=&quot;6137&quot;/&gt;&lt;/object&gt;&lt;object type=&quot;3&quot; unique_id=&quot;10101&quot;&gt;&lt;property id=&quot;20148&quot; value=&quot;5&quot;/&gt;&lt;property id=&quot;20300&quot; value=&quot;Slide 148&quot;/&gt;&lt;property id=&quot;20307&quot; value=&quot;6138&quot;/&gt;&lt;/object&gt;&lt;object type=&quot;3&quot; unique_id=&quot;10102&quot;&gt;&lt;property id=&quot;20148&quot; value=&quot;5&quot;/&gt;&lt;property id=&quot;20300&quot; value=&quot;Slide 149&quot;/&gt;&lt;property id=&quot;20307&quot; value=&quot;6139&quot;/&gt;&lt;/object&gt;&lt;object type=&quot;3&quot; unique_id=&quot;10103&quot;&gt;&lt;property id=&quot;20148&quot; value=&quot;5&quot;/&gt;&lt;property id=&quot;20300&quot; value=&quot;Slide 150&quot;/&gt;&lt;property id=&quot;20307&quot; value=&quot;6140&quot;/&gt;&lt;/object&gt;&lt;object type=&quot;3&quot; unique_id=&quot;10104&quot;&gt;&lt;property id=&quot;20148&quot; value=&quot;5&quot;/&gt;&lt;property id=&quot;20300&quot; value=&quot;Slide 151&quot;/&gt;&lt;property id=&quot;20307&quot; value=&quot;6141&quot;/&gt;&lt;/object&gt;&lt;object type=&quot;3&quot; unique_id=&quot;10105&quot;&gt;&lt;property id=&quot;20148&quot; value=&quot;5&quot;/&gt;&lt;property id=&quot;20300&quot; value=&quot;Slide 152&quot;/&gt;&lt;property id=&quot;20307&quot; value=&quot;4133&quot;/&gt;&lt;/object&gt;&lt;object type=&quot;3&quot; unique_id=&quot;10106&quot;&gt;&lt;property id=&quot;20148&quot; value=&quot;5&quot;/&gt;&lt;property id=&quot;20300&quot; value=&quot;Slide 3&quot;/&gt;&lt;property id=&quot;20307&quot; value=&quot;6201&quot;/&gt;&lt;/object&gt;&lt;object type=&quot;3&quot; unique_id=&quot;10107&quot;&gt;&lt;property id=&quot;20148&quot; value=&quot;5&quot;/&gt;&lt;property id=&quot;20300&quot; value=&quot;Slide 4&quot;/&gt;&lt;property id=&quot;20307&quot; value=&quot;6202&quot;/&gt;&lt;/object&gt;&lt;object type=&quot;3&quot; unique_id=&quot;10108&quot;&gt;&lt;property id=&quot;20148&quot; value=&quot;5&quot;/&gt;&lt;property id=&quot;20300&quot; value=&quot;Slide 9&quot;/&gt;&lt;property id=&quot;20307&quot; value=&quot;6203&quot;/&gt;&lt;/object&gt;&lt;object type=&quot;3&quot; unique_id=&quot;10109&quot;&gt;&lt;property id=&quot;20148&quot; value=&quot;5&quot;/&gt;&lt;property id=&quot;20300&quot; value=&quot;Slide 10&quot;/&gt;&lt;property id=&quot;20307&quot; value=&quot;6204&quot;/&gt;&lt;/object&gt;&lt;object type=&quot;3&quot; unique_id=&quot;10110&quot;&gt;&lt;property id=&quot;20148&quot; value=&quot;5&quot;/&gt;&lt;property id=&quot;20300&quot; value=&quot;Slide 11&quot;/&gt;&lt;property id=&quot;20307&quot; value=&quot;6205&quot;/&gt;&lt;/object&gt;&lt;object type=&quot;3&quot; unique_id=&quot;10111&quot;&gt;&lt;property id=&quot;20148&quot; value=&quot;5&quot;/&gt;&lt;property id=&quot;20300&quot; value=&quot;Slide 12&quot;/&gt;&lt;property id=&quot;20307&quot; value=&quot;6281&quot;/&gt;&lt;/object&gt;&lt;object type=&quot;3&quot; unique_id=&quot;10112&quot;&gt;&lt;property id=&quot;20148&quot; value=&quot;5&quot;/&gt;&lt;property id=&quot;20300&quot; value=&quot;Slide 13&quot;/&gt;&lt;property id=&quot;20307&quot; value=&quot;6282&quot;/&gt;&lt;/object&gt;&lt;object type=&quot;3&quot; unique_id=&quot;10113&quot;&gt;&lt;property id=&quot;20148&quot; value=&quot;5&quot;/&gt;&lt;property id=&quot;20300&quot; value=&quot;Slide 14 - &amp;quot;กราฟเปรียบเทียบปริมาณน้ำไหลลงอ่างของเขื่อน ภูมิพล สิริกิติ์ ป่าสักฯ และแควน้อยฯ  &amp;#x0D;&amp;#x0A;ปี 2553 กับปี 2554   ตั้งแต่วันท&quot;/&gt;&lt;property id=&quot;20307&quot; value=&quot;6284&quot;/&gt;&lt;/object&gt;&lt;object type=&quot;3&quot; unique_id=&quot;10114&quot;&gt;&lt;property id=&quot;20148&quot; value=&quot;5&quot;/&gt;&lt;property id=&quot;20300&quot; value=&quot;Slide 15&quot;/&gt;&lt;property id=&quot;20307&quot; value=&quot;6213&quot;/&gt;&lt;/object&gt;&lt;object type=&quot;3&quot; unique_id=&quot;10115&quot;&gt;&lt;property id=&quot;20148&quot; value=&quot;5&quot;/&gt;&lt;property id=&quot;20300&quot; value=&quot;Slide 16&quot;/&gt;&lt;property id=&quot;20307&quot; value=&quot;6214&quot;/&gt;&lt;/object&gt;&lt;object type=&quot;3&quot; unique_id=&quot;10116&quot;&gt;&lt;property id=&quot;20148&quot; value=&quot;5&quot;/&gt;&lt;property id=&quot;20300&quot; value=&quot;Slide 17&quot;/&gt;&lt;property id=&quot;20307&quot; value=&quot;6215&quot;/&gt;&lt;/object&gt;&lt;object type=&quot;3&quot; unique_id=&quot;10117&quot;&gt;&lt;property id=&quot;20148&quot; value=&quot;5&quot;/&gt;&lt;property id=&quot;20300&quot; value=&quot;Slide 18&quot;/&gt;&lt;property id=&quot;20307&quot; value=&quot;6216&quot;/&gt;&lt;/object&gt;&lt;object type=&quot;3&quot; unique_id=&quot;10118&quot;&gt;&lt;property id=&quot;20148&quot; value=&quot;5&quot;/&gt;&lt;property id=&quot;20300&quot; value=&quot;Slide 31&quot;/&gt;&lt;property id=&quot;20307&quot; value=&quot;6224&quot;/&gt;&lt;/object&gt;&lt;object type=&quot;3&quot; unique_id=&quot;10119&quot;&gt;&lt;property id=&quot;20148&quot; value=&quot;5&quot;/&gt;&lt;property id=&quot;20300&quot; value=&quot;Slide 32&quot;/&gt;&lt;property id=&quot;20307&quot; value=&quot;6228&quot;/&gt;&lt;/object&gt;&lt;object type=&quot;3&quot; unique_id=&quot;10120&quot;&gt;&lt;property id=&quot;20148&quot; value=&quot;5&quot;/&gt;&lt;property id=&quot;20300&quot; value=&quot;Slide 33&quot;/&gt;&lt;property id=&quot;20307&quot; value=&quot;6229&quot;/&gt;&lt;/object&gt;&lt;object type=&quot;3&quot; unique_id=&quot;10121&quot;&gt;&lt;property id=&quot;20148&quot; value=&quot;5&quot;/&gt;&lt;property id=&quot;20300&quot; value=&quot;Slide 34&quot;/&gt;&lt;property id=&quot;20307&quot; value=&quot;6217&quot;/&gt;&lt;/object&gt;&lt;object type=&quot;3&quot; unique_id=&quot;10122&quot;&gt;&lt;property id=&quot;20148&quot; value=&quot;5&quot;/&gt;&lt;property id=&quot;20300&quot; value=&quot;Slide 35&quot;/&gt;&lt;property id=&quot;20307&quot; value=&quot;6218&quot;/&gt;&lt;/object&gt;&lt;object type=&quot;3&quot; unique_id=&quot;10123&quot;&gt;&lt;property id=&quot;20148&quot; value=&quot;5&quot;/&gt;&lt;property id=&quot;20300&quot; value=&quot;Slide 36&quot;/&gt;&lt;property id=&quot;20307&quot; value=&quot;6219&quot;/&gt;&lt;/object&gt;&lt;object type=&quot;3&quot; unique_id=&quot;10124&quot;&gt;&lt;property id=&quot;20148&quot; value=&quot;5&quot;/&gt;&lt;property id=&quot;20300&quot; value=&quot;Slide 37&quot;/&gt;&lt;property id=&quot;20307&quot; value=&quot;6220&quot;/&gt;&lt;/object&gt;&lt;object type=&quot;3&quot; unique_id=&quot;10125&quot;&gt;&lt;property id=&quot;20148&quot; value=&quot;5&quot;/&gt;&lt;property id=&quot;20300&quot; value=&quot;Slide 38&quot;/&gt;&lt;property id=&quot;20307&quot; value=&quot;6221&quot;/&gt;&lt;/object&gt;&lt;object type=&quot;3&quot; unique_id=&quot;10126&quot;&gt;&lt;property id=&quot;20148&quot; value=&quot;5&quot;/&gt;&lt;property id=&quot;20300&quot; value=&quot;Slide 39&quot;/&gt;&lt;property id=&quot;20307&quot; value=&quot;6222&quot;/&gt;&lt;/object&gt;&lt;object type=&quot;3&quot; unique_id=&quot;10127&quot;&gt;&lt;property id=&quot;20148&quot; value=&quot;5&quot;/&gt;&lt;property id=&quot;20300&quot; value=&quot;Slide 40&quot;/&gt;&lt;property id=&quot;20307&quot; value=&quot;6285&quot;/&gt;&lt;/object&gt;&lt;object type=&quot;3&quot; unique_id=&quot;10128&quot;&gt;&lt;property id=&quot;20148&quot; value=&quot;5&quot;/&gt;&lt;property id=&quot;20300&quot; value=&quot;Slide 82&quot;/&gt;&lt;property id=&quot;20307&quot; value=&quot;6230&quot;/&gt;&lt;/object&gt;&lt;object type=&quot;3&quot; unique_id=&quot;10129&quot;&gt;&lt;property id=&quot;20148&quot; value=&quot;5&quot;/&gt;&lt;property id=&quot;20300&quot; value=&quot;Slide 83&quot;/&gt;&lt;property id=&quot;20307&quot; value=&quot;6231&quot;/&gt;&lt;/object&gt;&lt;object type=&quot;3&quot; unique_id=&quot;10130&quot;&gt;&lt;property id=&quot;20148&quot; value=&quot;5&quot;/&gt;&lt;property id=&quot;20300&quot; value=&quot;Slide 84&quot;/&gt;&lt;property id=&quot;20307&quot; value=&quot;6232&quot;/&gt;&lt;/object&gt;&lt;object type=&quot;3&quot; unique_id=&quot;10131&quot;&gt;&lt;property id=&quot;20148&quot; value=&quot;5&quot;/&gt;&lt;property id=&quot;20300&quot; value=&quot;Slide 85&quot;/&gt;&lt;property id=&quot;20307&quot; value=&quot;6233&quot;/&gt;&lt;/object&gt;&lt;object type=&quot;3&quot; unique_id=&quot;10132&quot;&gt;&lt;property id=&quot;20148&quot; value=&quot;5&quot;/&gt;&lt;property id=&quot;20300&quot; value=&quot;Slide 86&quot;/&gt;&lt;property id=&quot;20307&quot; value=&quot;6234&quot;/&gt;&lt;/object&gt;&lt;object type=&quot;3&quot; unique_id=&quot;10134&quot;&gt;&lt;property id=&quot;20148&quot; value=&quot;5&quot;/&gt;&lt;property id=&quot;20300&quot; value=&quot;Slide 87&quot;/&gt;&lt;property id=&quot;20307&quot; value=&quot;6236&quot;/&gt;&lt;/object&gt;&lt;object type=&quot;3&quot; unique_id=&quot;10135&quot;&gt;&lt;property id=&quot;20148&quot; value=&quot;5&quot;/&gt;&lt;property id=&quot;20300&quot; value=&quot;Slide 88&quot;/&gt;&lt;property id=&quot;20307&quot; value=&quot;6237&quot;/&gt;&lt;/object&gt;&lt;object type=&quot;3&quot; unique_id=&quot;10136&quot;&gt;&lt;property id=&quot;20148&quot; value=&quot;5&quot;/&gt;&lt;property id=&quot;20300&quot; value=&quot;Slide 89&quot;/&gt;&lt;property id=&quot;20307&quot; value=&quot;6238&quot;/&gt;&lt;/object&gt;&lt;object type=&quot;3&quot; unique_id=&quot;10137&quot;&gt;&lt;property id=&quot;20148&quot; value=&quot;5&quot;/&gt;&lt;property id=&quot;20300&quot; value=&quot;Slide 90&quot;/&gt;&lt;property id=&quot;20307&quot; value=&quot;6239&quot;/&gt;&lt;/object&gt;&lt;object type=&quot;3&quot; unique_id=&quot;10138&quot;&gt;&lt;property id=&quot;20148&quot; value=&quot;5&quot;/&gt;&lt;property id=&quot;20300&quot; value=&quot;Slide 91&quot;/&gt;&lt;property id=&quot;20307&quot; value=&quot;6240&quot;/&gt;&lt;/object&gt;&lt;object type=&quot;3&quot; unique_id=&quot;10139&quot;&gt;&lt;property id=&quot;20148&quot; value=&quot;5&quot;/&gt;&lt;property id=&quot;20300&quot; value=&quot;Slide 92&quot;/&gt;&lt;property id=&quot;20307&quot; value=&quot;6241&quot;/&gt;&lt;/object&gt;&lt;object type=&quot;3&quot; unique_id=&quot;10140&quot;&gt;&lt;property id=&quot;20148&quot; value=&quot;5&quot;/&gt;&lt;property id=&quot;20300&quot; value=&quot;Slide 93&quot;/&gt;&lt;property id=&quot;20307&quot; value=&quot;6242&quot;/&gt;&lt;/object&gt;&lt;object type=&quot;3&quot; unique_id=&quot;10141&quot;&gt;&lt;property id=&quot;20148&quot; value=&quot;5&quot;/&gt;&lt;property id=&quot;20300&quot; value=&quot;Slide 94&quot;/&gt;&lt;property id=&quot;20307&quot; value=&quot;6243&quot;/&gt;&lt;/object&gt;&lt;object type=&quot;3&quot; unique_id=&quot;10142&quot;&gt;&lt;property id=&quot;20148&quot; value=&quot;5&quot;/&gt;&lt;property id=&quot;20300&quot; value=&quot;Slide 95&quot;/&gt;&lt;property id=&quot;20307&quot; value=&quot;6244&quot;/&gt;&lt;/object&gt;&lt;object type=&quot;3&quot; unique_id=&quot;10143&quot;&gt;&lt;property id=&quot;20148&quot; value=&quot;5&quot;/&gt;&lt;property id=&quot;20300&quot; value=&quot;Slide 96&quot;/&gt;&lt;property id=&quot;20307&quot; value=&quot;6245&quot;/&gt;&lt;/object&gt;&lt;object type=&quot;3&quot; unique_id=&quot;10144&quot;&gt;&lt;property id=&quot;20148&quot; value=&quot;5&quot;/&gt;&lt;property id=&quot;20300&quot; value=&quot;Slide 97&quot;/&gt;&lt;property id=&quot;20307&quot; value=&quot;6246&quot;/&gt;&lt;/object&gt;&lt;object type=&quot;3&quot; unique_id=&quot;10145&quot;&gt;&lt;property id=&quot;20148&quot; value=&quot;5&quot;/&gt;&lt;property id=&quot;20300&quot; value=&quot;Slide 98&quot;/&gt;&lt;property id=&quot;20307&quot; value=&quot;6247&quot;/&gt;&lt;/object&gt;&lt;object type=&quot;3&quot; unique_id=&quot;10146&quot;&gt;&lt;property id=&quot;20148&quot; value=&quot;5&quot;/&gt;&lt;property id=&quot;20300&quot; value=&quot;Slide 99&quot;/&gt;&lt;property id=&quot;20307&quot; value=&quot;6248&quot;/&gt;&lt;/object&gt;&lt;object type=&quot;3&quot; unique_id=&quot;10147&quot;&gt;&lt;property id=&quot;20148&quot; value=&quot;5&quot;/&gt;&lt;property id=&quot;20300&quot; value=&quot;Slide 100&quot;/&gt;&lt;property id=&quot;20307&quot; value=&quot;6249&quot;/&gt;&lt;/object&gt;&lt;object type=&quot;3&quot; unique_id=&quot;10148&quot;&gt;&lt;property id=&quot;20148&quot; value=&quot;5&quot;/&gt;&lt;property id=&quot;20300&quot; value=&quot;Slide 101&quot;/&gt;&lt;property id=&quot;20307&quot; value=&quot;6250&quot;/&gt;&lt;/object&gt;&lt;object type=&quot;3&quot; unique_id=&quot;10149&quot;&gt;&lt;property id=&quot;20148&quot; value=&quot;5&quot;/&gt;&lt;property id=&quot;20300&quot; value=&quot;Slide 102&quot;/&gt;&lt;property id=&quot;20307&quot; value=&quot;6251&quot;/&gt;&lt;/object&gt;&lt;object type=&quot;3&quot; unique_id=&quot;10150&quot;&gt;&lt;property id=&quot;20148&quot; value=&quot;5&quot;/&gt;&lt;property id=&quot;20300&quot; value=&quot;Slide 103&quot;/&gt;&lt;property id=&quot;20307&quot; value=&quot;6252&quot;/&gt;&lt;/object&gt;&lt;object type=&quot;3&quot; unique_id=&quot;10151&quot;&gt;&lt;property id=&quot;20148&quot; value=&quot;5&quot;/&gt;&lt;property id=&quot;20300&quot; value=&quot;Slide 104&quot;/&gt;&lt;property id=&quot;20307&quot; value=&quot;6253&quot;/&gt;&lt;/object&gt;&lt;object type=&quot;3&quot; unique_id=&quot;10152&quot;&gt;&lt;property id=&quot;20148&quot; value=&quot;5&quot;/&gt;&lt;property id=&quot;20300&quot; value=&quot;Slide 105&quot;/&gt;&lt;property id=&quot;20307&quot; value=&quot;6254&quot;/&gt;&lt;/object&gt;&lt;object type=&quot;3&quot; unique_id=&quot;10153&quot;&gt;&lt;property id=&quot;20148&quot; value=&quot;5&quot;/&gt;&lt;property id=&quot;20300&quot; value=&quot;Slide 106&quot;/&gt;&lt;property id=&quot;20307&quot; value=&quot;6255&quot;/&gt;&lt;/object&gt;&lt;object type=&quot;3&quot; unique_id=&quot;10154&quot;&gt;&lt;property id=&quot;20148&quot; value=&quot;5&quot;/&gt;&lt;property id=&quot;20300&quot; value=&quot;Slide 107&quot;/&gt;&lt;property id=&quot;20307&quot; value=&quot;6256&quot;/&gt;&lt;/object&gt;&lt;object type=&quot;3&quot; unique_id=&quot;10155&quot;&gt;&lt;property id=&quot;20148&quot; value=&quot;5&quot;/&gt;&lt;property id=&quot;20300&quot; value=&quot;Slide 108&quot;/&gt;&lt;property id=&quot;20307&quot; value=&quot;6257&quot;/&gt;&lt;/object&gt;&lt;object type=&quot;3&quot; unique_id=&quot;10156&quot;&gt;&lt;property id=&quot;20148&quot; value=&quot;5&quot;/&gt;&lt;property id=&quot;20300&quot; value=&quot;Slide 109&quot;/&gt;&lt;property id=&quot;20307&quot; value=&quot;6258&quot;/&gt;&lt;/object&gt;&lt;object type=&quot;3&quot; unique_id=&quot;10157&quot;&gt;&lt;property id=&quot;20148&quot; value=&quot;5&quot;/&gt;&lt;property id=&quot;20300&quot; value=&quot;Slide 110&quot;/&gt;&lt;property id=&quot;20307&quot; value=&quot;6259&quot;/&gt;&lt;/object&gt;&lt;object type=&quot;3&quot; unique_id=&quot;10158&quot;&gt;&lt;property id=&quot;20148&quot; value=&quot;5&quot;/&gt;&lt;property id=&quot;20300&quot; value=&quot;Slide 111&quot;/&gt;&lt;property id=&quot;20307&quot; value=&quot;6260&quot;/&gt;&lt;/object&gt;&lt;object type=&quot;3&quot; unique_id=&quot;10159&quot;&gt;&lt;property id=&quot;20148&quot; value=&quot;5&quot;/&gt;&lt;property id=&quot;20300&quot; value=&quot;Slide 112&quot;/&gt;&lt;property id=&quot;20307&quot; value=&quot;6261&quot;/&gt;&lt;/object&gt;&lt;object type=&quot;3&quot; unique_id=&quot;10160&quot;&gt;&lt;property id=&quot;20148&quot; value=&quot;5&quot;/&gt;&lt;property id=&quot;20300&quot; value=&quot;Slide 113&quot;/&gt;&lt;property id=&quot;20307&quot; value=&quot;6262&quot;/&gt;&lt;/object&gt;&lt;object type=&quot;3&quot; unique_id=&quot;10161&quot;&gt;&lt;property id=&quot;20148&quot; value=&quot;5&quot;/&gt;&lt;property id=&quot;20300&quot; value=&quot;Slide 114&quot;/&gt;&lt;property id=&quot;20307&quot; value=&quot;6263&quot;/&gt;&lt;/object&gt;&lt;object type=&quot;3&quot; unique_id=&quot;10162&quot;&gt;&lt;property id=&quot;20148&quot; value=&quot;5&quot;/&gt;&lt;property id=&quot;20300&quot; value=&quot;Slide 115&quot;/&gt;&lt;property id=&quot;20307&quot; value=&quot;6264&quot;/&gt;&lt;/object&gt;&lt;object type=&quot;3&quot; unique_id=&quot;10163&quot;&gt;&lt;property id=&quot;20148&quot; value=&quot;5&quot;/&gt;&lt;property id=&quot;20300&quot; value=&quot;Slide 116&quot;/&gt;&lt;property id=&quot;20307&quot; value=&quot;6265&quot;/&gt;&lt;/object&gt;&lt;object type=&quot;3&quot; unique_id=&quot;10164&quot;&gt;&lt;property id=&quot;20148&quot; value=&quot;5&quot;/&gt;&lt;property id=&quot;20300&quot; value=&quot;Slide 117&quot;/&gt;&lt;property id=&quot;20307&quot; value=&quot;6266&quot;/&gt;&lt;/object&gt;&lt;object type=&quot;3&quot; unique_id=&quot;10165&quot;&gt;&lt;property id=&quot;20148&quot; value=&quot;5&quot;/&gt;&lt;property id=&quot;20300&quot; value=&quot;Slide 118&quot;/&gt;&lt;property id=&quot;20307&quot; value=&quot;6267&quot;/&gt;&lt;/object&gt;&lt;object type=&quot;3&quot; unique_id=&quot;10166&quot;&gt;&lt;property id=&quot;20148&quot; value=&quot;5&quot;/&gt;&lt;property id=&quot;20300&quot; value=&quot;Slide 119&quot;/&gt;&lt;property id=&quot;20307&quot; value=&quot;6268&quot;/&gt;&lt;/object&gt;&lt;object type=&quot;3&quot; unique_id=&quot;10167&quot;&gt;&lt;property id=&quot;20148&quot; value=&quot;5&quot;/&gt;&lt;property id=&quot;20300&quot; value=&quot;Slide 120&quot;/&gt;&lt;property id=&quot;20307&quot; value=&quot;6269&quot;/&gt;&lt;/object&gt;&lt;object type=&quot;3&quot; unique_id=&quot;10168&quot;&gt;&lt;property id=&quot;20148&quot; value=&quot;5&quot;/&gt;&lt;property id=&quot;20300&quot; value=&quot;Slide 121&quot;/&gt;&lt;property id=&quot;20307&quot; value=&quot;6270&quot;/&gt;&lt;/object&gt;&lt;object type=&quot;3&quot; unique_id=&quot;10169&quot;&gt;&lt;property id=&quot;20148&quot; value=&quot;5&quot;/&gt;&lt;property id=&quot;20300&quot; value=&quot;Slide 122&quot;/&gt;&lt;property id=&quot;20307&quot; value=&quot;6271&quot;/&gt;&lt;/object&gt;&lt;object type=&quot;3&quot; unique_id=&quot;10170&quot;&gt;&lt;property id=&quot;20148&quot; value=&quot;5&quot;/&gt;&lt;property id=&quot;20300&quot; value=&quot;Slide 123&quot;/&gt;&lt;property id=&quot;20307&quot; value=&quot;6272&quot;/&gt;&lt;/object&gt;&lt;object type=&quot;3&quot; unique_id=&quot;10171&quot;&gt;&lt;property id=&quot;20148&quot; value=&quot;5&quot;/&gt;&lt;property id=&quot;20300&quot; value=&quot;Slide 124&quot;/&gt;&lt;property id=&quot;20307&quot; value=&quot;6273&quot;/&gt;&lt;/object&gt;&lt;object type=&quot;3&quot; unique_id=&quot;10172&quot;&gt;&lt;property id=&quot;20148&quot; value=&quot;5&quot;/&gt;&lt;property id=&quot;20300&quot; value=&quot;Slide 125&quot;/&gt;&lt;property id=&quot;20307&quot; value=&quot;6274&quot;/&gt;&lt;/object&gt;&lt;object type=&quot;3&quot; unique_id=&quot;10173&quot;&gt;&lt;property id=&quot;20148&quot; value=&quot;5&quot;/&gt;&lt;property id=&quot;20300&quot; value=&quot;Slide 126&quot;/&gt;&lt;property id=&quot;20307&quot; value=&quot;6275&quot;/&gt;&lt;/object&gt;&lt;object type=&quot;3&quot; unique_id=&quot;10174&quot;&gt;&lt;property id=&quot;20148&quot; value=&quot;5&quot;/&gt;&lt;property id=&quot;20300&quot; value=&quot;Slide 127&quot;/&gt;&lt;property id=&quot;20307&quot; value=&quot;6276&quot;/&gt;&lt;/object&gt;&lt;object type=&quot;3&quot; unique_id=&quot;10175&quot;&gt;&lt;property id=&quot;20148&quot; value=&quot;5&quot;/&gt;&lt;property id=&quot;20300&quot; value=&quot;Slide 128&quot;/&gt;&lt;property id=&quot;20307&quot; value=&quot;6277&quot;/&gt;&lt;/object&gt;&lt;object type=&quot;3&quot; unique_id=&quot;10176&quot;&gt;&lt;property id=&quot;20148&quot; value=&quot;5&quot;/&gt;&lt;property id=&quot;20300&quot; value=&quot;Slide 129&quot;/&gt;&lt;property id=&quot;20307&quot; value=&quot;6278&quot;/&gt;&lt;/object&gt;&lt;object type=&quot;3&quot; unique_id=&quot;10177&quot;&gt;&lt;property id=&quot;20148&quot; value=&quot;5&quot;/&gt;&lt;property id=&quot;20300&quot; value=&quot;Slide 130&quot;/&gt;&lt;property id=&quot;20307&quot; value=&quot;6279&quot;/&gt;&lt;/object&gt;&lt;object type=&quot;3&quot; unique_id=&quot;10178&quot;&gt;&lt;property id=&quot;20148&quot; value=&quot;5&quot;/&gt;&lt;property id=&quot;20300&quot; value=&quot;Slide 131&quot;/&gt;&lt;property id=&quot;20307&quot; value=&quot;6280&quot;/&gt;&lt;/object&gt;&lt;object type=&quot;3&quot; unique_id=&quot;10179&quot;&gt;&lt;property id=&quot;20148&quot; value=&quot;5&quot;/&gt;&lt;property id=&quot;20300&quot; value=&quot;Slide 133&quot;/&gt;&lt;property id=&quot;20307&quot; value=&quot;6225&quot;/&gt;&lt;/object&gt;&lt;object type=&quot;3&quot; unique_id=&quot;10180&quot;&gt;&lt;property id=&quot;20148&quot; value=&quot;5&quot;/&gt;&lt;property id=&quot;20300&quot; value=&quot;Slide 134&quot;/&gt;&lt;property id=&quot;20307&quot; value=&quot;6226&quot;/&gt;&lt;/object&gt;&lt;object type=&quot;3&quot; unique_id=&quot;10181&quot;&gt;&lt;property id=&quot;20148&quot; value=&quot;5&quot;/&gt;&lt;property id=&quot;20300&quot; value=&quot;Slide 135&quot;/&gt;&lt;property id=&quot;20307&quot; value=&quot;622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 Unicode MS"/>
        <a:ea typeface=""/>
        <a:cs typeface="Angsana New"/>
      </a:majorFont>
      <a:minorFont>
        <a:latin typeface="Calibri"/>
        <a:ea typeface="Calibri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ample presentation slides(2)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62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3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Sample presentation slides(2)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6.xml><?xml version="1.0" encoding="utf-8"?>
<a:theme xmlns:a="http://schemas.openxmlformats.org/drawingml/2006/main" name="175_Default Design">
  <a:themeElements>
    <a:clrScheme name="175_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175_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5_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5_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5_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rbit">
  <a:themeElements>
    <a:clrScheme name="2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2_Orbit">
      <a:majorFont>
        <a:latin typeface="Arial Unicode MS"/>
        <a:ea typeface=""/>
        <a:cs typeface="Angsana New"/>
      </a:majorFont>
      <a:minorFont>
        <a:latin typeface="Calibri"/>
        <a:ea typeface="Calibri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rbit">
  <a:themeElements>
    <a:clrScheme name="1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1_Orbit">
      <a:majorFont>
        <a:latin typeface="Arial Unicode MS"/>
        <a:ea typeface=""/>
        <a:cs typeface="Angsana New"/>
      </a:majorFont>
      <a:minorFont>
        <a:latin typeface="Calibri"/>
        <a:ea typeface="Calibri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rbit">
  <a:themeElements>
    <a:clrScheme name="3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3_Orbit">
      <a:majorFont>
        <a:latin typeface="Arial Unicode MS"/>
        <a:ea typeface=""/>
        <a:cs typeface="Angsana New"/>
      </a:majorFont>
      <a:minorFont>
        <a:latin typeface="Calibri"/>
        <a:ea typeface="Calibri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0_Edg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Edge">
  <a:themeElements>
    <a:clrScheme name="8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6_Edg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Radial">
  <a:themeElements>
    <a:clrScheme name="Radial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2_Radia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3_Mountain Top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TROPICAL</Template>
  <TotalTime>180051</TotalTime>
  <Words>4675</Words>
  <Application>Microsoft Office PowerPoint</Application>
  <PresentationFormat>On-screen Show (4:3)</PresentationFormat>
  <Paragraphs>573</Paragraphs>
  <Slides>95</Slides>
  <Notes>53</Notes>
  <HiddenSlides>1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32" baseType="lpstr">
      <vt:lpstr>Arial Unicode MS</vt:lpstr>
      <vt:lpstr>Gulim</vt:lpstr>
      <vt:lpstr>AngsanaUPC</vt:lpstr>
      <vt:lpstr>Arial</vt:lpstr>
      <vt:lpstr>Arial Black</vt:lpstr>
      <vt:lpstr>Browallia New</vt:lpstr>
      <vt:lpstr>Calibri</vt:lpstr>
      <vt:lpstr>Cordia New</vt:lpstr>
      <vt:lpstr>Garamond</vt:lpstr>
      <vt:lpstr>HY헤드라인M</vt:lpstr>
      <vt:lpstr>Impact</vt:lpstr>
      <vt:lpstr>KS SUDIN</vt:lpstr>
      <vt:lpstr>TH SarabunPSK</vt:lpstr>
      <vt:lpstr>Times New Roman</vt:lpstr>
      <vt:lpstr>Verdana</vt:lpstr>
      <vt:lpstr>Wingdings</vt:lpstr>
      <vt:lpstr>Orbit</vt:lpstr>
      <vt:lpstr>2_Orbit</vt:lpstr>
      <vt:lpstr>1_Orbit</vt:lpstr>
      <vt:lpstr>3_Orbit</vt:lpstr>
      <vt:lpstr>10_Edge</vt:lpstr>
      <vt:lpstr>16_Edge</vt:lpstr>
      <vt:lpstr>11_Default Design</vt:lpstr>
      <vt:lpstr>2_Radial</vt:lpstr>
      <vt:lpstr>3_Mountain Top</vt:lpstr>
      <vt:lpstr>Sample presentation slides(2)</vt:lpstr>
      <vt:lpstr>62_디자인 사용자 지정</vt:lpstr>
      <vt:lpstr>63_디자인 사용자 지정</vt:lpstr>
      <vt:lpstr>39_디자인 사용자 지정</vt:lpstr>
      <vt:lpstr>4_Office Theme</vt:lpstr>
      <vt:lpstr>1_Sample presentation slides(2)</vt:lpstr>
      <vt:lpstr>175_Default Design</vt:lpstr>
      <vt:lpstr>3_ชุดรูปแบบของ Office</vt:lpstr>
      <vt:lpstr>4_ชุดรูปแบบของ Office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ที่มาของค่าตัวแปรต่างๆ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ขั้นตอนและวิธีการจัดทำ ROS</vt:lpstr>
      <vt:lpstr>PowerPoint Presentation</vt:lpstr>
      <vt:lpstr>PowerPoint Presentation</vt:lpstr>
      <vt:lpstr>ขั้นตอนการปฏิบัติงาน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การประเมินการใช้น้ำในกิจกรรมต่างๆ</vt:lpstr>
      <vt:lpstr>การประเมินการใช้น้ำในกิจกรรมต่างๆ</vt:lpstr>
      <vt:lpstr>การประเมินการใช้น้ำในกิจกรรมต่างๆ</vt:lpstr>
      <vt:lpstr>การประเมินการใช้น้ำในกิจกรรมต่างๆ</vt:lpstr>
      <vt:lpstr>PowerPoint Presentation</vt:lpstr>
      <vt:lpstr>PowerPoint Presentation</vt:lpstr>
      <vt:lpstr>การประเมินการใช้น้ำในกิจกรรมต่างๆ</vt:lpstr>
      <vt:lpstr>การประเมินการใช้น้ำในกิจกรรมต่างๆ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สำนักชลประทานที่ 2</dc:title>
  <dc:creator>hp</dc:creator>
  <cp:lastModifiedBy>User</cp:lastModifiedBy>
  <cp:revision>17271</cp:revision>
  <cp:lastPrinted>2016-08-17T04:05:17Z</cp:lastPrinted>
  <dcterms:created xsi:type="dcterms:W3CDTF">2009-02-11T16:55:37Z</dcterms:created>
  <dcterms:modified xsi:type="dcterms:W3CDTF">2021-02-16T03:42:42Z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