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459" r:id="rId2"/>
    <p:sldId id="444" r:id="rId3"/>
    <p:sldId id="457" r:id="rId4"/>
    <p:sldId id="458" r:id="rId5"/>
    <p:sldId id="445" r:id="rId6"/>
    <p:sldId id="448" r:id="rId7"/>
    <p:sldId id="446" r:id="rId8"/>
    <p:sldId id="447" r:id="rId9"/>
    <p:sldId id="456" r:id="rId10"/>
    <p:sldId id="440" r:id="rId11"/>
    <p:sldId id="441" r:id="rId12"/>
    <p:sldId id="442" r:id="rId13"/>
    <p:sldId id="443" r:id="rId14"/>
    <p:sldId id="429" r:id="rId15"/>
    <p:sldId id="431" r:id="rId16"/>
    <p:sldId id="433" r:id="rId17"/>
    <p:sldId id="432" r:id="rId18"/>
    <p:sldId id="434" r:id="rId19"/>
    <p:sldId id="427" r:id="rId20"/>
    <p:sldId id="428" r:id="rId21"/>
    <p:sldId id="436" r:id="rId22"/>
    <p:sldId id="435" r:id="rId23"/>
    <p:sldId id="437" r:id="rId24"/>
    <p:sldId id="451" r:id="rId25"/>
  </p:sldIdLst>
  <p:sldSz cx="12192000" cy="6858000"/>
  <p:notesSz cx="6888163" cy="100203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8100"/>
    <a:srgbClr val="19B5F7"/>
    <a:srgbClr val="33CCFF"/>
    <a:srgbClr val="00425E"/>
    <a:srgbClr val="DEEBF7"/>
    <a:srgbClr val="EC008C"/>
    <a:srgbClr val="088D9F"/>
    <a:srgbClr val="0079AB"/>
    <a:srgbClr val="46AAB7"/>
    <a:srgbClr val="BA6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DA37D80-6434-44D0-A028-1B22A696006F}" styleName="สไตล์สีอ่อน 3 - เน้น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012ECD-51FC-41F1-AA8D-1B2483CD663E}" styleName="สไตล์สีอ่อน 2 - เน้น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สไตล์สีปานกลาง 1 - เน้น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0" cy="502755"/>
          </a:xfrm>
          <a:prstGeom prst="rect">
            <a:avLst/>
          </a:prstGeom>
        </p:spPr>
        <p:txBody>
          <a:bodyPr vert="horz" lIns="92254" tIns="46127" rIns="92254" bIns="46127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901699" y="0"/>
            <a:ext cx="2984870" cy="502755"/>
          </a:xfrm>
          <a:prstGeom prst="rect">
            <a:avLst/>
          </a:prstGeom>
        </p:spPr>
        <p:txBody>
          <a:bodyPr vert="horz" lIns="92254" tIns="46127" rIns="92254" bIns="46127" rtlCol="0"/>
          <a:lstStyle>
            <a:lvl1pPr algn="r">
              <a:defRPr sz="1200"/>
            </a:lvl1pPr>
          </a:lstStyle>
          <a:p>
            <a:fld id="{8698D441-51BE-44CC-A116-C893D4A38B78}" type="datetimeFigureOut">
              <a:rPr lang="th-TH" smtClean="0"/>
              <a:t>17/02/64</a:t>
            </a:fld>
            <a:endParaRPr lang="th-TH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1863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54" tIns="46127" rIns="92254" bIns="46127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8817" y="4822270"/>
            <a:ext cx="5510530" cy="3945493"/>
          </a:xfrm>
          <a:prstGeom prst="rect">
            <a:avLst/>
          </a:prstGeom>
        </p:spPr>
        <p:txBody>
          <a:bodyPr vert="horz" lIns="92254" tIns="46127" rIns="92254" bIns="46127" rtlCol="0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9517547"/>
            <a:ext cx="2984870" cy="502754"/>
          </a:xfrm>
          <a:prstGeom prst="rect">
            <a:avLst/>
          </a:prstGeom>
        </p:spPr>
        <p:txBody>
          <a:bodyPr vert="horz" lIns="92254" tIns="46127" rIns="92254" bIns="46127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901699" y="9517547"/>
            <a:ext cx="2984870" cy="502754"/>
          </a:xfrm>
          <a:prstGeom prst="rect">
            <a:avLst/>
          </a:prstGeom>
        </p:spPr>
        <p:txBody>
          <a:bodyPr vert="horz" lIns="92254" tIns="46127" rIns="92254" bIns="46127" rtlCol="0" anchor="b"/>
          <a:lstStyle>
            <a:lvl1pPr algn="r">
              <a:defRPr sz="1200"/>
            </a:lvl1pPr>
          </a:lstStyle>
          <a:p>
            <a:fld id="{E327C554-C212-4781-809E-A3DA0BCA7EC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96373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852165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288157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571006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157817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27C554-C212-4781-809E-A3DA0BCA7EC1}" type="slidenum">
              <a:rPr lang="th-TH" smtClean="0"/>
              <a:t>11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185445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27C554-C212-4781-809E-A3DA0BCA7EC1}" type="slidenum">
              <a:rPr lang="th-TH" smtClean="0"/>
              <a:t>13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093396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27C554-C212-4781-809E-A3DA0BCA7EC1}" type="slidenum">
              <a:rPr lang="th-TH" smtClean="0"/>
              <a:t>17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93468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C3B4C-56B2-4F02-85A8-C1F38740E489}" type="datetimeFigureOut">
              <a:rPr lang="th-TH" smtClean="0"/>
              <a:t>17/02/64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C8D0C-E8A9-40D4-88B3-F6DE61BE8BD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57902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C3B4C-56B2-4F02-85A8-C1F38740E489}" type="datetimeFigureOut">
              <a:rPr lang="th-TH" smtClean="0"/>
              <a:t>17/02/64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C8D0C-E8A9-40D4-88B3-F6DE61BE8BD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50243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C3B4C-56B2-4F02-85A8-C1F38740E489}" type="datetimeFigureOut">
              <a:rPr lang="th-TH" smtClean="0"/>
              <a:t>17/02/64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C8D0C-E8A9-40D4-88B3-F6DE61BE8BD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04945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C3B4C-56B2-4F02-85A8-C1F38740E489}" type="datetimeFigureOut">
              <a:rPr lang="th-TH" smtClean="0"/>
              <a:t>17/02/64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C8D0C-E8A9-40D4-88B3-F6DE61BE8BD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70757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C3B4C-56B2-4F02-85A8-C1F38740E489}" type="datetimeFigureOut">
              <a:rPr lang="th-TH" smtClean="0"/>
              <a:t>17/02/64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C8D0C-E8A9-40D4-88B3-F6DE61BE8BD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90485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C3B4C-56B2-4F02-85A8-C1F38740E489}" type="datetimeFigureOut">
              <a:rPr lang="th-TH" smtClean="0"/>
              <a:t>17/02/64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C8D0C-E8A9-40D4-88B3-F6DE61BE8BD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03642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C3B4C-56B2-4F02-85A8-C1F38740E489}" type="datetimeFigureOut">
              <a:rPr lang="th-TH" smtClean="0"/>
              <a:t>17/02/64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C8D0C-E8A9-40D4-88B3-F6DE61BE8BD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76328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C3B4C-56B2-4F02-85A8-C1F38740E489}" type="datetimeFigureOut">
              <a:rPr lang="th-TH" smtClean="0"/>
              <a:t>17/02/64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C8D0C-E8A9-40D4-88B3-F6DE61BE8BD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0835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C3B4C-56B2-4F02-85A8-C1F38740E489}" type="datetimeFigureOut">
              <a:rPr lang="th-TH" smtClean="0"/>
              <a:t>17/02/64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C8D0C-E8A9-40D4-88B3-F6DE61BE8BD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28021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C3B4C-56B2-4F02-85A8-C1F38740E489}" type="datetimeFigureOut">
              <a:rPr lang="th-TH" smtClean="0"/>
              <a:t>17/02/64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C8D0C-E8A9-40D4-88B3-F6DE61BE8BD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61890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C3B4C-56B2-4F02-85A8-C1F38740E489}" type="datetimeFigureOut">
              <a:rPr lang="th-TH" smtClean="0"/>
              <a:t>17/02/64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C8D0C-E8A9-40D4-88B3-F6DE61BE8BD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85072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1C3B4C-56B2-4F02-85A8-C1F38740E489}" type="datetimeFigureOut">
              <a:rPr lang="th-TH" smtClean="0"/>
              <a:t>17/02/64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6C8D0C-E8A9-40D4-88B3-F6DE61BE8BD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15966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9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3.png"/><Relationship Id="rId10" Type="http://schemas.openxmlformats.org/officeDocument/2006/relationships/image" Target="../media/image20.png"/><Relationship Id="rId4" Type="http://schemas.openxmlformats.org/officeDocument/2006/relationships/image" Target="../media/image18.png"/><Relationship Id="rId9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0" y="151179"/>
            <a:ext cx="12192000" cy="6555641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IT๙" panose="020B0500040200020003" pitchFamily="34" charset="-34"/>
                <a:ea typeface="Tahoma" panose="020B0604030504040204" pitchFamily="34" charset="0"/>
                <a:cs typeface="TH SarabunIT๙" panose="020B0500040200020003" pitchFamily="34" charset="-34"/>
              </a:rPr>
              <a:t>โครงการฝึกอบรมเชิงปฏิบัติการ</a:t>
            </a:r>
          </a:p>
          <a:p>
            <a:pPr algn="ctr"/>
            <a:r>
              <a:rPr lang="th-TH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IT๙" panose="020B0500040200020003" pitchFamily="34" charset="-34"/>
                <a:ea typeface="Tahoma" panose="020B0604030504040204" pitchFamily="34" charset="0"/>
                <a:cs typeface="TH SarabunIT๙" panose="020B0500040200020003" pitchFamily="34" charset="-34"/>
              </a:rPr>
              <a:t>หลักสูตร การจัดทำเอกสารประเมินฝ่ายส่งน้ำและบำรุงรักษา</a:t>
            </a:r>
          </a:p>
          <a:p>
            <a:pPr algn="ctr"/>
            <a:r>
              <a:rPr lang="th-TH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IT๙" panose="020B0500040200020003" pitchFamily="34" charset="-34"/>
                <a:ea typeface="Tahoma" panose="020B0604030504040204" pitchFamily="34" charset="0"/>
                <a:cs typeface="TH SarabunIT๙" panose="020B0500040200020003" pitchFamily="34" charset="-34"/>
              </a:rPr>
              <a:t>ประจำปีงบประมาณ 2564</a:t>
            </a:r>
          </a:p>
          <a:p>
            <a:pPr algn="ctr"/>
            <a:endParaRPr lang="th-TH" sz="800" b="1" dirty="0" smtClean="0">
              <a:solidFill>
                <a:schemeClr val="tx1">
                  <a:lumMod val="95000"/>
                  <a:lumOff val="5000"/>
                </a:schemeClr>
              </a:solidFill>
              <a:latin typeface="TH SarabunIT๙" panose="020B0500040200020003" pitchFamily="34" charset="-34"/>
              <a:ea typeface="Tahoma" panose="020B0604030504040204" pitchFamily="34" charset="0"/>
              <a:cs typeface="TH SarabunIT๙" panose="020B0500040200020003" pitchFamily="34" charset="-34"/>
            </a:endParaRPr>
          </a:p>
          <a:p>
            <a:pPr algn="ctr"/>
            <a:r>
              <a:rPr lang="th-TH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IT๙" panose="020B0500040200020003" pitchFamily="34" charset="-34"/>
                <a:ea typeface="Tahoma" panose="020B0604030504040204" pitchFamily="34" charset="0"/>
                <a:cs typeface="TH SarabunIT๙" panose="020B0500040200020003" pitchFamily="34" charset="-34"/>
              </a:rPr>
              <a:t>เรื่อง</a:t>
            </a:r>
          </a:p>
          <a:p>
            <a:pPr algn="ctr"/>
            <a:endParaRPr lang="th-TH" sz="800" b="1" dirty="0" smtClean="0">
              <a:solidFill>
                <a:schemeClr val="tx1">
                  <a:lumMod val="95000"/>
                  <a:lumOff val="5000"/>
                </a:schemeClr>
              </a:solidFill>
              <a:latin typeface="TH SarabunIT๙" panose="020B0500040200020003" pitchFamily="34" charset="-34"/>
              <a:ea typeface="Tahoma" panose="020B0604030504040204" pitchFamily="34" charset="0"/>
              <a:cs typeface="TH SarabunIT๙" panose="020B0500040200020003" pitchFamily="34" charset="-34"/>
            </a:endParaRPr>
          </a:p>
          <a:p>
            <a:pPr algn="ctr"/>
            <a:r>
              <a:rPr lang="th-TH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ea typeface="Tahoma" panose="020B0604030504040204" pitchFamily="34" charset="0"/>
                <a:cs typeface="TH SarabunIT๙" panose="020B0500040200020003" pitchFamily="34" charset="-34"/>
              </a:rPr>
              <a:t>การคำนวณการใช้น้ำของพืช</a:t>
            </a:r>
          </a:p>
          <a:p>
            <a:pPr algn="ctr"/>
            <a:r>
              <a:rPr lang="th-TH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ea typeface="Tahoma" panose="020B0604030504040204" pitchFamily="34" charset="0"/>
                <a:cs typeface="TH SarabunIT๙" panose="020B0500040200020003" pitchFamily="34" charset="-34"/>
              </a:rPr>
              <a:t>และ การประเมินการใช้น้ำในกิจกรรมต่าง ๆ</a:t>
            </a:r>
          </a:p>
          <a:p>
            <a:pPr algn="ctr"/>
            <a:endParaRPr lang="th-TH" sz="800" b="1" dirty="0" smtClean="0">
              <a:solidFill>
                <a:schemeClr val="tx1">
                  <a:lumMod val="95000"/>
                  <a:lumOff val="5000"/>
                </a:schemeClr>
              </a:solidFill>
              <a:latin typeface="TH SarabunIT๙" panose="020B0500040200020003" pitchFamily="34" charset="-34"/>
              <a:ea typeface="Tahoma" panose="020B0604030504040204" pitchFamily="34" charset="0"/>
              <a:cs typeface="TH SarabunIT๙" panose="020B0500040200020003" pitchFamily="34" charset="-34"/>
            </a:endParaRPr>
          </a:p>
          <a:p>
            <a:pPr algn="ctr"/>
            <a:r>
              <a:rPr lang="th-TH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IT๙" panose="020B0500040200020003" pitchFamily="34" charset="-34"/>
                <a:ea typeface="Tahoma" panose="020B0604030504040204" pitchFamily="34" charset="0"/>
                <a:cs typeface="TH SarabunIT๙" panose="020B0500040200020003" pitchFamily="34" charset="-34"/>
              </a:rPr>
              <a:t>โดย</a:t>
            </a:r>
          </a:p>
          <a:p>
            <a:pPr algn="ctr"/>
            <a:endParaRPr lang="th-TH" sz="800" b="1" dirty="0" smtClean="0">
              <a:solidFill>
                <a:schemeClr val="tx1">
                  <a:lumMod val="95000"/>
                  <a:lumOff val="5000"/>
                </a:schemeClr>
              </a:solidFill>
              <a:latin typeface="TH SarabunIT๙" panose="020B0500040200020003" pitchFamily="34" charset="-34"/>
              <a:ea typeface="Tahoma" panose="020B0604030504040204" pitchFamily="34" charset="0"/>
              <a:cs typeface="TH SarabunIT๙" panose="020B0500040200020003" pitchFamily="34" charset="-34"/>
            </a:endParaRPr>
          </a:p>
          <a:p>
            <a:pPr algn="ctr"/>
            <a:r>
              <a:rPr lang="th-TH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IT๙" panose="020B0500040200020003" pitchFamily="34" charset="-34"/>
                <a:ea typeface="Tahoma" panose="020B0604030504040204" pitchFamily="34" charset="0"/>
                <a:cs typeface="TH SarabunIT๙" panose="020B0500040200020003" pitchFamily="34" charset="-34"/>
              </a:rPr>
              <a:t>นายนฤพล สีตบุตร</a:t>
            </a:r>
          </a:p>
          <a:p>
            <a:pPr algn="ctr"/>
            <a:r>
              <a:rPr lang="th-TH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IT๙" panose="020B0500040200020003" pitchFamily="34" charset="-34"/>
                <a:ea typeface="Tahoma" panose="020B0604030504040204" pitchFamily="34" charset="0"/>
                <a:cs typeface="TH SarabunIT๙" panose="020B0500040200020003" pitchFamily="34" charset="-34"/>
              </a:rPr>
              <a:t>วิศวกรโยธาชำนาญการพิเศษ</a:t>
            </a:r>
          </a:p>
          <a:p>
            <a:pPr algn="ctr"/>
            <a:r>
              <a:rPr lang="th-TH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IT๙" panose="020B0500040200020003" pitchFamily="34" charset="-34"/>
                <a:ea typeface="Tahoma" panose="020B0604030504040204" pitchFamily="34" charset="0"/>
                <a:cs typeface="TH SarabunIT๙" panose="020B0500040200020003" pitchFamily="34" charset="-34"/>
              </a:rPr>
              <a:t>สำนักวิจัยและพัฒนา</a:t>
            </a:r>
            <a:endParaRPr lang="th-TH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latin typeface="TH SarabunIT๙" panose="020B0500040200020003" pitchFamily="34" charset="-34"/>
              <a:ea typeface="Tahoma" panose="020B0604030504040204" pitchFamily="34" charset="0"/>
              <a:cs typeface="TH SarabunIT๙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3557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0" y="-1270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0" y="2339082"/>
            <a:ext cx="12192000" cy="2154436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th-TH" sz="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  <a:p>
            <a:pPr algn="ctr"/>
            <a:r>
              <a:rPr lang="th-TH" sz="6000" b="1" dirty="0">
                <a:latin typeface="TH Kodchasal" panose="02000506000000020004" pitchFamily="2" charset="-34"/>
                <a:ea typeface="Tahoma" panose="020B0604030504040204" pitchFamily="34" charset="0"/>
                <a:cs typeface="TH Kodchasal" panose="02000506000000020004" pitchFamily="2" charset="-34"/>
              </a:rPr>
              <a:t>โปรแกรมวางแผนการใช้น้ำชลประทาน</a:t>
            </a:r>
            <a:endParaRPr lang="en-US" sz="6000" b="1" dirty="0">
              <a:latin typeface="TH Kodchasal" panose="02000506000000020004" pitchFamily="2" charset="-34"/>
              <a:ea typeface="Tahoma" panose="020B0604030504040204" pitchFamily="34" charset="0"/>
              <a:cs typeface="TH Kodchasal" panose="02000506000000020004" pitchFamily="2" charset="-34"/>
            </a:endParaRPr>
          </a:p>
          <a:p>
            <a:pPr algn="ctr"/>
            <a:r>
              <a:rPr lang="en-US" sz="6600" b="1" dirty="0">
                <a:latin typeface="TH Kodchasal" panose="02000506000000020004" pitchFamily="2" charset="-34"/>
                <a:ea typeface="Tahoma" panose="020B0604030504040204" pitchFamily="34" charset="0"/>
                <a:cs typeface="TH Kodchasal" panose="02000506000000020004" pitchFamily="2" charset="-34"/>
              </a:rPr>
              <a:t>(WAPF </a:t>
            </a:r>
            <a:r>
              <a:rPr lang="en-US" sz="6600" b="1" dirty="0" smtClean="0">
                <a:latin typeface="TH Kodchasal" panose="02000506000000020004" pitchFamily="2" charset="-34"/>
                <a:ea typeface="Tahoma" panose="020B0604030504040204" pitchFamily="34" charset="0"/>
                <a:cs typeface="TH Kodchasal" panose="02000506000000020004" pitchFamily="2" charset="-34"/>
              </a:rPr>
              <a:t>4)</a:t>
            </a:r>
            <a:endParaRPr lang="en-US" sz="6600" b="1" dirty="0">
              <a:latin typeface="TH Kodchasal" panose="02000506000000020004" pitchFamily="2" charset="-34"/>
              <a:ea typeface="Tahoma" panose="020B0604030504040204" pitchFamily="34" charset="0"/>
              <a:cs typeface="TH Kodchasal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0976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มนมุมสี่เหลี่ยมผืนผ้าด้านทแยงมุม 6"/>
          <p:cNvSpPr/>
          <p:nvPr/>
        </p:nvSpPr>
        <p:spPr>
          <a:xfrm>
            <a:off x="3360571" y="367956"/>
            <a:ext cx="5054560" cy="715089"/>
          </a:xfrm>
          <a:prstGeom prst="round2DiagRect">
            <a:avLst/>
          </a:prstGeom>
          <a:solidFill>
            <a:srgbClr val="FFC000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sz="3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การปลูกข้าว (นาดำ)</a:t>
            </a:r>
          </a:p>
        </p:txBody>
      </p:sp>
      <p:sp>
        <p:nvSpPr>
          <p:cNvPr id="2" name="แผนผังลําดับงาน: กระบวนการ 1">
            <a:extLst>
              <a:ext uri="{FF2B5EF4-FFF2-40B4-BE49-F238E27FC236}">
                <a16:creationId xmlns="" xmlns:a16="http://schemas.microsoft.com/office/drawing/2014/main" id="{5199B74F-1589-45D1-8538-E3352F2648BF}"/>
              </a:ext>
            </a:extLst>
          </p:cNvPr>
          <p:cNvSpPr/>
          <p:nvPr/>
        </p:nvSpPr>
        <p:spPr>
          <a:xfrm>
            <a:off x="315349" y="1907969"/>
            <a:ext cx="3086326" cy="131370"/>
          </a:xfrm>
          <a:prstGeom prst="flowChartProcess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กล่องข้อความ 2">
            <a:extLst>
              <a:ext uri="{FF2B5EF4-FFF2-40B4-BE49-F238E27FC236}">
                <a16:creationId xmlns="" xmlns:a16="http://schemas.microsoft.com/office/drawing/2014/main" id="{3C234A68-2469-40B4-98F6-32CA5102DDF2}"/>
              </a:ext>
            </a:extLst>
          </p:cNvPr>
          <p:cNvSpPr txBox="1"/>
          <p:nvPr/>
        </p:nvSpPr>
        <p:spPr>
          <a:xfrm>
            <a:off x="352291" y="1505183"/>
            <a:ext cx="30863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เตรียมแปลงกล้า 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=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ปริมาณน้ำ/จำนวนวัน</a:t>
            </a:r>
            <a:endParaRPr lang="en-US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6" name="กล่องข้อความ 15">
            <a:extLst>
              <a:ext uri="{FF2B5EF4-FFF2-40B4-BE49-F238E27FC236}">
                <a16:creationId xmlns="" xmlns:a16="http://schemas.microsoft.com/office/drawing/2014/main" id="{CD20724C-7198-48D8-8A98-952FF0E65F9E}"/>
              </a:ext>
            </a:extLst>
          </p:cNvPr>
          <p:cNvSpPr txBox="1"/>
          <p:nvPr/>
        </p:nvSpPr>
        <p:spPr>
          <a:xfrm>
            <a:off x="3684275" y="2579169"/>
            <a:ext cx="2968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เตรียมแปลงนา 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=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ปริมาณน้ำ/จำนวนวัน</a:t>
            </a:r>
            <a:endParaRPr lang="en-US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8" name="รูปภาพ 17">
            <a:extLst>
              <a:ext uri="{FF2B5EF4-FFF2-40B4-BE49-F238E27FC236}">
                <a16:creationId xmlns="" xmlns:a16="http://schemas.microsoft.com/office/drawing/2014/main" id="{0B378849-1C4B-4C6D-B358-98BB7C7535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62" y="1816002"/>
            <a:ext cx="223720" cy="318801"/>
          </a:xfrm>
          <a:prstGeom prst="rect">
            <a:avLst/>
          </a:prstGeom>
        </p:spPr>
      </p:pic>
      <p:sp>
        <p:nvSpPr>
          <p:cNvPr id="73" name="กล่องข้อความ 72">
            <a:extLst>
              <a:ext uri="{FF2B5EF4-FFF2-40B4-BE49-F238E27FC236}">
                <a16:creationId xmlns="" xmlns:a16="http://schemas.microsoft.com/office/drawing/2014/main" id="{789C4BFA-FBFD-43C7-8F87-355EDF764A3A}"/>
              </a:ext>
            </a:extLst>
          </p:cNvPr>
          <p:cNvSpPr txBox="1"/>
          <p:nvPr/>
        </p:nvSpPr>
        <p:spPr>
          <a:xfrm>
            <a:off x="1421152" y="4987089"/>
            <a:ext cx="32957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เตรียมแปลงกล้า 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=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ปริมาณน้ำ/จำนวนวัน</a:t>
            </a:r>
            <a:endParaRPr lang="en-US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5" name="กล่องข้อความ 74">
            <a:extLst>
              <a:ext uri="{FF2B5EF4-FFF2-40B4-BE49-F238E27FC236}">
                <a16:creationId xmlns="" xmlns:a16="http://schemas.microsoft.com/office/drawing/2014/main" id="{67176E80-BD35-4E90-B7FC-257429D6D9C4}"/>
              </a:ext>
            </a:extLst>
          </p:cNvPr>
          <p:cNvSpPr txBox="1"/>
          <p:nvPr/>
        </p:nvSpPr>
        <p:spPr>
          <a:xfrm>
            <a:off x="4750773" y="5009892"/>
            <a:ext cx="25534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เลี้ยงกล้า 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=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ปริมาณน้ำ/จำนวนวัน</a:t>
            </a:r>
            <a:endParaRPr lang="en-US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8" name="กล่องข้อความ 97">
            <a:extLst>
              <a:ext uri="{FF2B5EF4-FFF2-40B4-BE49-F238E27FC236}">
                <a16:creationId xmlns="" xmlns:a16="http://schemas.microsoft.com/office/drawing/2014/main" id="{BFEF8772-CCE5-45F3-ADBB-CADB267FECE9}"/>
              </a:ext>
            </a:extLst>
          </p:cNvPr>
          <p:cNvSpPr txBox="1"/>
          <p:nvPr/>
        </p:nvSpPr>
        <p:spPr>
          <a:xfrm>
            <a:off x="5330075" y="5898761"/>
            <a:ext cx="2968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เตรียมแปลงนา 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=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ปริมาณน้ำ/จำนวนวัน</a:t>
            </a:r>
            <a:endParaRPr lang="en-US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0" name="กล่องข้อความ 99">
            <a:extLst>
              <a:ext uri="{FF2B5EF4-FFF2-40B4-BE49-F238E27FC236}">
                <a16:creationId xmlns="" xmlns:a16="http://schemas.microsoft.com/office/drawing/2014/main" id="{03BB4F18-3220-426F-97ED-BA274F661D49}"/>
              </a:ext>
            </a:extLst>
          </p:cNvPr>
          <p:cNvSpPr txBox="1"/>
          <p:nvPr/>
        </p:nvSpPr>
        <p:spPr>
          <a:xfrm>
            <a:off x="9006001" y="5898761"/>
            <a:ext cx="2968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ข้าวเริ่มใช้น้ำ (เริ่มใช้ค่า 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K</a:t>
            </a:r>
            <a:r>
              <a:rPr lang="en-US" sz="2000" b="1" baseline="-25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</a:t>
            </a:r>
            <a:r>
              <a:rPr lang="th-TH" sz="2000" b="1" baseline="-25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en-US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7" name="ลูกศร: ขวา 16">
            <a:extLst>
              <a:ext uri="{FF2B5EF4-FFF2-40B4-BE49-F238E27FC236}">
                <a16:creationId xmlns="" xmlns:a16="http://schemas.microsoft.com/office/drawing/2014/main" id="{1405CA87-27BB-4B11-940D-91396F706EB5}"/>
              </a:ext>
            </a:extLst>
          </p:cNvPr>
          <p:cNvSpPr/>
          <p:nvPr/>
        </p:nvSpPr>
        <p:spPr>
          <a:xfrm flipV="1">
            <a:off x="11265903" y="4010760"/>
            <a:ext cx="551853" cy="235136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สี่เหลี่ยมผืนผ้า 25">
            <a:extLst>
              <a:ext uri="{FF2B5EF4-FFF2-40B4-BE49-F238E27FC236}">
                <a16:creationId xmlns="" xmlns:a16="http://schemas.microsoft.com/office/drawing/2014/main" id="{DFB4343B-EF29-45F9-BA16-4F3D9B1F0ADD}"/>
              </a:ext>
            </a:extLst>
          </p:cNvPr>
          <p:cNvSpPr/>
          <p:nvPr/>
        </p:nvSpPr>
        <p:spPr>
          <a:xfrm flipH="1">
            <a:off x="3134999" y="2980117"/>
            <a:ext cx="225572" cy="13596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ลูกศร: ซ้าย 28">
            <a:extLst>
              <a:ext uri="{FF2B5EF4-FFF2-40B4-BE49-F238E27FC236}">
                <a16:creationId xmlns="" xmlns:a16="http://schemas.microsoft.com/office/drawing/2014/main" id="{8970B3A7-714D-488C-8CAA-A14E77FE9A90}"/>
              </a:ext>
            </a:extLst>
          </p:cNvPr>
          <p:cNvSpPr/>
          <p:nvPr/>
        </p:nvSpPr>
        <p:spPr>
          <a:xfrm>
            <a:off x="2264821" y="2918136"/>
            <a:ext cx="462203" cy="229650"/>
          </a:xfrm>
          <a:prstGeom prst="lef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กล่องข้อความ 34">
            <a:extLst>
              <a:ext uri="{FF2B5EF4-FFF2-40B4-BE49-F238E27FC236}">
                <a16:creationId xmlns="" xmlns:a16="http://schemas.microsoft.com/office/drawing/2014/main" id="{A4DA1DF5-C4D2-4077-AA63-8C24AD5EC969}"/>
              </a:ext>
            </a:extLst>
          </p:cNvPr>
          <p:cNvSpPr txBox="1"/>
          <p:nvPr/>
        </p:nvSpPr>
        <p:spPr>
          <a:xfrm>
            <a:off x="6403274" y="3402898"/>
            <a:ext cx="8554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เริ่มปักดำ</a:t>
            </a:r>
            <a:endParaRPr lang="en-US" sz="20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8" name="กล่องข้อความ 47">
            <a:extLst>
              <a:ext uri="{FF2B5EF4-FFF2-40B4-BE49-F238E27FC236}">
                <a16:creationId xmlns="" xmlns:a16="http://schemas.microsoft.com/office/drawing/2014/main" id="{DBCA0711-EFC9-4303-84FD-86D358B4C313}"/>
              </a:ext>
            </a:extLst>
          </p:cNvPr>
          <p:cNvSpPr txBox="1"/>
          <p:nvPr/>
        </p:nvSpPr>
        <p:spPr>
          <a:xfrm>
            <a:off x="8278497" y="3678148"/>
            <a:ext cx="33079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ข้าวเริ่มใช้น้ำ (เริ่มใช้ค่า 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K</a:t>
            </a:r>
            <a:r>
              <a:rPr lang="en-US" sz="2000" b="1" baseline="-25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</a:t>
            </a:r>
            <a:r>
              <a:rPr lang="th-TH" sz="2000" b="1" baseline="-25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endParaRPr lang="en-US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2" name="แผนผังลำดับงาน: สิ้นสุด 41">
            <a:extLst>
              <a:ext uri="{FF2B5EF4-FFF2-40B4-BE49-F238E27FC236}">
                <a16:creationId xmlns="" xmlns:a16="http://schemas.microsoft.com/office/drawing/2014/main" id="{402874BD-64C5-416D-BF12-5BBDE1C3B4B0}"/>
              </a:ext>
            </a:extLst>
          </p:cNvPr>
          <p:cNvSpPr/>
          <p:nvPr/>
        </p:nvSpPr>
        <p:spPr>
          <a:xfrm>
            <a:off x="168103" y="896861"/>
            <a:ext cx="2243374" cy="533163"/>
          </a:xfrm>
          <a:prstGeom prst="flowChartTerminator">
            <a:avLst/>
          </a:prstGeom>
          <a:solidFill>
            <a:srgbClr val="088D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WAPF 1.0 – 2.5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</p:txBody>
      </p:sp>
      <p:sp>
        <p:nvSpPr>
          <p:cNvPr id="47" name="แผนผังลำดับงาน: สิ้นสุด 46">
            <a:extLst>
              <a:ext uri="{FF2B5EF4-FFF2-40B4-BE49-F238E27FC236}">
                <a16:creationId xmlns="" xmlns:a16="http://schemas.microsoft.com/office/drawing/2014/main" id="{8769C97C-2260-4294-B2E0-FD3D715FC04B}"/>
              </a:ext>
            </a:extLst>
          </p:cNvPr>
          <p:cNvSpPr/>
          <p:nvPr/>
        </p:nvSpPr>
        <p:spPr>
          <a:xfrm>
            <a:off x="166691" y="4324319"/>
            <a:ext cx="3271925" cy="533163"/>
          </a:xfrm>
          <a:prstGeom prst="flowChartTermina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WAPF </a:t>
            </a:r>
            <a: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3.0 ขึ้นไป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</p:txBody>
      </p:sp>
      <p:sp>
        <p:nvSpPr>
          <p:cNvPr id="50" name="แผนผังลําดับงาน: กระบวนการ 49">
            <a:extLst>
              <a:ext uri="{FF2B5EF4-FFF2-40B4-BE49-F238E27FC236}">
                <a16:creationId xmlns="" xmlns:a16="http://schemas.microsoft.com/office/drawing/2014/main" id="{591B1E99-4603-493C-82A4-AAD40341344C}"/>
              </a:ext>
            </a:extLst>
          </p:cNvPr>
          <p:cNvSpPr/>
          <p:nvPr/>
        </p:nvSpPr>
        <p:spPr>
          <a:xfrm>
            <a:off x="6789305" y="2170281"/>
            <a:ext cx="73051" cy="174808"/>
          </a:xfrm>
          <a:prstGeom prst="flowChartProces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รูปภาพ 30">
            <a:extLst>
              <a:ext uri="{FF2B5EF4-FFF2-40B4-BE49-F238E27FC236}">
                <a16:creationId xmlns="" xmlns:a16="http://schemas.microsoft.com/office/drawing/2014/main" id="{3C0BC4D1-1B75-4DA3-A5EB-B5DDAC3470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0033" y="1814253"/>
            <a:ext cx="223720" cy="318801"/>
          </a:xfrm>
          <a:prstGeom prst="rect">
            <a:avLst/>
          </a:prstGeom>
        </p:spPr>
      </p:pic>
      <p:sp>
        <p:nvSpPr>
          <p:cNvPr id="32" name="แผนผังลําดับงาน: กระบวนการ 31">
            <a:extLst>
              <a:ext uri="{FF2B5EF4-FFF2-40B4-BE49-F238E27FC236}">
                <a16:creationId xmlns="" xmlns:a16="http://schemas.microsoft.com/office/drawing/2014/main" id="{60564084-B9E0-40F4-961C-AE1F06689BD1}"/>
              </a:ext>
            </a:extLst>
          </p:cNvPr>
          <p:cNvSpPr/>
          <p:nvPr/>
        </p:nvSpPr>
        <p:spPr>
          <a:xfrm>
            <a:off x="3625416" y="1913161"/>
            <a:ext cx="3086326" cy="131370"/>
          </a:xfrm>
          <a:prstGeom prst="flowChartProcess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รูปภาพ 32">
            <a:extLst>
              <a:ext uri="{FF2B5EF4-FFF2-40B4-BE49-F238E27FC236}">
                <a16:creationId xmlns="" xmlns:a16="http://schemas.microsoft.com/office/drawing/2014/main" id="{37E58A34-53ED-4A56-AB44-21E8FAA5D1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3971" y="1809665"/>
            <a:ext cx="223720" cy="318801"/>
          </a:xfrm>
          <a:prstGeom prst="rect">
            <a:avLst/>
          </a:prstGeom>
        </p:spPr>
      </p:pic>
      <p:sp>
        <p:nvSpPr>
          <p:cNvPr id="34" name="แผนผังลําดับงาน: กระบวนการ 33">
            <a:extLst>
              <a:ext uri="{FF2B5EF4-FFF2-40B4-BE49-F238E27FC236}">
                <a16:creationId xmlns="" xmlns:a16="http://schemas.microsoft.com/office/drawing/2014/main" id="{00EDB7EC-EC56-4CDF-8A38-57C204C4710D}"/>
              </a:ext>
            </a:extLst>
          </p:cNvPr>
          <p:cNvSpPr/>
          <p:nvPr/>
        </p:nvSpPr>
        <p:spPr>
          <a:xfrm>
            <a:off x="6794457" y="2416328"/>
            <a:ext cx="73051" cy="174808"/>
          </a:xfrm>
          <a:prstGeom prst="flowChartProces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แผนผังลําดับงาน: กระบวนการ 44">
            <a:extLst>
              <a:ext uri="{FF2B5EF4-FFF2-40B4-BE49-F238E27FC236}">
                <a16:creationId xmlns="" xmlns:a16="http://schemas.microsoft.com/office/drawing/2014/main" id="{2B3FE755-2000-4BE8-8E18-524A68EFF7B5}"/>
              </a:ext>
            </a:extLst>
          </p:cNvPr>
          <p:cNvSpPr/>
          <p:nvPr/>
        </p:nvSpPr>
        <p:spPr>
          <a:xfrm>
            <a:off x="6786400" y="3259563"/>
            <a:ext cx="73051" cy="174808"/>
          </a:xfrm>
          <a:prstGeom prst="flowChartProces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แผนผังลําดับงาน: กระบวนการ 55">
            <a:extLst>
              <a:ext uri="{FF2B5EF4-FFF2-40B4-BE49-F238E27FC236}">
                <a16:creationId xmlns="" xmlns:a16="http://schemas.microsoft.com/office/drawing/2014/main" id="{96AC0F84-FBCC-4D21-B751-3A4FC0F88192}"/>
              </a:ext>
            </a:extLst>
          </p:cNvPr>
          <p:cNvSpPr/>
          <p:nvPr/>
        </p:nvSpPr>
        <p:spPr>
          <a:xfrm>
            <a:off x="6798839" y="2662564"/>
            <a:ext cx="73051" cy="174808"/>
          </a:xfrm>
          <a:prstGeom prst="flowChartProces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กล่องข้อความ 57">
            <a:extLst>
              <a:ext uri="{FF2B5EF4-FFF2-40B4-BE49-F238E27FC236}">
                <a16:creationId xmlns="" xmlns:a16="http://schemas.microsoft.com/office/drawing/2014/main" id="{FD631BB7-D5B2-401D-934F-26F05F314FDA}"/>
              </a:ext>
            </a:extLst>
          </p:cNvPr>
          <p:cNvSpPr txBox="1"/>
          <p:nvPr/>
        </p:nvSpPr>
        <p:spPr>
          <a:xfrm>
            <a:off x="3841710" y="1503666"/>
            <a:ext cx="25534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เลี้ยงกล้า 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=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ปริมาณน้ำ/จำนวนวัน</a:t>
            </a:r>
            <a:endParaRPr lang="en-US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62" name="รูปภาพ 61">
            <a:extLst>
              <a:ext uri="{FF2B5EF4-FFF2-40B4-BE49-F238E27FC236}">
                <a16:creationId xmlns="" xmlns:a16="http://schemas.microsoft.com/office/drawing/2014/main" id="{778C15DC-6005-4951-A535-4928803EB9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3971" y="2885773"/>
            <a:ext cx="223720" cy="318801"/>
          </a:xfrm>
          <a:prstGeom prst="rect">
            <a:avLst/>
          </a:prstGeom>
        </p:spPr>
      </p:pic>
      <p:sp>
        <p:nvSpPr>
          <p:cNvPr id="64" name="แผนผังลําดับงาน: กระบวนการ 63">
            <a:extLst>
              <a:ext uri="{FF2B5EF4-FFF2-40B4-BE49-F238E27FC236}">
                <a16:creationId xmlns="" xmlns:a16="http://schemas.microsoft.com/office/drawing/2014/main" id="{CA5B1820-E982-4F7E-A399-C0DF4B76BDC1}"/>
              </a:ext>
            </a:extLst>
          </p:cNvPr>
          <p:cNvSpPr/>
          <p:nvPr/>
        </p:nvSpPr>
        <p:spPr>
          <a:xfrm>
            <a:off x="3625416" y="2984710"/>
            <a:ext cx="3086326" cy="131370"/>
          </a:xfrm>
          <a:prstGeom prst="flowChartProcess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8" name="รูปภาพ 67">
            <a:extLst>
              <a:ext uri="{FF2B5EF4-FFF2-40B4-BE49-F238E27FC236}">
                <a16:creationId xmlns="" xmlns:a16="http://schemas.microsoft.com/office/drawing/2014/main" id="{1AB87E8C-EA2A-4989-BA36-E68F187E3F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3143" y="2885773"/>
            <a:ext cx="225572" cy="323116"/>
          </a:xfrm>
          <a:prstGeom prst="rect">
            <a:avLst/>
          </a:prstGeom>
        </p:spPr>
      </p:pic>
      <p:pic>
        <p:nvPicPr>
          <p:cNvPr id="76" name="รูปภาพ 75">
            <a:extLst>
              <a:ext uri="{FF2B5EF4-FFF2-40B4-BE49-F238E27FC236}">
                <a16:creationId xmlns="" xmlns:a16="http://schemas.microsoft.com/office/drawing/2014/main" id="{678832AF-1A3B-4D4F-8294-D8156C6261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81194" y="4061266"/>
            <a:ext cx="225572" cy="134124"/>
          </a:xfrm>
          <a:prstGeom prst="rect">
            <a:avLst/>
          </a:prstGeom>
        </p:spPr>
      </p:pic>
      <p:pic>
        <p:nvPicPr>
          <p:cNvPr id="78" name="รูปภาพ 77">
            <a:extLst>
              <a:ext uri="{FF2B5EF4-FFF2-40B4-BE49-F238E27FC236}">
                <a16:creationId xmlns="" xmlns:a16="http://schemas.microsoft.com/office/drawing/2014/main" id="{AAE82334-33E0-4A9D-A7D3-65086EA3AB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3161" y="2980117"/>
            <a:ext cx="225572" cy="134124"/>
          </a:xfrm>
          <a:prstGeom prst="rect">
            <a:avLst/>
          </a:prstGeom>
        </p:spPr>
      </p:pic>
      <p:pic>
        <p:nvPicPr>
          <p:cNvPr id="80" name="รูปภาพ 79">
            <a:extLst>
              <a:ext uri="{FF2B5EF4-FFF2-40B4-BE49-F238E27FC236}">
                <a16:creationId xmlns="" xmlns:a16="http://schemas.microsoft.com/office/drawing/2014/main" id="{7913FF03-DF18-4726-8533-E42E970C7B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0800" y="2884398"/>
            <a:ext cx="225572" cy="323116"/>
          </a:xfrm>
          <a:prstGeom prst="rect">
            <a:avLst/>
          </a:prstGeom>
        </p:spPr>
      </p:pic>
      <p:sp>
        <p:nvSpPr>
          <p:cNvPr id="81" name="แผนผังลําดับงาน: กระบวนการ 80">
            <a:extLst>
              <a:ext uri="{FF2B5EF4-FFF2-40B4-BE49-F238E27FC236}">
                <a16:creationId xmlns="" xmlns:a16="http://schemas.microsoft.com/office/drawing/2014/main" id="{A8CDB525-56EC-4D5C-8DC9-9F0F82314F58}"/>
              </a:ext>
            </a:extLst>
          </p:cNvPr>
          <p:cNvSpPr/>
          <p:nvPr/>
        </p:nvSpPr>
        <p:spPr>
          <a:xfrm>
            <a:off x="6786400" y="3720173"/>
            <a:ext cx="73051" cy="174808"/>
          </a:xfrm>
          <a:prstGeom prst="flowChartProces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2" name="รูปภาพ 81">
            <a:extLst>
              <a:ext uri="{FF2B5EF4-FFF2-40B4-BE49-F238E27FC236}">
                <a16:creationId xmlns="" xmlns:a16="http://schemas.microsoft.com/office/drawing/2014/main" id="{5B62C547-7C73-424C-BE89-B15DF9FE25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1065" y="3971085"/>
            <a:ext cx="223720" cy="318801"/>
          </a:xfrm>
          <a:prstGeom prst="rect">
            <a:avLst/>
          </a:prstGeom>
        </p:spPr>
      </p:pic>
      <p:pic>
        <p:nvPicPr>
          <p:cNvPr id="86" name="รูปภาพ 85">
            <a:extLst>
              <a:ext uri="{FF2B5EF4-FFF2-40B4-BE49-F238E27FC236}">
                <a16:creationId xmlns="" xmlns:a16="http://schemas.microsoft.com/office/drawing/2014/main" id="{FC651669-422E-4405-AE8C-2EDA02F701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34784" y="4049875"/>
            <a:ext cx="3555521" cy="160978"/>
          </a:xfrm>
          <a:prstGeom prst="rect">
            <a:avLst/>
          </a:prstGeom>
        </p:spPr>
      </p:pic>
      <p:pic>
        <p:nvPicPr>
          <p:cNvPr id="88" name="รูปภาพ 87">
            <a:extLst>
              <a:ext uri="{FF2B5EF4-FFF2-40B4-BE49-F238E27FC236}">
                <a16:creationId xmlns="" xmlns:a16="http://schemas.microsoft.com/office/drawing/2014/main" id="{A15CED69-A922-4C59-AF79-79C3017CA2F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97654" y="4061266"/>
            <a:ext cx="231668" cy="134124"/>
          </a:xfrm>
          <a:prstGeom prst="rect">
            <a:avLst/>
          </a:prstGeom>
        </p:spPr>
      </p:pic>
      <p:pic>
        <p:nvPicPr>
          <p:cNvPr id="90" name="รูปภาพ 89">
            <a:extLst>
              <a:ext uri="{FF2B5EF4-FFF2-40B4-BE49-F238E27FC236}">
                <a16:creationId xmlns="" xmlns:a16="http://schemas.microsoft.com/office/drawing/2014/main" id="{D7C24702-049D-4567-8CC1-0BD48C8C44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17756" y="3966770"/>
            <a:ext cx="225572" cy="323116"/>
          </a:xfrm>
          <a:prstGeom prst="rect">
            <a:avLst/>
          </a:prstGeom>
        </p:spPr>
      </p:pic>
      <p:sp>
        <p:nvSpPr>
          <p:cNvPr id="91" name="ลูกศร: ซ้าย 90">
            <a:extLst>
              <a:ext uri="{FF2B5EF4-FFF2-40B4-BE49-F238E27FC236}">
                <a16:creationId xmlns="" xmlns:a16="http://schemas.microsoft.com/office/drawing/2014/main" id="{3A4CA671-0243-47C0-AEB3-1149E4F6A49D}"/>
              </a:ext>
            </a:extLst>
          </p:cNvPr>
          <p:cNvSpPr/>
          <p:nvPr/>
        </p:nvSpPr>
        <p:spPr>
          <a:xfrm>
            <a:off x="102880" y="5297986"/>
            <a:ext cx="462203" cy="229650"/>
          </a:xfrm>
          <a:prstGeom prst="lef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4" name="รูปภาพ 93">
            <a:extLst>
              <a:ext uri="{FF2B5EF4-FFF2-40B4-BE49-F238E27FC236}">
                <a16:creationId xmlns="" xmlns:a16="http://schemas.microsoft.com/office/drawing/2014/main" id="{7F131B46-8A77-41BB-A39F-50D45D38C3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664" y="5348152"/>
            <a:ext cx="225572" cy="134124"/>
          </a:xfrm>
          <a:prstGeom prst="rect">
            <a:avLst/>
          </a:prstGeom>
        </p:spPr>
      </p:pic>
      <p:pic>
        <p:nvPicPr>
          <p:cNvPr id="96" name="รูปภาพ 95">
            <a:extLst>
              <a:ext uri="{FF2B5EF4-FFF2-40B4-BE49-F238E27FC236}">
                <a16:creationId xmlns="" xmlns:a16="http://schemas.microsoft.com/office/drawing/2014/main" id="{42B86C9D-7C03-4679-9C57-C0395E69FE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1817" y="5349383"/>
            <a:ext cx="225572" cy="134124"/>
          </a:xfrm>
          <a:prstGeom prst="rect">
            <a:avLst/>
          </a:prstGeom>
        </p:spPr>
      </p:pic>
      <p:pic>
        <p:nvPicPr>
          <p:cNvPr id="99" name="รูปภาพ 98">
            <a:extLst>
              <a:ext uri="{FF2B5EF4-FFF2-40B4-BE49-F238E27FC236}">
                <a16:creationId xmlns="" xmlns:a16="http://schemas.microsoft.com/office/drawing/2014/main" id="{8DD737BE-4443-4ACE-B662-3239BA7BC5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7389" y="5273202"/>
            <a:ext cx="225572" cy="323116"/>
          </a:xfrm>
          <a:prstGeom prst="rect">
            <a:avLst/>
          </a:prstGeom>
        </p:spPr>
      </p:pic>
      <p:pic>
        <p:nvPicPr>
          <p:cNvPr id="102" name="รูปภาพ 101">
            <a:extLst>
              <a:ext uri="{FF2B5EF4-FFF2-40B4-BE49-F238E27FC236}">
                <a16:creationId xmlns="" xmlns:a16="http://schemas.microsoft.com/office/drawing/2014/main" id="{9A71A4F2-2293-4C14-BEDD-38E01FA084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9827" y="5364396"/>
            <a:ext cx="3097036" cy="140220"/>
          </a:xfrm>
          <a:prstGeom prst="rect">
            <a:avLst/>
          </a:prstGeom>
        </p:spPr>
      </p:pic>
      <p:pic>
        <p:nvPicPr>
          <p:cNvPr id="104" name="รูปภาพ 103">
            <a:extLst>
              <a:ext uri="{FF2B5EF4-FFF2-40B4-BE49-F238E27FC236}">
                <a16:creationId xmlns="" xmlns:a16="http://schemas.microsoft.com/office/drawing/2014/main" id="{77F881F0-9917-4CEC-845F-DC3E57E7D7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1655" y="5273202"/>
            <a:ext cx="225572" cy="323116"/>
          </a:xfrm>
          <a:prstGeom prst="rect">
            <a:avLst/>
          </a:prstGeom>
        </p:spPr>
      </p:pic>
      <p:pic>
        <p:nvPicPr>
          <p:cNvPr id="106" name="รูปภาพ 105">
            <a:extLst>
              <a:ext uri="{FF2B5EF4-FFF2-40B4-BE49-F238E27FC236}">
                <a16:creationId xmlns="" xmlns:a16="http://schemas.microsoft.com/office/drawing/2014/main" id="{37423B2C-329D-496C-A081-7E22544D5E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7226" y="5364396"/>
            <a:ext cx="2787907" cy="126224"/>
          </a:xfrm>
          <a:prstGeom prst="rect">
            <a:avLst/>
          </a:prstGeom>
        </p:spPr>
      </p:pic>
      <p:pic>
        <p:nvPicPr>
          <p:cNvPr id="108" name="รูปภาพ 107">
            <a:extLst>
              <a:ext uri="{FF2B5EF4-FFF2-40B4-BE49-F238E27FC236}">
                <a16:creationId xmlns="" xmlns:a16="http://schemas.microsoft.com/office/drawing/2014/main" id="{9C206052-7ACD-419F-8956-261A3AAE99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1157" y="5293321"/>
            <a:ext cx="225572" cy="323116"/>
          </a:xfrm>
          <a:prstGeom prst="rect">
            <a:avLst/>
          </a:prstGeom>
        </p:spPr>
      </p:pic>
      <p:pic>
        <p:nvPicPr>
          <p:cNvPr id="110" name="รูปภาพ 109">
            <a:extLst>
              <a:ext uri="{FF2B5EF4-FFF2-40B4-BE49-F238E27FC236}">
                <a16:creationId xmlns="" xmlns:a16="http://schemas.microsoft.com/office/drawing/2014/main" id="{D19E2283-A02F-4DEB-8772-4650FE57C5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8449" y="6179434"/>
            <a:ext cx="225572" cy="323116"/>
          </a:xfrm>
          <a:prstGeom prst="rect">
            <a:avLst/>
          </a:prstGeom>
        </p:spPr>
      </p:pic>
      <p:pic>
        <p:nvPicPr>
          <p:cNvPr id="112" name="รูปภาพ 111">
            <a:extLst>
              <a:ext uri="{FF2B5EF4-FFF2-40B4-BE49-F238E27FC236}">
                <a16:creationId xmlns="" xmlns:a16="http://schemas.microsoft.com/office/drawing/2014/main" id="{18149148-0ACB-488F-8B02-49F99C69171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44021" y="6276161"/>
            <a:ext cx="2949132" cy="135518"/>
          </a:xfrm>
          <a:prstGeom prst="rect">
            <a:avLst/>
          </a:prstGeom>
        </p:spPr>
      </p:pic>
      <p:pic>
        <p:nvPicPr>
          <p:cNvPr id="114" name="รูปภาพ 113">
            <a:extLst>
              <a:ext uri="{FF2B5EF4-FFF2-40B4-BE49-F238E27FC236}">
                <a16:creationId xmlns="" xmlns:a16="http://schemas.microsoft.com/office/drawing/2014/main" id="{0443DC35-FDF4-43EB-B898-0120041633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8497" y="6179434"/>
            <a:ext cx="225572" cy="323116"/>
          </a:xfrm>
          <a:prstGeom prst="rect">
            <a:avLst/>
          </a:prstGeom>
        </p:spPr>
      </p:pic>
      <p:pic>
        <p:nvPicPr>
          <p:cNvPr id="116" name="รูปภาพ 115">
            <a:extLst>
              <a:ext uri="{FF2B5EF4-FFF2-40B4-BE49-F238E27FC236}">
                <a16:creationId xmlns="" xmlns:a16="http://schemas.microsoft.com/office/drawing/2014/main" id="{3825EB56-16BA-4008-83B4-5C80E27219A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04069" y="6284250"/>
            <a:ext cx="2077125" cy="148743"/>
          </a:xfrm>
          <a:prstGeom prst="rect">
            <a:avLst/>
          </a:prstGeom>
        </p:spPr>
      </p:pic>
      <p:pic>
        <p:nvPicPr>
          <p:cNvPr id="118" name="รูปภาพ 117">
            <a:extLst>
              <a:ext uri="{FF2B5EF4-FFF2-40B4-BE49-F238E27FC236}">
                <a16:creationId xmlns="" xmlns:a16="http://schemas.microsoft.com/office/drawing/2014/main" id="{5B7DE773-2705-4F15-AD7B-A0DA6258EE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61144" y="6280009"/>
            <a:ext cx="225572" cy="134124"/>
          </a:xfrm>
          <a:prstGeom prst="rect">
            <a:avLst/>
          </a:prstGeom>
        </p:spPr>
      </p:pic>
      <p:pic>
        <p:nvPicPr>
          <p:cNvPr id="120" name="รูปภาพ 119">
            <a:extLst>
              <a:ext uri="{FF2B5EF4-FFF2-40B4-BE49-F238E27FC236}">
                <a16:creationId xmlns="" xmlns:a16="http://schemas.microsoft.com/office/drawing/2014/main" id="{C93AF093-8A7F-4387-A726-4FE7338F46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58383" y="6298870"/>
            <a:ext cx="225572" cy="134124"/>
          </a:xfrm>
          <a:prstGeom prst="rect">
            <a:avLst/>
          </a:prstGeom>
        </p:spPr>
      </p:pic>
      <p:pic>
        <p:nvPicPr>
          <p:cNvPr id="122" name="รูปภาพ 121">
            <a:extLst>
              <a:ext uri="{FF2B5EF4-FFF2-40B4-BE49-F238E27FC236}">
                <a16:creationId xmlns="" xmlns:a16="http://schemas.microsoft.com/office/drawing/2014/main" id="{CC78A999-AC87-481C-91A0-E98C115ADD2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244682" y="6203820"/>
            <a:ext cx="573074" cy="274344"/>
          </a:xfrm>
          <a:prstGeom prst="rect">
            <a:avLst/>
          </a:prstGeom>
        </p:spPr>
      </p:pic>
      <p:pic>
        <p:nvPicPr>
          <p:cNvPr id="124" name="รูปภาพ 123">
            <a:extLst>
              <a:ext uri="{FF2B5EF4-FFF2-40B4-BE49-F238E27FC236}">
                <a16:creationId xmlns="" xmlns:a16="http://schemas.microsoft.com/office/drawing/2014/main" id="{47F2DC22-5999-47BE-A012-4CC8126FB2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17756" y="6179434"/>
            <a:ext cx="225572" cy="323116"/>
          </a:xfrm>
          <a:prstGeom prst="rect">
            <a:avLst/>
          </a:prstGeom>
        </p:spPr>
      </p:pic>
      <p:pic>
        <p:nvPicPr>
          <p:cNvPr id="55" name="รูปภาพ 54">
            <a:extLst>
              <a:ext uri="{FF2B5EF4-FFF2-40B4-BE49-F238E27FC236}">
                <a16:creationId xmlns="" xmlns:a16="http://schemas.microsoft.com/office/drawing/2014/main" id="{7F131B46-8A77-41BB-A39F-50D45D38C3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59666" y="5351763"/>
            <a:ext cx="225572" cy="134124"/>
          </a:xfrm>
          <a:prstGeom prst="rect">
            <a:avLst/>
          </a:prstGeom>
        </p:spPr>
      </p:pic>
      <p:pic>
        <p:nvPicPr>
          <p:cNvPr id="57" name="รูปภาพ 56">
            <a:extLst>
              <a:ext uri="{FF2B5EF4-FFF2-40B4-BE49-F238E27FC236}">
                <a16:creationId xmlns="" xmlns:a16="http://schemas.microsoft.com/office/drawing/2014/main" id="{42B86C9D-7C03-4679-9C57-C0395E69FE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67581" y="5356588"/>
            <a:ext cx="225572" cy="134124"/>
          </a:xfrm>
          <a:prstGeom prst="rect">
            <a:avLst/>
          </a:prstGeom>
        </p:spPr>
      </p:pic>
      <p:sp>
        <p:nvSpPr>
          <p:cNvPr id="59" name="ลูกศร: ขวา 16">
            <a:extLst>
              <a:ext uri="{FF2B5EF4-FFF2-40B4-BE49-F238E27FC236}">
                <a16:creationId xmlns="" xmlns:a16="http://schemas.microsoft.com/office/drawing/2014/main" id="{1405CA87-27BB-4B11-940D-91396F706EB5}"/>
              </a:ext>
            </a:extLst>
          </p:cNvPr>
          <p:cNvSpPr/>
          <p:nvPr/>
        </p:nvSpPr>
        <p:spPr>
          <a:xfrm flipV="1">
            <a:off x="8391283" y="5293321"/>
            <a:ext cx="551853" cy="235136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8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มนมุมสี่เหลี่ยมผืนผ้าด้านทแยงมุม 6"/>
          <p:cNvSpPr/>
          <p:nvPr/>
        </p:nvSpPr>
        <p:spPr>
          <a:xfrm>
            <a:off x="3579150" y="338145"/>
            <a:ext cx="4070912" cy="715089"/>
          </a:xfrm>
          <a:prstGeom prst="round2DiagRect">
            <a:avLst/>
          </a:prstGeom>
          <a:solidFill>
            <a:srgbClr val="FFC000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sz="3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ปลูกข้าว (นาหว่าน)</a:t>
            </a:r>
          </a:p>
        </p:txBody>
      </p:sp>
      <p:sp>
        <p:nvSpPr>
          <p:cNvPr id="3" name="กล่องข้อความ 2">
            <a:extLst>
              <a:ext uri="{FF2B5EF4-FFF2-40B4-BE49-F238E27FC236}">
                <a16:creationId xmlns="" xmlns:a16="http://schemas.microsoft.com/office/drawing/2014/main" id="{3C234A68-2469-40B4-98F6-32CA5102DDF2}"/>
              </a:ext>
            </a:extLst>
          </p:cNvPr>
          <p:cNvSpPr txBox="1"/>
          <p:nvPr/>
        </p:nvSpPr>
        <p:spPr>
          <a:xfrm>
            <a:off x="423073" y="2494469"/>
            <a:ext cx="31560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เตรียมแปลงนา 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=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ปริมาณน้ำ/จำนวนวัน</a:t>
            </a:r>
            <a:endParaRPr lang="en-US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8" name="กล่องข้อความ 27">
            <a:extLst>
              <a:ext uri="{FF2B5EF4-FFF2-40B4-BE49-F238E27FC236}">
                <a16:creationId xmlns="" xmlns:a16="http://schemas.microsoft.com/office/drawing/2014/main" id="{9CA9380F-977C-4645-8E82-6E3BB8F1B5D0}"/>
              </a:ext>
            </a:extLst>
          </p:cNvPr>
          <p:cNvSpPr txBox="1"/>
          <p:nvPr/>
        </p:nvSpPr>
        <p:spPr>
          <a:xfrm>
            <a:off x="3380101" y="3425257"/>
            <a:ext cx="891650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หว่านข้าว</a:t>
            </a:r>
            <a:endParaRPr lang="en-US" sz="20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5" name="กล่องข้อความ 34">
            <a:extLst>
              <a:ext uri="{FF2B5EF4-FFF2-40B4-BE49-F238E27FC236}">
                <a16:creationId xmlns="" xmlns:a16="http://schemas.microsoft.com/office/drawing/2014/main" id="{7D7A969A-2F1C-41C6-B37C-141191E55FE7}"/>
              </a:ext>
            </a:extLst>
          </p:cNvPr>
          <p:cNvSpPr txBox="1"/>
          <p:nvPr/>
        </p:nvSpPr>
        <p:spPr>
          <a:xfrm>
            <a:off x="4098558" y="3776219"/>
            <a:ext cx="3180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หยุดส่งน้ำ (รอข้าวงอก) 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= 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จำนวนวัน</a:t>
            </a:r>
            <a:endParaRPr lang="en-US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แผนผังลำดับงาน: สิ้นสุด 1">
            <a:extLst>
              <a:ext uri="{FF2B5EF4-FFF2-40B4-BE49-F238E27FC236}">
                <a16:creationId xmlns="" xmlns:a16="http://schemas.microsoft.com/office/drawing/2014/main" id="{1489930D-66AE-48DD-8C88-457F6FCC4990}"/>
              </a:ext>
            </a:extLst>
          </p:cNvPr>
          <p:cNvSpPr/>
          <p:nvPr/>
        </p:nvSpPr>
        <p:spPr>
          <a:xfrm>
            <a:off x="403732" y="1587159"/>
            <a:ext cx="2976369" cy="533163"/>
          </a:xfrm>
          <a:prstGeom prst="flowChartTermina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WAPF </a:t>
            </a:r>
            <a: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3.0 ขึ้นไป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</p:txBody>
      </p:sp>
      <p:pic>
        <p:nvPicPr>
          <p:cNvPr id="12" name="รูปภาพ 11">
            <a:extLst>
              <a:ext uri="{FF2B5EF4-FFF2-40B4-BE49-F238E27FC236}">
                <a16:creationId xmlns="" xmlns:a16="http://schemas.microsoft.com/office/drawing/2014/main" id="{1BEB2158-4FB6-4F9A-AAC1-8EC560ED96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61" y="2815736"/>
            <a:ext cx="225572" cy="317019"/>
          </a:xfrm>
          <a:prstGeom prst="rect">
            <a:avLst/>
          </a:prstGeom>
        </p:spPr>
      </p:pic>
      <p:pic>
        <p:nvPicPr>
          <p:cNvPr id="16" name="รูปภาพ 15">
            <a:extLst>
              <a:ext uri="{FF2B5EF4-FFF2-40B4-BE49-F238E27FC236}">
                <a16:creationId xmlns="" xmlns:a16="http://schemas.microsoft.com/office/drawing/2014/main" id="{F321141C-FBC5-4B4B-952A-8B17B47311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733" y="2882264"/>
            <a:ext cx="3306131" cy="168846"/>
          </a:xfrm>
          <a:prstGeom prst="rect">
            <a:avLst/>
          </a:prstGeom>
        </p:spPr>
      </p:pic>
      <p:pic>
        <p:nvPicPr>
          <p:cNvPr id="20" name="รูปภาพ 19">
            <a:extLst>
              <a:ext uri="{FF2B5EF4-FFF2-40B4-BE49-F238E27FC236}">
                <a16:creationId xmlns="" xmlns:a16="http://schemas.microsoft.com/office/drawing/2014/main" id="{501AF69E-F2A1-44B2-A9A4-C2235471D7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38492" y="5436737"/>
            <a:ext cx="237765" cy="146317"/>
          </a:xfrm>
          <a:prstGeom prst="rect">
            <a:avLst/>
          </a:prstGeom>
        </p:spPr>
      </p:pic>
      <p:pic>
        <p:nvPicPr>
          <p:cNvPr id="22" name="รูปภาพ 21">
            <a:extLst>
              <a:ext uri="{FF2B5EF4-FFF2-40B4-BE49-F238E27FC236}">
                <a16:creationId xmlns="" xmlns:a16="http://schemas.microsoft.com/office/drawing/2014/main" id="{50DB6AC4-9744-471E-B57F-E0A3DA9706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7526" y="2815288"/>
            <a:ext cx="225572" cy="317019"/>
          </a:xfrm>
          <a:prstGeom prst="rect">
            <a:avLst/>
          </a:prstGeom>
        </p:spPr>
      </p:pic>
      <p:pic>
        <p:nvPicPr>
          <p:cNvPr id="26" name="รูปภาพ 25">
            <a:extLst>
              <a:ext uri="{FF2B5EF4-FFF2-40B4-BE49-F238E27FC236}">
                <a16:creationId xmlns="" xmlns:a16="http://schemas.microsoft.com/office/drawing/2014/main" id="{A98F7828-F759-4CDD-BE66-EB0E0B1286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7636" y="3199064"/>
            <a:ext cx="85351" cy="188992"/>
          </a:xfrm>
          <a:prstGeom prst="rect">
            <a:avLst/>
          </a:prstGeom>
        </p:spPr>
      </p:pic>
      <p:pic>
        <p:nvPicPr>
          <p:cNvPr id="37" name="รูปภาพ 36">
            <a:extLst>
              <a:ext uri="{FF2B5EF4-FFF2-40B4-BE49-F238E27FC236}">
                <a16:creationId xmlns="" xmlns:a16="http://schemas.microsoft.com/office/drawing/2014/main" id="{9E50AA81-09C1-4376-AFED-384BEE37BE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87635" y="3846911"/>
            <a:ext cx="85351" cy="195089"/>
          </a:xfrm>
          <a:prstGeom prst="rect">
            <a:avLst/>
          </a:prstGeom>
        </p:spPr>
      </p:pic>
      <p:pic>
        <p:nvPicPr>
          <p:cNvPr id="40" name="รูปภาพ 39">
            <a:extLst>
              <a:ext uri="{FF2B5EF4-FFF2-40B4-BE49-F238E27FC236}">
                <a16:creationId xmlns="" xmlns:a16="http://schemas.microsoft.com/office/drawing/2014/main" id="{0F065D6B-5AA5-4C2D-84B1-0DBEB331F9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7526" y="4068300"/>
            <a:ext cx="225572" cy="317019"/>
          </a:xfrm>
          <a:prstGeom prst="rect">
            <a:avLst/>
          </a:prstGeom>
        </p:spPr>
      </p:pic>
      <p:pic>
        <p:nvPicPr>
          <p:cNvPr id="44" name="รูปภาพ 43">
            <a:extLst>
              <a:ext uri="{FF2B5EF4-FFF2-40B4-BE49-F238E27FC236}">
                <a16:creationId xmlns="" xmlns:a16="http://schemas.microsoft.com/office/drawing/2014/main" id="{52CDD0B3-357A-4735-9C55-4055B4EE0F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43098" y="4153569"/>
            <a:ext cx="3180745" cy="146479"/>
          </a:xfrm>
          <a:prstGeom prst="rect">
            <a:avLst/>
          </a:prstGeom>
        </p:spPr>
      </p:pic>
      <p:pic>
        <p:nvPicPr>
          <p:cNvPr id="46" name="รูปภาพ 45">
            <a:extLst>
              <a:ext uri="{FF2B5EF4-FFF2-40B4-BE49-F238E27FC236}">
                <a16:creationId xmlns="" xmlns:a16="http://schemas.microsoft.com/office/drawing/2014/main" id="{B0C78F9F-A5F8-4DE1-8621-9CBF89E90C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82946" y="5436737"/>
            <a:ext cx="237765" cy="146317"/>
          </a:xfrm>
          <a:prstGeom prst="rect">
            <a:avLst/>
          </a:prstGeom>
        </p:spPr>
      </p:pic>
      <p:pic>
        <p:nvPicPr>
          <p:cNvPr id="48" name="รูปภาพ 47">
            <a:extLst>
              <a:ext uri="{FF2B5EF4-FFF2-40B4-BE49-F238E27FC236}">
                <a16:creationId xmlns="" xmlns:a16="http://schemas.microsoft.com/office/drawing/2014/main" id="{A630C80A-9A41-4006-A2E9-22C55D2849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5984" y="4068298"/>
            <a:ext cx="225572" cy="317019"/>
          </a:xfrm>
          <a:prstGeom prst="rect">
            <a:avLst/>
          </a:prstGeom>
        </p:spPr>
      </p:pic>
      <p:pic>
        <p:nvPicPr>
          <p:cNvPr id="50" name="รูปภาพ 49">
            <a:extLst>
              <a:ext uri="{FF2B5EF4-FFF2-40B4-BE49-F238E27FC236}">
                <a16:creationId xmlns="" xmlns:a16="http://schemas.microsoft.com/office/drawing/2014/main" id="{2CDEBDE1-3BA7-49E4-804C-FCF4E6EDEF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95374" y="5033316"/>
            <a:ext cx="85351" cy="195089"/>
          </a:xfrm>
          <a:prstGeom prst="rect">
            <a:avLst/>
          </a:prstGeom>
        </p:spPr>
      </p:pic>
      <p:pic>
        <p:nvPicPr>
          <p:cNvPr id="54" name="รูปภาพ 53">
            <a:extLst>
              <a:ext uri="{FF2B5EF4-FFF2-40B4-BE49-F238E27FC236}">
                <a16:creationId xmlns="" xmlns:a16="http://schemas.microsoft.com/office/drawing/2014/main" id="{27548181-AF72-432C-B2DB-31A8EDF4A1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95374" y="4746588"/>
            <a:ext cx="85351" cy="195089"/>
          </a:xfrm>
          <a:prstGeom prst="rect">
            <a:avLst/>
          </a:prstGeom>
        </p:spPr>
      </p:pic>
      <p:pic>
        <p:nvPicPr>
          <p:cNvPr id="56" name="รูปภาพ 55">
            <a:extLst>
              <a:ext uri="{FF2B5EF4-FFF2-40B4-BE49-F238E27FC236}">
                <a16:creationId xmlns="" xmlns:a16="http://schemas.microsoft.com/office/drawing/2014/main" id="{E049B600-402F-4AA6-9161-93FB8F6AD9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95374" y="4468408"/>
            <a:ext cx="85351" cy="195089"/>
          </a:xfrm>
          <a:prstGeom prst="rect">
            <a:avLst/>
          </a:prstGeom>
        </p:spPr>
      </p:pic>
      <p:pic>
        <p:nvPicPr>
          <p:cNvPr id="60" name="รูปภาพ 59">
            <a:extLst>
              <a:ext uri="{FF2B5EF4-FFF2-40B4-BE49-F238E27FC236}">
                <a16:creationId xmlns="" xmlns:a16="http://schemas.microsoft.com/office/drawing/2014/main" id="{44F82736-E504-4AD9-B097-8B714D0099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5984" y="5349008"/>
            <a:ext cx="225572" cy="317019"/>
          </a:xfrm>
          <a:prstGeom prst="rect">
            <a:avLst/>
          </a:prstGeom>
        </p:spPr>
      </p:pic>
      <p:pic>
        <p:nvPicPr>
          <p:cNvPr id="64" name="รูปภาพ 63">
            <a:extLst>
              <a:ext uri="{FF2B5EF4-FFF2-40B4-BE49-F238E27FC236}">
                <a16:creationId xmlns="" xmlns:a16="http://schemas.microsoft.com/office/drawing/2014/main" id="{BDD977B1-5EF6-46BC-A18F-C4B33553D6C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41556" y="5436737"/>
            <a:ext cx="3182388" cy="146317"/>
          </a:xfrm>
          <a:prstGeom prst="rect">
            <a:avLst/>
          </a:prstGeom>
        </p:spPr>
      </p:pic>
      <p:pic>
        <p:nvPicPr>
          <p:cNvPr id="66" name="รูปภาพ 65">
            <a:extLst>
              <a:ext uri="{FF2B5EF4-FFF2-40B4-BE49-F238E27FC236}">
                <a16:creationId xmlns="" xmlns:a16="http://schemas.microsoft.com/office/drawing/2014/main" id="{953B2E76-3BF4-45A2-BCAA-17EC104997C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57159" y="5033316"/>
            <a:ext cx="3371380" cy="536494"/>
          </a:xfrm>
          <a:prstGeom prst="rect">
            <a:avLst/>
          </a:prstGeom>
        </p:spPr>
      </p:pic>
      <p:pic>
        <p:nvPicPr>
          <p:cNvPr id="68" name="รูปภาพ 67">
            <a:extLst>
              <a:ext uri="{FF2B5EF4-FFF2-40B4-BE49-F238E27FC236}">
                <a16:creationId xmlns="" xmlns:a16="http://schemas.microsoft.com/office/drawing/2014/main" id="{EF2F0D2A-302D-4FCA-BE96-C20543CB635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327400" y="5370346"/>
            <a:ext cx="573074" cy="274344"/>
          </a:xfrm>
          <a:prstGeom prst="rect">
            <a:avLst/>
          </a:prstGeom>
        </p:spPr>
      </p:pic>
      <p:pic>
        <p:nvPicPr>
          <p:cNvPr id="70" name="รูปภาพ 69">
            <a:extLst>
              <a:ext uri="{FF2B5EF4-FFF2-40B4-BE49-F238E27FC236}">
                <a16:creationId xmlns="" xmlns:a16="http://schemas.microsoft.com/office/drawing/2014/main" id="{5F8D559D-EE1B-45C6-ACD5-832B872928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0474" y="5350998"/>
            <a:ext cx="225572" cy="31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27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มนมุมสี่เหลี่ยมผืนผ้าด้านทแยงมุม 6"/>
          <p:cNvSpPr/>
          <p:nvPr/>
        </p:nvSpPr>
        <p:spPr>
          <a:xfrm>
            <a:off x="3687134" y="586910"/>
            <a:ext cx="4070912" cy="715089"/>
          </a:xfrm>
          <a:prstGeom prst="round2DiagRect">
            <a:avLst/>
          </a:prstGeom>
          <a:solidFill>
            <a:srgbClr val="FFC000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sz="3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การปลูกพืชอื่น ๆ</a:t>
            </a:r>
          </a:p>
        </p:txBody>
      </p:sp>
      <p:sp>
        <p:nvSpPr>
          <p:cNvPr id="3" name="กล่องข้อความ 2">
            <a:extLst>
              <a:ext uri="{FF2B5EF4-FFF2-40B4-BE49-F238E27FC236}">
                <a16:creationId xmlns="" xmlns:a16="http://schemas.microsoft.com/office/drawing/2014/main" id="{3C234A68-2469-40B4-98F6-32CA5102DDF2}"/>
              </a:ext>
            </a:extLst>
          </p:cNvPr>
          <p:cNvSpPr txBox="1"/>
          <p:nvPr/>
        </p:nvSpPr>
        <p:spPr>
          <a:xfrm>
            <a:off x="844682" y="2436396"/>
            <a:ext cx="31537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เตรียมแปลง 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= 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ปริมาณน้ำ/จำนวนวัน</a:t>
            </a:r>
            <a:endParaRPr lang="en-US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กล่องข้อความ 7">
            <a:extLst>
              <a:ext uri="{FF2B5EF4-FFF2-40B4-BE49-F238E27FC236}">
                <a16:creationId xmlns="" xmlns:a16="http://schemas.microsoft.com/office/drawing/2014/main" id="{386F14FA-5F26-49C6-9517-0C139D0B4BF8}"/>
              </a:ext>
            </a:extLst>
          </p:cNvPr>
          <p:cNvSpPr txBox="1"/>
          <p:nvPr/>
        </p:nvSpPr>
        <p:spPr>
          <a:xfrm>
            <a:off x="700928" y="3119458"/>
            <a:ext cx="29862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(น้ำช่วยงอกคิดหรือไม่ก็ได้  ≈  50  มม.)</a:t>
            </a:r>
            <a:endParaRPr lang="en-US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กล่องข้อความ 12">
            <a:extLst>
              <a:ext uri="{FF2B5EF4-FFF2-40B4-BE49-F238E27FC236}">
                <a16:creationId xmlns="" xmlns:a16="http://schemas.microsoft.com/office/drawing/2014/main" id="{C63325B5-8671-4ECD-A79A-A9572742A8BF}"/>
              </a:ext>
            </a:extLst>
          </p:cNvPr>
          <p:cNvSpPr txBox="1"/>
          <p:nvPr/>
        </p:nvSpPr>
        <p:spPr>
          <a:xfrm>
            <a:off x="6096000" y="3919710"/>
            <a:ext cx="34428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ปลูกพืช เริ่มใช้น้ำ (เริ่มใช้ค่า 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K</a:t>
            </a:r>
            <a:r>
              <a:rPr lang="en-US" sz="2000" b="1" baseline="-25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</a:t>
            </a:r>
            <a:r>
              <a:rPr lang="th-TH" sz="2000" b="1" baseline="-25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en-US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แผนผังลำดับงาน: สิ้นสุด 1">
            <a:extLst>
              <a:ext uri="{FF2B5EF4-FFF2-40B4-BE49-F238E27FC236}">
                <a16:creationId xmlns="" xmlns:a16="http://schemas.microsoft.com/office/drawing/2014/main" id="{A5E3EA1C-9E3F-41D8-A1C6-A4F39AA804EA}"/>
              </a:ext>
            </a:extLst>
          </p:cNvPr>
          <p:cNvSpPr/>
          <p:nvPr/>
        </p:nvSpPr>
        <p:spPr>
          <a:xfrm>
            <a:off x="403733" y="1738495"/>
            <a:ext cx="2756108" cy="533163"/>
          </a:xfrm>
          <a:prstGeom prst="flowChartTermina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WAPF </a:t>
            </a:r>
            <a: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3.0 ขึ้นไป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</p:txBody>
      </p:sp>
      <p:pic>
        <p:nvPicPr>
          <p:cNvPr id="16" name="รูปภาพ 15">
            <a:extLst>
              <a:ext uri="{FF2B5EF4-FFF2-40B4-BE49-F238E27FC236}">
                <a16:creationId xmlns="" xmlns:a16="http://schemas.microsoft.com/office/drawing/2014/main" id="{51F470E8-AA89-47D4-B514-A16585B2AC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161" y="2804987"/>
            <a:ext cx="225572" cy="317019"/>
          </a:xfrm>
          <a:prstGeom prst="rect">
            <a:avLst/>
          </a:prstGeom>
        </p:spPr>
      </p:pic>
      <p:pic>
        <p:nvPicPr>
          <p:cNvPr id="20" name="รูปภาพ 19">
            <a:extLst>
              <a:ext uri="{FF2B5EF4-FFF2-40B4-BE49-F238E27FC236}">
                <a16:creationId xmlns="" xmlns:a16="http://schemas.microsoft.com/office/drawing/2014/main" id="{AB7F953C-9B48-416A-A795-CBED61A06F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733" y="2901820"/>
            <a:ext cx="3714194" cy="155712"/>
          </a:xfrm>
          <a:prstGeom prst="rect">
            <a:avLst/>
          </a:prstGeom>
        </p:spPr>
      </p:pic>
      <p:pic>
        <p:nvPicPr>
          <p:cNvPr id="26" name="รูปภาพ 25">
            <a:extLst>
              <a:ext uri="{FF2B5EF4-FFF2-40B4-BE49-F238E27FC236}">
                <a16:creationId xmlns="" xmlns:a16="http://schemas.microsoft.com/office/drawing/2014/main" id="{50C8F18D-A4C1-42D7-9715-B1D40587B4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8267" y="3240008"/>
            <a:ext cx="85351" cy="188992"/>
          </a:xfrm>
          <a:prstGeom prst="rect">
            <a:avLst/>
          </a:prstGeom>
        </p:spPr>
      </p:pic>
      <p:pic>
        <p:nvPicPr>
          <p:cNvPr id="30" name="รูปภาพ 29">
            <a:extLst>
              <a:ext uri="{FF2B5EF4-FFF2-40B4-BE49-F238E27FC236}">
                <a16:creationId xmlns="" xmlns:a16="http://schemas.microsoft.com/office/drawing/2014/main" id="{0469532C-7BC8-4C3C-A2DA-9970169C53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13576" y="4269607"/>
            <a:ext cx="832374" cy="317019"/>
          </a:xfrm>
          <a:prstGeom prst="rect">
            <a:avLst/>
          </a:prstGeom>
        </p:spPr>
      </p:pic>
      <p:pic>
        <p:nvPicPr>
          <p:cNvPr id="36" name="รูปภาพ 35">
            <a:extLst>
              <a:ext uri="{FF2B5EF4-FFF2-40B4-BE49-F238E27FC236}">
                <a16:creationId xmlns="" xmlns:a16="http://schemas.microsoft.com/office/drawing/2014/main" id="{9B578A30-3516-4B2A-9C34-DF627F8A053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87593" y="4355665"/>
            <a:ext cx="268956" cy="155712"/>
          </a:xfrm>
          <a:prstGeom prst="rect">
            <a:avLst/>
          </a:prstGeom>
        </p:spPr>
      </p:pic>
      <p:pic>
        <p:nvPicPr>
          <p:cNvPr id="38" name="รูปภาพ 37">
            <a:extLst>
              <a:ext uri="{FF2B5EF4-FFF2-40B4-BE49-F238E27FC236}">
                <a16:creationId xmlns="" xmlns:a16="http://schemas.microsoft.com/office/drawing/2014/main" id="{45F7959C-AB3E-45CB-981F-E7A8EF21AD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8157" y="2809652"/>
            <a:ext cx="225572" cy="317019"/>
          </a:xfrm>
          <a:prstGeom prst="rect">
            <a:avLst/>
          </a:prstGeom>
        </p:spPr>
      </p:pic>
      <p:pic>
        <p:nvPicPr>
          <p:cNvPr id="40" name="รูปภาพ 39">
            <a:extLst>
              <a:ext uri="{FF2B5EF4-FFF2-40B4-BE49-F238E27FC236}">
                <a16:creationId xmlns="" xmlns:a16="http://schemas.microsoft.com/office/drawing/2014/main" id="{F4265B60-D292-4F57-BCDD-4286219EBDA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28266" y="3919710"/>
            <a:ext cx="85351" cy="195089"/>
          </a:xfrm>
          <a:prstGeom prst="rect">
            <a:avLst/>
          </a:prstGeom>
        </p:spPr>
      </p:pic>
      <p:pic>
        <p:nvPicPr>
          <p:cNvPr id="42" name="รูปภาพ 41">
            <a:extLst>
              <a:ext uri="{FF2B5EF4-FFF2-40B4-BE49-F238E27FC236}">
                <a16:creationId xmlns="" xmlns:a16="http://schemas.microsoft.com/office/drawing/2014/main" id="{B153AA48-7601-4724-9897-4E54FF4A6FF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28266" y="3569813"/>
            <a:ext cx="85351" cy="195089"/>
          </a:xfrm>
          <a:prstGeom prst="rect">
            <a:avLst/>
          </a:prstGeom>
        </p:spPr>
      </p:pic>
      <p:pic>
        <p:nvPicPr>
          <p:cNvPr id="44" name="รูปภาพ 43">
            <a:extLst>
              <a:ext uri="{FF2B5EF4-FFF2-40B4-BE49-F238E27FC236}">
                <a16:creationId xmlns="" xmlns:a16="http://schemas.microsoft.com/office/drawing/2014/main" id="{23F54B39-BB67-4BD4-8F2E-103A08C7AF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8157" y="4269607"/>
            <a:ext cx="225572" cy="317019"/>
          </a:xfrm>
          <a:prstGeom prst="rect">
            <a:avLst/>
          </a:prstGeom>
        </p:spPr>
      </p:pic>
      <p:pic>
        <p:nvPicPr>
          <p:cNvPr id="46" name="รูปภาพ 45">
            <a:extLst>
              <a:ext uri="{FF2B5EF4-FFF2-40B4-BE49-F238E27FC236}">
                <a16:creationId xmlns="" xmlns:a16="http://schemas.microsoft.com/office/drawing/2014/main" id="{64F54AB3-04B0-469D-99C6-75E8BC16949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83729" y="4350260"/>
            <a:ext cx="5535007" cy="155712"/>
          </a:xfrm>
          <a:prstGeom prst="rect">
            <a:avLst/>
          </a:prstGeom>
        </p:spPr>
      </p:pic>
      <p:pic>
        <p:nvPicPr>
          <p:cNvPr id="48" name="รูปภาพ 47">
            <a:extLst>
              <a:ext uri="{FF2B5EF4-FFF2-40B4-BE49-F238E27FC236}">
                <a16:creationId xmlns="" xmlns:a16="http://schemas.microsoft.com/office/drawing/2014/main" id="{4CD1BCAE-4FCE-41EB-9A79-ED0A256F10B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500939" y="4353559"/>
            <a:ext cx="268247" cy="152413"/>
          </a:xfrm>
          <a:prstGeom prst="rect">
            <a:avLst/>
          </a:prstGeom>
        </p:spPr>
      </p:pic>
      <p:pic>
        <p:nvPicPr>
          <p:cNvPr id="50" name="รูปภาพ 49">
            <a:extLst>
              <a:ext uri="{FF2B5EF4-FFF2-40B4-BE49-F238E27FC236}">
                <a16:creationId xmlns="" xmlns:a16="http://schemas.microsoft.com/office/drawing/2014/main" id="{C3F0FFE0-F608-4DDC-AAC5-93FF3D0806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45950" y="4269607"/>
            <a:ext cx="225572" cy="31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65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มนมุมสี่เหลี่ยมผืนผ้าด้านทแยงมุม 47"/>
          <p:cNvSpPr/>
          <p:nvPr/>
        </p:nvSpPr>
        <p:spPr>
          <a:xfrm>
            <a:off x="2680358" y="249461"/>
            <a:ext cx="6696562" cy="851297"/>
          </a:xfrm>
          <a:prstGeom prst="round2DiagRect">
            <a:avLst/>
          </a:prstGeom>
          <a:solidFill>
            <a:srgbClr val="C00000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แนวคิดและทฤษฎีที่เกี่ยวข้อง</a:t>
            </a: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47" y="2130671"/>
            <a:ext cx="1856232" cy="1380744"/>
          </a:xfrm>
          <a:prstGeom prst="rect">
            <a:avLst/>
          </a:prstGeom>
          <a:ln>
            <a:solidFill>
              <a:srgbClr val="00425E"/>
            </a:solidFill>
          </a:ln>
        </p:spPr>
      </p:pic>
      <p:sp>
        <p:nvSpPr>
          <p:cNvPr id="12" name="สี่เหลี่ยมผืนผ้า 11"/>
          <p:cNvSpPr/>
          <p:nvPr/>
        </p:nvSpPr>
        <p:spPr>
          <a:xfrm>
            <a:off x="202250" y="1420912"/>
            <a:ext cx="11780482" cy="523220"/>
          </a:xfrm>
          <a:prstGeom prst="rect">
            <a:avLst/>
          </a:prstGeom>
          <a:solidFill>
            <a:srgbClr val="002060"/>
          </a:solidFill>
          <a:ln w="19050">
            <a:solidFill>
              <a:srgbClr val="00425E"/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FAO Training Series </a:t>
            </a:r>
            <a:r>
              <a:rPr lang="th-TH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หัวข้อ </a:t>
            </a:r>
            <a:r>
              <a:rPr lang="en-US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WATER Chapter 2 : Estimates of Water Requirements for a Fishpond</a:t>
            </a:r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2227055" y="2130671"/>
            <a:ext cx="9755676" cy="58477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Fishpond Total Req. = Puddling + Initial Fill + Drainage + Water Losses </a:t>
            </a:r>
            <a:endParaRPr lang="th-TH" sz="32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202248" y="4559333"/>
            <a:ext cx="11780485" cy="584775"/>
          </a:xfrm>
          <a:prstGeom prst="rect">
            <a:avLst/>
          </a:prstGeom>
          <a:solidFill>
            <a:srgbClr val="DEEBF7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thaiDist"/>
            <a:r>
              <a:rPr lang="en-US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Water Losses = Seepage Losses (mm) </a:t>
            </a:r>
            <a:r>
              <a:rPr lang="en-US" sz="32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(Table) </a:t>
            </a:r>
            <a:r>
              <a:rPr lang="en-US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+ Evaporation Losses (mm) </a:t>
            </a:r>
            <a:r>
              <a:rPr lang="en-US" sz="32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(0.75 x Epan)</a:t>
            </a:r>
            <a:endParaRPr lang="th-TH" sz="32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5" name="สี่เหลี่ยมผืนผ้า 14"/>
          <p:cNvSpPr/>
          <p:nvPr/>
        </p:nvSpPr>
        <p:spPr>
          <a:xfrm>
            <a:off x="2227055" y="2944645"/>
            <a:ext cx="9755678" cy="584775"/>
          </a:xfrm>
          <a:prstGeom prst="rect">
            <a:avLst/>
          </a:prstGeom>
          <a:solidFill>
            <a:srgbClr val="DEEBF7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thaiDist"/>
            <a:r>
              <a:rPr lang="en-US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Puddling = 200 – 300 mm </a:t>
            </a:r>
            <a:endParaRPr lang="th-TH" sz="32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64496" y="5900041"/>
            <a:ext cx="117282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Note 1 :</a:t>
            </a:r>
            <a:r>
              <a:rPr lang="en-US" sz="2400" b="1" i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b="1" i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ทั้งหมดเป็นความต้องการน้ำในเทอมของความลึก (มิลลิเมตร)</a:t>
            </a:r>
            <a:endParaRPr lang="en-US" sz="2400" b="1" i="1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Note 2 : </a:t>
            </a:r>
            <a:r>
              <a:rPr lang="en-US" sz="2400" b="1" i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Epan = monthly evaporation from Class A - Pan</a:t>
            </a:r>
            <a:endParaRPr lang="th-TH" sz="2400" i="1" dirty="0">
              <a:solidFill>
                <a:srgbClr val="0070C0"/>
              </a:solidFill>
            </a:endParaRPr>
          </a:p>
        </p:txBody>
      </p:sp>
      <p:sp>
        <p:nvSpPr>
          <p:cNvPr id="17" name="สี่เหลี่ยมผืนผ้า 16"/>
          <p:cNvSpPr/>
          <p:nvPr/>
        </p:nvSpPr>
        <p:spPr>
          <a:xfrm>
            <a:off x="202246" y="3758619"/>
            <a:ext cx="6225850" cy="584775"/>
          </a:xfrm>
          <a:prstGeom prst="rect">
            <a:avLst/>
          </a:prstGeom>
          <a:solidFill>
            <a:srgbClr val="DEEBF7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thaiDist"/>
            <a:r>
              <a:rPr lang="en-US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Initial Fill = Average Depth (mm)  </a:t>
            </a:r>
            <a:endParaRPr lang="th-TH" sz="32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8" name="สี่เหลี่ยมผืนผ้า 17"/>
          <p:cNvSpPr/>
          <p:nvPr/>
        </p:nvSpPr>
        <p:spPr>
          <a:xfrm>
            <a:off x="6589395" y="3738030"/>
            <a:ext cx="5393336" cy="584775"/>
          </a:xfrm>
          <a:prstGeom prst="rect">
            <a:avLst/>
          </a:prstGeom>
          <a:solidFill>
            <a:srgbClr val="DEEBF7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thaiDist"/>
            <a:r>
              <a:rPr lang="en-US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Drainage = % x Average Depth (mm) </a:t>
            </a:r>
            <a:endParaRPr lang="th-TH" sz="32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9" name="สี่เหลี่ยมผืนผ้า 18"/>
          <p:cNvSpPr/>
          <p:nvPr/>
        </p:nvSpPr>
        <p:spPr>
          <a:xfrm>
            <a:off x="202246" y="5198909"/>
            <a:ext cx="11780485" cy="646331"/>
          </a:xfrm>
          <a:prstGeom prst="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sz="36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*** วิธีการที่ </a:t>
            </a:r>
            <a:r>
              <a:rPr lang="en-US" sz="36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FAO </a:t>
            </a:r>
            <a:r>
              <a:rPr lang="th-TH" sz="36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แนะนำ ไม่คิดฝนใช้การ (</a:t>
            </a:r>
            <a:r>
              <a:rPr lang="en-US" sz="36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Re</a:t>
            </a:r>
            <a:r>
              <a:rPr lang="th-TH" sz="36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r>
              <a:rPr lang="en-US" sz="36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*** </a:t>
            </a:r>
            <a:endParaRPr lang="th-TH" sz="36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33717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ลูกศรเชื่อมต่อแบบตรง 9"/>
          <p:cNvCxnSpPr>
            <a:stCxn id="4" idx="3"/>
            <a:endCxn id="2" idx="1"/>
          </p:cNvCxnSpPr>
          <p:nvPr/>
        </p:nvCxnSpPr>
        <p:spPr>
          <a:xfrm>
            <a:off x="2884160" y="3926001"/>
            <a:ext cx="929177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73" y="3129711"/>
            <a:ext cx="2720387" cy="15925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รูปภาพ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337" y="2124585"/>
            <a:ext cx="8209598" cy="360283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กล่องข้อความ 14"/>
          <p:cNvSpPr txBox="1"/>
          <p:nvPr/>
        </p:nvSpPr>
        <p:spPr>
          <a:xfrm>
            <a:off x="163774" y="1349806"/>
            <a:ext cx="11780484" cy="523220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ที่มา </a:t>
            </a:r>
            <a:r>
              <a:rPr lang="en-US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คู่มือปฏิบัติการจัดสรรน้ำ เล่มที่ 15 หน้า 15 – 8 เรื่อง การคำนวณหาประสิทธิภาพการชลประทาน </a:t>
            </a:r>
          </a:p>
        </p:txBody>
      </p:sp>
      <p:cxnSp>
        <p:nvCxnSpPr>
          <p:cNvPr id="14" name="ตัวเชื่อมต่อตรง 13"/>
          <p:cNvCxnSpPr/>
          <p:nvPr/>
        </p:nvCxnSpPr>
        <p:spPr>
          <a:xfrm>
            <a:off x="5145206" y="2511189"/>
            <a:ext cx="50496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สี่เหลี่ยมผืนผ้า 18"/>
          <p:cNvSpPr/>
          <p:nvPr/>
        </p:nvSpPr>
        <p:spPr>
          <a:xfrm>
            <a:off x="163773" y="5968274"/>
            <a:ext cx="11780485" cy="584775"/>
          </a:xfrm>
          <a:prstGeom prst="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sz="3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*** วิธีการที่คู่มือปฏิบัติการจัดสรรน้ำแนะนำ คิดฝนปกติ (</a:t>
            </a:r>
            <a:r>
              <a:rPr lang="en-US" sz="3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R</a:t>
            </a:r>
            <a:r>
              <a:rPr lang="th-TH" sz="3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r>
              <a:rPr lang="en-US" sz="3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แต่ไม่แปลงเป็นฝนใช้การ (</a:t>
            </a:r>
            <a:r>
              <a:rPr lang="en-US" sz="3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Re</a:t>
            </a:r>
            <a:r>
              <a:rPr lang="th-TH" sz="3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r>
              <a:rPr lang="en-US" sz="3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***</a:t>
            </a:r>
            <a:r>
              <a:rPr lang="en-US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sz="3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มนมุมสี่เหลี่ยมผืนผ้าด้านทแยงมุม 11"/>
          <p:cNvSpPr/>
          <p:nvPr/>
        </p:nvSpPr>
        <p:spPr>
          <a:xfrm>
            <a:off x="2705734" y="207756"/>
            <a:ext cx="6696562" cy="851297"/>
          </a:xfrm>
          <a:prstGeom prst="round2DiagRect">
            <a:avLst/>
          </a:prstGeom>
          <a:solidFill>
            <a:srgbClr val="C00000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แนวคิดและทฤษฎีที่เกี่ยวข้อง (ต่อ)</a:t>
            </a:r>
          </a:p>
        </p:txBody>
      </p:sp>
    </p:spTree>
    <p:extLst>
      <p:ext uri="{BB962C8B-B14F-4D97-AF65-F5344CB8AC3E}">
        <p14:creationId xmlns:p14="http://schemas.microsoft.com/office/powerpoint/2010/main" val="3305271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กล่องข้อความ 14"/>
          <p:cNvSpPr txBox="1"/>
          <p:nvPr/>
        </p:nvSpPr>
        <p:spPr>
          <a:xfrm>
            <a:off x="152517" y="1292408"/>
            <a:ext cx="11780484" cy="52322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วิธีการคำนวณของโปรแกรม </a:t>
            </a:r>
            <a:r>
              <a:rPr lang="en-US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WAPF 3.0 = </a:t>
            </a:r>
            <a:r>
              <a:rPr lang="th-TH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วิธีการของ </a:t>
            </a:r>
            <a:r>
              <a:rPr lang="en-US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FAO + </a:t>
            </a:r>
            <a:r>
              <a:rPr lang="th-TH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วิธีการของคู่มือฯ จัดสรรน้ำ</a:t>
            </a:r>
            <a:r>
              <a:rPr lang="en-US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0" name="รูปภาพ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101" y="1902107"/>
            <a:ext cx="8298180" cy="4853940"/>
          </a:xfrm>
          <a:prstGeom prst="rect">
            <a:avLst/>
          </a:prstGeom>
        </p:spPr>
      </p:pic>
      <p:sp>
        <p:nvSpPr>
          <p:cNvPr id="9" name="มนมุมสี่เหลี่ยมผืนผ้าด้านทแยงมุม 8"/>
          <p:cNvSpPr/>
          <p:nvPr/>
        </p:nvSpPr>
        <p:spPr>
          <a:xfrm>
            <a:off x="2705734" y="207756"/>
            <a:ext cx="6696562" cy="851297"/>
          </a:xfrm>
          <a:prstGeom prst="round2DiagRect">
            <a:avLst/>
          </a:prstGeom>
          <a:solidFill>
            <a:srgbClr val="C00000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แนวคิดและทฤษฎีที่เกี่ยวข้อง (ต่อ)</a:t>
            </a:r>
          </a:p>
        </p:txBody>
      </p:sp>
    </p:spTree>
    <p:extLst>
      <p:ext uri="{BB962C8B-B14F-4D97-AF65-F5344CB8AC3E}">
        <p14:creationId xmlns:p14="http://schemas.microsoft.com/office/powerpoint/2010/main" val="362669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กล่องข้อความ 14"/>
          <p:cNvSpPr txBox="1"/>
          <p:nvPr/>
        </p:nvSpPr>
        <p:spPr>
          <a:xfrm>
            <a:off x="152517" y="1292408"/>
            <a:ext cx="11780484" cy="52322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วิธีการคำนวณของโปรแกรม </a:t>
            </a:r>
            <a:r>
              <a:rPr lang="en-US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WAPF 3.0 = </a:t>
            </a:r>
            <a:r>
              <a:rPr lang="th-TH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วิธีการของ </a:t>
            </a:r>
            <a:r>
              <a:rPr lang="en-US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FAO + </a:t>
            </a:r>
            <a:r>
              <a:rPr lang="th-TH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วิธีการของคู่มือฯ จัดสรรน้ำ</a:t>
            </a:r>
            <a:r>
              <a:rPr lang="en-US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9" name="สี่เหลี่ยมผืนผ้า 18"/>
          <p:cNvSpPr/>
          <p:nvPr/>
        </p:nvSpPr>
        <p:spPr>
          <a:xfrm>
            <a:off x="152516" y="5135883"/>
            <a:ext cx="11780485" cy="156966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thaiDist"/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*** วิธีของ </a:t>
            </a:r>
            <a:r>
              <a:rPr lang="en-US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WAPF 3</a:t>
            </a:r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ต่างจากวิธีของ </a:t>
            </a:r>
            <a:r>
              <a:rPr lang="en-US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FAO </a:t>
            </a:r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คือ</a:t>
            </a:r>
            <a:r>
              <a:rPr lang="th-TH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จะเพิ่มการคำนวณค่าฝนใช้การ โดยใช้วิธีการคำนวณแบบฝนใช้การของข้าว (</a:t>
            </a:r>
            <a:r>
              <a:rPr lang="en-US" sz="32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Re</a:t>
            </a:r>
            <a:r>
              <a:rPr lang="th-TH" sz="32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ขึ้นอยู่กับผู้คำนวณจะเลือกวิธีการคำนวณ</a:t>
            </a:r>
            <a:r>
              <a:rPr lang="th-TH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</a:t>
            </a:r>
            <a:r>
              <a:rPr lang="th-TH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สามารถเลือกคำนวณโดยคิดฝนใช้การเท่ากับฝนที่ตรวจวัดได้ (</a:t>
            </a:r>
            <a:r>
              <a:rPr lang="en-US" sz="32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Re = R</a:t>
            </a:r>
            <a:r>
              <a:rPr lang="th-TH" sz="32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r>
              <a:rPr lang="en-US" sz="32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ตามวิธีการของคู่มือฯ จัดสรรน้ำ</a:t>
            </a:r>
            <a:r>
              <a:rPr lang="en-US" sz="32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***</a:t>
            </a:r>
            <a:r>
              <a:rPr lang="en-US" sz="3200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sz="3200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152517" y="1958092"/>
            <a:ext cx="11780484" cy="523220"/>
          </a:xfrm>
          <a:prstGeom prst="rect">
            <a:avLst/>
          </a:prstGeom>
          <a:solidFill>
            <a:srgbClr val="FFFF00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Fishpond Total Requirement = Puddling + Initial Fill + Drainage + Water Losses </a:t>
            </a:r>
            <a:r>
              <a:rPr lang="en-US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– Effective Rainfall</a:t>
            </a:r>
            <a:r>
              <a:rPr lang="en-US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5" name="ตัวเชื่อมต่อตรง 4"/>
          <p:cNvCxnSpPr/>
          <p:nvPr/>
        </p:nvCxnSpPr>
        <p:spPr>
          <a:xfrm>
            <a:off x="327545" y="3213951"/>
            <a:ext cx="11286698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กล่องข้อความ 15"/>
          <p:cNvSpPr txBox="1"/>
          <p:nvPr/>
        </p:nvSpPr>
        <p:spPr>
          <a:xfrm>
            <a:off x="313897" y="3280906"/>
            <a:ext cx="1201003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Puddling</a:t>
            </a:r>
            <a:endParaRPr lang="th-TH" b="1" dirty="0">
              <a:solidFill>
                <a:srgbClr val="C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7" name="กล่องข้อความ 16"/>
          <p:cNvSpPr txBox="1"/>
          <p:nvPr/>
        </p:nvSpPr>
        <p:spPr>
          <a:xfrm>
            <a:off x="1521724" y="3279559"/>
            <a:ext cx="1248771" cy="523220"/>
          </a:xfrm>
          <a:prstGeom prst="rect">
            <a:avLst/>
          </a:prstGeom>
          <a:solidFill>
            <a:srgbClr val="33CCFF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Initial Fill</a:t>
            </a:r>
            <a:endParaRPr lang="th-TH" b="1" dirty="0">
              <a:solidFill>
                <a:srgbClr val="C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8" name="กล่องข้อความ 17"/>
          <p:cNvSpPr txBox="1"/>
          <p:nvPr/>
        </p:nvSpPr>
        <p:spPr>
          <a:xfrm>
            <a:off x="2784143" y="3831422"/>
            <a:ext cx="8836924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Water Losses = Seepage + Evaporation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0" name="กล่องข้อความ 19"/>
          <p:cNvSpPr txBox="1"/>
          <p:nvPr/>
        </p:nvSpPr>
        <p:spPr>
          <a:xfrm>
            <a:off x="2784143" y="3280906"/>
            <a:ext cx="8836924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Fishpond Drainage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1" name="กล่องข้อความ 20"/>
          <p:cNvSpPr txBox="1"/>
          <p:nvPr/>
        </p:nvSpPr>
        <p:spPr>
          <a:xfrm>
            <a:off x="2784143" y="2625799"/>
            <a:ext cx="8836924" cy="52322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Fishpond Effective Rainfall</a:t>
            </a:r>
            <a:endParaRPr lang="th-TH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9" name="ลูกศรเชื่อมต่อแบบตรง 8"/>
          <p:cNvCxnSpPr/>
          <p:nvPr/>
        </p:nvCxnSpPr>
        <p:spPr>
          <a:xfrm flipV="1">
            <a:off x="2784143" y="4735773"/>
            <a:ext cx="8836924" cy="27296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ตัวเชื่อมต่อตรง 12"/>
          <p:cNvCxnSpPr/>
          <p:nvPr/>
        </p:nvCxnSpPr>
        <p:spPr>
          <a:xfrm>
            <a:off x="11614243" y="4577624"/>
            <a:ext cx="6824" cy="3411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ตัวเชื่อมต่อตรง 24"/>
          <p:cNvCxnSpPr/>
          <p:nvPr/>
        </p:nvCxnSpPr>
        <p:spPr>
          <a:xfrm>
            <a:off x="2784143" y="4593590"/>
            <a:ext cx="6824" cy="3411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กล่องข้อความ 25"/>
          <p:cNvSpPr txBox="1"/>
          <p:nvPr/>
        </p:nvSpPr>
        <p:spPr>
          <a:xfrm>
            <a:off x="6425772" y="4404642"/>
            <a:ext cx="155366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ระยะเวลาเลี้ยงปลา</a:t>
            </a:r>
            <a:endParaRPr lang="th-TH" sz="2000" b="1" dirty="0">
              <a:solidFill>
                <a:srgbClr val="C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27" name="ตัวเชื่อมต่อตรง 26"/>
          <p:cNvCxnSpPr/>
          <p:nvPr/>
        </p:nvCxnSpPr>
        <p:spPr>
          <a:xfrm>
            <a:off x="313897" y="4594611"/>
            <a:ext cx="6824" cy="3411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ลูกศรเชื่อมต่อแบบตรง 22"/>
          <p:cNvCxnSpPr/>
          <p:nvPr/>
        </p:nvCxnSpPr>
        <p:spPr>
          <a:xfrm>
            <a:off x="313897" y="4763069"/>
            <a:ext cx="2470246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กล่องข้อความ 30"/>
          <p:cNvSpPr txBox="1"/>
          <p:nvPr/>
        </p:nvSpPr>
        <p:spPr>
          <a:xfrm>
            <a:off x="614694" y="4413579"/>
            <a:ext cx="187547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ระยะเวลาเตรียมบ่อปลา</a:t>
            </a:r>
            <a:endParaRPr lang="th-TH" sz="2000" b="1" dirty="0">
              <a:solidFill>
                <a:srgbClr val="C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2" name="มนมุมสี่เหลี่ยมผืนผ้าด้านทแยงมุม 21"/>
          <p:cNvSpPr/>
          <p:nvPr/>
        </p:nvSpPr>
        <p:spPr>
          <a:xfrm>
            <a:off x="2705734" y="207756"/>
            <a:ext cx="6696562" cy="851297"/>
          </a:xfrm>
          <a:prstGeom prst="round2DiagRect">
            <a:avLst/>
          </a:prstGeom>
          <a:solidFill>
            <a:srgbClr val="C00000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แนวคิดและทฤษฎีที่เกี่ยวข้อง (ต่อ)</a:t>
            </a:r>
          </a:p>
        </p:txBody>
      </p:sp>
    </p:spTree>
    <p:extLst>
      <p:ext uri="{BB962C8B-B14F-4D97-AF65-F5344CB8AC3E}">
        <p14:creationId xmlns:p14="http://schemas.microsoft.com/office/powerpoint/2010/main" val="51947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สี่เหลี่ยมผืนผ้า 11"/>
          <p:cNvSpPr/>
          <p:nvPr/>
        </p:nvSpPr>
        <p:spPr>
          <a:xfrm>
            <a:off x="152517" y="1330293"/>
            <a:ext cx="11780484" cy="523220"/>
          </a:xfrm>
          <a:prstGeom prst="rect">
            <a:avLst/>
          </a:prstGeom>
          <a:solidFill>
            <a:srgbClr val="FFFF00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Fishpond Total Requirement = Puddling + Initial Fill + Drainage + Water Losses </a:t>
            </a:r>
            <a:r>
              <a:rPr lang="en-US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– Effective Rainfall</a:t>
            </a:r>
            <a:r>
              <a:rPr lang="en-US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5" name="ตัวเชื่อมต่อตรง 4"/>
          <p:cNvCxnSpPr/>
          <p:nvPr/>
        </p:nvCxnSpPr>
        <p:spPr>
          <a:xfrm>
            <a:off x="327545" y="2586152"/>
            <a:ext cx="11286698" cy="0"/>
          </a:xfrm>
          <a:prstGeom prst="line">
            <a:avLst/>
          </a:prstGeom>
          <a:ln w="762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กล่องข้อความ 15"/>
          <p:cNvSpPr txBox="1"/>
          <p:nvPr/>
        </p:nvSpPr>
        <p:spPr>
          <a:xfrm>
            <a:off x="313897" y="2653107"/>
            <a:ext cx="1201003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Puddling</a:t>
            </a:r>
            <a:endParaRPr lang="th-TH" b="1" dirty="0">
              <a:solidFill>
                <a:srgbClr val="C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7" name="กล่องข้อความ 16"/>
          <p:cNvSpPr txBox="1"/>
          <p:nvPr/>
        </p:nvSpPr>
        <p:spPr>
          <a:xfrm>
            <a:off x="1521724" y="2651760"/>
            <a:ext cx="1248771" cy="523220"/>
          </a:xfrm>
          <a:prstGeom prst="rect">
            <a:avLst/>
          </a:prstGeom>
          <a:solidFill>
            <a:srgbClr val="33CCFF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Initial Fill</a:t>
            </a:r>
            <a:endParaRPr lang="th-TH" b="1" dirty="0">
              <a:solidFill>
                <a:srgbClr val="C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8" name="กล่องข้อความ 17"/>
          <p:cNvSpPr txBox="1"/>
          <p:nvPr/>
        </p:nvSpPr>
        <p:spPr>
          <a:xfrm>
            <a:off x="2784143" y="3203623"/>
            <a:ext cx="8836924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Fishpond Water Losses = Seepage + Evaporation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0" name="กล่องข้อความ 19"/>
          <p:cNvSpPr txBox="1"/>
          <p:nvPr/>
        </p:nvSpPr>
        <p:spPr>
          <a:xfrm>
            <a:off x="2784143" y="2653107"/>
            <a:ext cx="8836924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Fishpond Drainage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1" name="กล่องข้อความ 20"/>
          <p:cNvSpPr txBox="1"/>
          <p:nvPr/>
        </p:nvSpPr>
        <p:spPr>
          <a:xfrm>
            <a:off x="2784143" y="1998000"/>
            <a:ext cx="8836924" cy="52322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Fishpond Effective Rainfall</a:t>
            </a:r>
            <a:endParaRPr lang="th-TH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9" name="ลูกศรเชื่อมต่อแบบตรง 8"/>
          <p:cNvCxnSpPr/>
          <p:nvPr/>
        </p:nvCxnSpPr>
        <p:spPr>
          <a:xfrm flipV="1">
            <a:off x="2784143" y="4107974"/>
            <a:ext cx="8836924" cy="27296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ตัวเชื่อมต่อตรง 12"/>
          <p:cNvCxnSpPr/>
          <p:nvPr/>
        </p:nvCxnSpPr>
        <p:spPr>
          <a:xfrm>
            <a:off x="11614243" y="3949825"/>
            <a:ext cx="6824" cy="3411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ตัวเชื่อมต่อตรง 24"/>
          <p:cNvCxnSpPr/>
          <p:nvPr/>
        </p:nvCxnSpPr>
        <p:spPr>
          <a:xfrm>
            <a:off x="2784143" y="3965791"/>
            <a:ext cx="6824" cy="3411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กล่องข้อความ 25"/>
          <p:cNvSpPr txBox="1"/>
          <p:nvPr/>
        </p:nvSpPr>
        <p:spPr>
          <a:xfrm>
            <a:off x="6425772" y="3776843"/>
            <a:ext cx="155366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ระยะเวลาเลี้ยงปลา</a:t>
            </a:r>
            <a:endParaRPr lang="th-TH" sz="2000" b="1" dirty="0">
              <a:solidFill>
                <a:srgbClr val="C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27" name="ตัวเชื่อมต่อตรง 26"/>
          <p:cNvCxnSpPr/>
          <p:nvPr/>
        </p:nvCxnSpPr>
        <p:spPr>
          <a:xfrm>
            <a:off x="313897" y="3966812"/>
            <a:ext cx="6824" cy="3411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ลูกศรเชื่อมต่อแบบตรง 22"/>
          <p:cNvCxnSpPr/>
          <p:nvPr/>
        </p:nvCxnSpPr>
        <p:spPr>
          <a:xfrm>
            <a:off x="313897" y="4135270"/>
            <a:ext cx="2470246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กล่องข้อความ 30"/>
          <p:cNvSpPr txBox="1"/>
          <p:nvPr/>
        </p:nvSpPr>
        <p:spPr>
          <a:xfrm>
            <a:off x="614694" y="3785780"/>
            <a:ext cx="187547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ระยะเวลาเตรียมบ่อปลา</a:t>
            </a:r>
            <a:endParaRPr lang="th-TH" sz="2000" b="1" dirty="0">
              <a:solidFill>
                <a:srgbClr val="C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รูปสิบสองเหลี่ยม 1"/>
          <p:cNvSpPr/>
          <p:nvPr/>
        </p:nvSpPr>
        <p:spPr>
          <a:xfrm>
            <a:off x="716505" y="3287292"/>
            <a:ext cx="395785" cy="344793"/>
          </a:xfrm>
          <a:prstGeom prst="dodecagon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4" name="รูปสิบสองเหลี่ยม 23"/>
          <p:cNvSpPr/>
          <p:nvPr/>
        </p:nvSpPr>
        <p:spPr>
          <a:xfrm>
            <a:off x="3193980" y="3287291"/>
            <a:ext cx="395785" cy="344793"/>
          </a:xfrm>
          <a:prstGeom prst="dodecagon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8" name="รูปสิบสองเหลี่ยม 27"/>
          <p:cNvSpPr/>
          <p:nvPr/>
        </p:nvSpPr>
        <p:spPr>
          <a:xfrm>
            <a:off x="3193982" y="2086195"/>
            <a:ext cx="395785" cy="344793"/>
          </a:xfrm>
          <a:prstGeom prst="dodecagon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9" name="รูปสิบสองเหลี่ยม 28"/>
          <p:cNvSpPr/>
          <p:nvPr/>
        </p:nvSpPr>
        <p:spPr>
          <a:xfrm>
            <a:off x="3193981" y="2755511"/>
            <a:ext cx="395785" cy="344793"/>
          </a:xfrm>
          <a:prstGeom prst="dodecagon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0" name="รูปสิบสองเหลี่ยม 29"/>
          <p:cNvSpPr/>
          <p:nvPr/>
        </p:nvSpPr>
        <p:spPr>
          <a:xfrm>
            <a:off x="1948216" y="3300842"/>
            <a:ext cx="395785" cy="344793"/>
          </a:xfrm>
          <a:prstGeom prst="dodecagon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2" name="รูปสิบสองเหลี่ยม 31"/>
          <p:cNvSpPr/>
          <p:nvPr/>
        </p:nvSpPr>
        <p:spPr>
          <a:xfrm>
            <a:off x="327545" y="4571393"/>
            <a:ext cx="395785" cy="344793"/>
          </a:xfrm>
          <a:prstGeom prst="dodecagon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3" name="สี่เหลี่ยมผืนผ้า 32"/>
          <p:cNvSpPr/>
          <p:nvPr/>
        </p:nvSpPr>
        <p:spPr>
          <a:xfrm>
            <a:off x="723330" y="4465134"/>
            <a:ext cx="10235822" cy="523220"/>
          </a:xfrm>
          <a:prstGeom prst="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thaiDist"/>
            <a:r>
              <a:rPr lang="en-US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4" name="สี่เหลี่ยมผืนผ้า 33"/>
          <p:cNvSpPr/>
          <p:nvPr/>
        </p:nvSpPr>
        <p:spPr>
          <a:xfrm>
            <a:off x="879378" y="4453802"/>
            <a:ext cx="10235822" cy="523220"/>
          </a:xfrm>
          <a:prstGeom prst="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thaiDist"/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+ ความต้องการน้ำเพื่อการเตรียมบ่อ เพื่อสร้างชั้นดินเลน (</a:t>
            </a:r>
            <a:r>
              <a:rPr lang="en-US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Puddling)</a:t>
            </a:r>
            <a:endParaRPr lang="th-TH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5" name="รูปสิบสองเหลี่ยม 34"/>
          <p:cNvSpPr/>
          <p:nvPr/>
        </p:nvSpPr>
        <p:spPr>
          <a:xfrm>
            <a:off x="325837" y="5008805"/>
            <a:ext cx="395785" cy="344793"/>
          </a:xfrm>
          <a:prstGeom prst="dodecagon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6" name="สี่เหลี่ยมผืนผ้า 35"/>
          <p:cNvSpPr/>
          <p:nvPr/>
        </p:nvSpPr>
        <p:spPr>
          <a:xfrm>
            <a:off x="879378" y="4893363"/>
            <a:ext cx="10235822" cy="523220"/>
          </a:xfrm>
          <a:prstGeom prst="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thaiDist"/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+ ความต้องการน้ำเพื่อการเติมบ่อปลาครั้งแรก (</a:t>
            </a:r>
            <a:r>
              <a:rPr lang="en-US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Initial Amount of Water to Fill the Pond)</a:t>
            </a:r>
          </a:p>
        </p:txBody>
      </p:sp>
      <p:sp>
        <p:nvSpPr>
          <p:cNvPr id="37" name="รูปสิบสองเหลี่ยม 36"/>
          <p:cNvSpPr/>
          <p:nvPr/>
        </p:nvSpPr>
        <p:spPr>
          <a:xfrm>
            <a:off x="327545" y="5446217"/>
            <a:ext cx="395785" cy="344793"/>
          </a:xfrm>
          <a:prstGeom prst="dodecagon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8" name="สี่เหลี่ยมผืนผ้า 37"/>
          <p:cNvSpPr/>
          <p:nvPr/>
        </p:nvSpPr>
        <p:spPr>
          <a:xfrm>
            <a:off x="852983" y="5357003"/>
            <a:ext cx="10235822" cy="523220"/>
          </a:xfrm>
          <a:prstGeom prst="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thaiDist"/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ฝนใช้การของบ่อปลา (</a:t>
            </a:r>
            <a:r>
              <a:rPr lang="en-US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Fishpond Effective Rainfall)</a:t>
            </a:r>
          </a:p>
        </p:txBody>
      </p:sp>
      <p:sp>
        <p:nvSpPr>
          <p:cNvPr id="39" name="รูปสิบสองเหลี่ยม 38"/>
          <p:cNvSpPr/>
          <p:nvPr/>
        </p:nvSpPr>
        <p:spPr>
          <a:xfrm>
            <a:off x="327545" y="5900342"/>
            <a:ext cx="395785" cy="344793"/>
          </a:xfrm>
          <a:prstGeom prst="dodecagon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0" name="รูปสิบสองเหลี่ยม 39"/>
          <p:cNvSpPr/>
          <p:nvPr/>
        </p:nvSpPr>
        <p:spPr>
          <a:xfrm>
            <a:off x="313897" y="6354467"/>
            <a:ext cx="395785" cy="344793"/>
          </a:xfrm>
          <a:prstGeom prst="dodecagon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41" name="สี่เหลี่ยมผืนผ้า 40"/>
          <p:cNvSpPr/>
          <p:nvPr/>
        </p:nvSpPr>
        <p:spPr>
          <a:xfrm>
            <a:off x="852983" y="6265253"/>
            <a:ext cx="11197990" cy="523220"/>
          </a:xfrm>
          <a:prstGeom prst="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thaiDist"/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+ การสูญเสียน้ำจากบ่อปลา </a:t>
            </a:r>
            <a:r>
              <a:rPr lang="en-US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= </a:t>
            </a:r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รั่วซึม + ระเหย (</a:t>
            </a:r>
            <a:r>
              <a:rPr lang="en-US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Fishpond Water Losses = Seepage + Evaporation)</a:t>
            </a:r>
          </a:p>
        </p:txBody>
      </p:sp>
      <p:sp>
        <p:nvSpPr>
          <p:cNvPr id="42" name="สี่เหลี่ยมผืนผ้า 41"/>
          <p:cNvSpPr/>
          <p:nvPr/>
        </p:nvSpPr>
        <p:spPr>
          <a:xfrm>
            <a:off x="852486" y="5807138"/>
            <a:ext cx="10235822" cy="523220"/>
          </a:xfrm>
          <a:prstGeom prst="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thaiDist"/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+ การเปลี่ยนถ่ายน้ำจากบ่อปลา (</a:t>
            </a:r>
            <a:r>
              <a:rPr lang="en-US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Fishpond Drainage)</a:t>
            </a:r>
          </a:p>
        </p:txBody>
      </p:sp>
      <p:sp>
        <p:nvSpPr>
          <p:cNvPr id="43" name="มนมุมสี่เหลี่ยมผืนผ้าด้านทแยงมุม 42"/>
          <p:cNvSpPr/>
          <p:nvPr/>
        </p:nvSpPr>
        <p:spPr>
          <a:xfrm>
            <a:off x="2705734" y="207756"/>
            <a:ext cx="6696562" cy="851297"/>
          </a:xfrm>
          <a:prstGeom prst="round2DiagRect">
            <a:avLst/>
          </a:prstGeom>
          <a:solidFill>
            <a:srgbClr val="C00000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แนวคิดและทฤษฎีที่เกี่ยวข้อง (ต่อ)</a:t>
            </a:r>
          </a:p>
        </p:txBody>
      </p:sp>
    </p:spTree>
    <p:extLst>
      <p:ext uri="{BB962C8B-B14F-4D97-AF65-F5344CB8AC3E}">
        <p14:creationId xmlns:p14="http://schemas.microsoft.com/office/powerpoint/2010/main" val="406939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กล่องข้อความ 37"/>
          <p:cNvSpPr txBox="1"/>
          <p:nvPr/>
        </p:nvSpPr>
        <p:spPr>
          <a:xfrm>
            <a:off x="1330505" y="6016874"/>
            <a:ext cx="10950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WAPF 3.0</a:t>
            </a:r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30" y="1540124"/>
            <a:ext cx="2609850" cy="4476750"/>
          </a:xfrm>
          <a:prstGeom prst="rect">
            <a:avLst/>
          </a:prstGeom>
          <a:ln>
            <a:solidFill>
              <a:schemeClr val="tx1"/>
            </a:solidFill>
            <a:prstDash val="sysDash"/>
          </a:ln>
        </p:spPr>
      </p:pic>
      <p:sp>
        <p:nvSpPr>
          <p:cNvPr id="10" name="สี่เหลี่ยมผืนผ้า 9"/>
          <p:cNvSpPr/>
          <p:nvPr/>
        </p:nvSpPr>
        <p:spPr>
          <a:xfrm>
            <a:off x="699730" y="1540124"/>
            <a:ext cx="2609850" cy="258171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4520441" y="1540124"/>
            <a:ext cx="595999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 ระยะเวลาเตรียมบ่อปลา (วัน) </a:t>
            </a:r>
            <a:r>
              <a:rPr lang="th-TH" sz="2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(ถ้ามี)</a:t>
            </a:r>
          </a:p>
        </p:txBody>
      </p:sp>
      <p:sp>
        <p:nvSpPr>
          <p:cNvPr id="12" name="กล่องข้อความ 11"/>
          <p:cNvSpPr txBox="1"/>
          <p:nvPr/>
        </p:nvSpPr>
        <p:spPr>
          <a:xfrm>
            <a:off x="4520441" y="2001789"/>
            <a:ext cx="595999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 ความต้องการน้ำเพื่อการเตรียมบ่อปลา (มม.) </a:t>
            </a:r>
            <a:r>
              <a:rPr lang="th-TH" sz="2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(ถ้ามี)</a:t>
            </a:r>
          </a:p>
        </p:txBody>
      </p:sp>
      <p:sp>
        <p:nvSpPr>
          <p:cNvPr id="13" name="กล่องข้อความ 12"/>
          <p:cNvSpPr txBox="1"/>
          <p:nvPr/>
        </p:nvSpPr>
        <p:spPr>
          <a:xfrm>
            <a:off x="4520441" y="2463454"/>
            <a:ext cx="595999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 ระยะเวลาเติมน้ำบ่อปลาครั้งแรก (วัน) </a:t>
            </a:r>
            <a:r>
              <a:rPr lang="th-TH" sz="2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(ถ้ามี)</a:t>
            </a:r>
          </a:p>
        </p:txBody>
      </p:sp>
      <p:sp>
        <p:nvSpPr>
          <p:cNvPr id="14" name="กล่องข้อความ 13"/>
          <p:cNvSpPr txBox="1"/>
          <p:nvPr/>
        </p:nvSpPr>
        <p:spPr>
          <a:xfrm>
            <a:off x="4520441" y="2925119"/>
            <a:ext cx="595999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4. ความลึกเฉลี่ยของน้ำที่ใช้ในการเลี้ยงปลา (ม.)</a:t>
            </a:r>
          </a:p>
        </p:txBody>
      </p:sp>
      <p:sp>
        <p:nvSpPr>
          <p:cNvPr id="15" name="กล่องข้อความ 14"/>
          <p:cNvSpPr txBox="1"/>
          <p:nvPr/>
        </p:nvSpPr>
        <p:spPr>
          <a:xfrm>
            <a:off x="4520441" y="3386784"/>
            <a:ext cx="595999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5. ระยะเวลาในการเลี้ยงปลา (เดือน)</a:t>
            </a:r>
          </a:p>
        </p:txBody>
      </p:sp>
      <p:sp>
        <p:nvSpPr>
          <p:cNvPr id="16" name="กล่องข้อความ 15"/>
          <p:cNvSpPr txBox="1"/>
          <p:nvPr/>
        </p:nvSpPr>
        <p:spPr>
          <a:xfrm>
            <a:off x="4520441" y="3848449"/>
            <a:ext cx="595999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6. เปอร์เซ็นต์การเปลี่ยนถ่ายน้ำเทียบกับความลึกน้ำที่เลี้ยง (</a:t>
            </a:r>
            <a:r>
              <a:rPr lang="en-GB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%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r>
              <a:rPr lang="th-TH" sz="2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(ถ้ามี)</a:t>
            </a:r>
          </a:p>
        </p:txBody>
      </p:sp>
      <p:sp>
        <p:nvSpPr>
          <p:cNvPr id="17" name="กล่องข้อความ 16"/>
          <p:cNvSpPr txBox="1"/>
          <p:nvPr/>
        </p:nvSpPr>
        <p:spPr>
          <a:xfrm>
            <a:off x="4520441" y="4310114"/>
            <a:ext cx="595999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7. จำนวนครั้งของการเปลี่ยนถ่ายน้ำบ่อปลา (ครั้ง/เดือน) </a:t>
            </a:r>
            <a:r>
              <a:rPr lang="th-TH" sz="2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(ถ้ามี)</a:t>
            </a:r>
          </a:p>
        </p:txBody>
      </p:sp>
      <p:sp>
        <p:nvSpPr>
          <p:cNvPr id="18" name="กล่องข้อความ 17"/>
          <p:cNvSpPr txBox="1"/>
          <p:nvPr/>
        </p:nvSpPr>
        <p:spPr>
          <a:xfrm>
            <a:off x="4520441" y="4771779"/>
            <a:ext cx="595999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8. ชนิดของดินเลนก้นบ่อปลา</a:t>
            </a:r>
          </a:p>
        </p:txBody>
      </p:sp>
      <p:sp>
        <p:nvSpPr>
          <p:cNvPr id="19" name="กล่องข้อความ 18"/>
          <p:cNvSpPr txBox="1"/>
          <p:nvPr/>
        </p:nvSpPr>
        <p:spPr>
          <a:xfrm>
            <a:off x="4520441" y="5233444"/>
            <a:ext cx="595999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9. อัตราการรั่วซึมของน้ำผ่านดินเลนก้นบ่อปลา (มม./วัน)</a:t>
            </a:r>
          </a:p>
        </p:txBody>
      </p:sp>
      <p:sp>
        <p:nvSpPr>
          <p:cNvPr id="20" name="กล่องข้อความ 19"/>
          <p:cNvSpPr txBox="1"/>
          <p:nvPr/>
        </p:nvSpPr>
        <p:spPr>
          <a:xfrm>
            <a:off x="4520441" y="5925941"/>
            <a:ext cx="595999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thaiDist"/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10. วิธีการประมาณค่าฝนใช้การสำหรับบ่อปลา (มม./วัน)</a:t>
            </a:r>
          </a:p>
        </p:txBody>
      </p:sp>
      <p:sp>
        <p:nvSpPr>
          <p:cNvPr id="21" name="สี่เหลี่ยมผืนผ้า 20"/>
          <p:cNvSpPr/>
          <p:nvPr/>
        </p:nvSpPr>
        <p:spPr>
          <a:xfrm>
            <a:off x="699729" y="5233444"/>
            <a:ext cx="2609850" cy="78343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6" name="ลูกศรเชื่อมต่อแบบตรง 5"/>
          <p:cNvCxnSpPr>
            <a:endCxn id="20" idx="1"/>
          </p:cNvCxnSpPr>
          <p:nvPr/>
        </p:nvCxnSpPr>
        <p:spPr>
          <a:xfrm>
            <a:off x="3309579" y="5695109"/>
            <a:ext cx="1210862" cy="461665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ลูกศรเชื่อมต่อแบบตรง 8"/>
          <p:cNvCxnSpPr/>
          <p:nvPr/>
        </p:nvCxnSpPr>
        <p:spPr>
          <a:xfrm>
            <a:off x="3309579" y="2925119"/>
            <a:ext cx="1210862" cy="461665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สี่เหลี่ยมผืนผ้า 21"/>
          <p:cNvSpPr/>
          <p:nvPr/>
        </p:nvSpPr>
        <p:spPr>
          <a:xfrm>
            <a:off x="4520441" y="1529868"/>
            <a:ext cx="5959990" cy="41598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3" name="มนมุมสี่เหลี่ยมผืนผ้าด้านทแยงมุม 22"/>
          <p:cNvSpPr/>
          <p:nvPr/>
        </p:nvSpPr>
        <p:spPr>
          <a:xfrm>
            <a:off x="2705734" y="207756"/>
            <a:ext cx="6696562" cy="851297"/>
          </a:xfrm>
          <a:prstGeom prst="round2DiagRect">
            <a:avLst/>
          </a:prstGeom>
          <a:solidFill>
            <a:srgbClr val="FFC000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การป้อนข้อมูล</a:t>
            </a:r>
          </a:p>
        </p:txBody>
      </p:sp>
    </p:spTree>
    <p:extLst>
      <p:ext uri="{BB962C8B-B14F-4D97-AF65-F5344CB8AC3E}">
        <p14:creationId xmlns:p14="http://schemas.microsoft.com/office/powerpoint/2010/main" val="25543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สี่เหลี่ยมผืนผ้า 29"/>
          <p:cNvSpPr/>
          <p:nvPr/>
        </p:nvSpPr>
        <p:spPr>
          <a:xfrm>
            <a:off x="3062028" y="1953642"/>
            <a:ext cx="5800296" cy="2500464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2" name="กล่องข้อความ 21"/>
          <p:cNvSpPr txBox="1"/>
          <p:nvPr/>
        </p:nvSpPr>
        <p:spPr>
          <a:xfrm>
            <a:off x="3062028" y="1241768"/>
            <a:ext cx="5800296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นำค่าการใช้น้ำของพืชไปใช้งาน</a:t>
            </a:r>
            <a:endParaRPr lang="th-TH" sz="4000" b="1" baseline="-25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3" name="กล่องข้อความ 22"/>
          <p:cNvSpPr txBox="1"/>
          <p:nvPr/>
        </p:nvSpPr>
        <p:spPr>
          <a:xfrm>
            <a:off x="136479" y="149700"/>
            <a:ext cx="11900846" cy="83099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ค่าพารามิเตอร์ที่สำคัญที่เกี่ยวข้องกับการใช้น้ำของพืช</a:t>
            </a:r>
          </a:p>
        </p:txBody>
      </p:sp>
      <p:sp>
        <p:nvSpPr>
          <p:cNvPr id="26" name="กล่องข้อความ 25"/>
          <p:cNvSpPr txBox="1"/>
          <p:nvPr/>
        </p:nvSpPr>
        <p:spPr>
          <a:xfrm>
            <a:off x="3062026" y="2236125"/>
            <a:ext cx="5800297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Constantia" panose="0203060205030603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ET = K</a:t>
            </a:r>
            <a:r>
              <a:rPr lang="en-US" sz="4400" b="1" baseline="-25000" dirty="0">
                <a:latin typeface="Constantia" panose="0203060205030603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en-US" sz="4400" b="1" dirty="0">
                <a:latin typeface="Constantia" panose="0203060205030603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x ET</a:t>
            </a:r>
            <a:r>
              <a:rPr lang="en-US" sz="4400" b="1" baseline="-25000" dirty="0">
                <a:latin typeface="Constantia" panose="0203060205030603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endParaRPr lang="th-TH" sz="4400" b="1" baseline="-25000" dirty="0">
              <a:latin typeface="Constantia" panose="020306020503060303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กล่องข้อความ 26"/>
          <p:cNvSpPr txBox="1"/>
          <p:nvPr/>
        </p:nvSpPr>
        <p:spPr>
          <a:xfrm>
            <a:off x="136479" y="4652043"/>
            <a:ext cx="11900845" cy="206210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ET (Evapotranspiration) =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ความต้องการใช้น้ำของพืช (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mm/day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  <a:p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K</a:t>
            </a:r>
            <a:r>
              <a:rPr lang="en-US" sz="3200" b="1" baseline="-25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(Crop coefficient) =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ค่าสัมประสิทธิ์การใช้น้ำของพืช</a:t>
            </a:r>
            <a:endParaRPr lang="en-US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ET</a:t>
            </a:r>
            <a:r>
              <a:rPr lang="en-US" sz="3200" b="1" baseline="-25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O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(Reference crop evapotranspiration) =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ความต้องการใช้น้ำของพืชอ้างอิง (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mm/day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  <a:p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P (Deep percolation) =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การรั่วซึมเลยเขตรากในแปลงนา (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mm/day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en-US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8" name="กล่องข้อความ 27"/>
          <p:cNvSpPr txBox="1"/>
          <p:nvPr/>
        </p:nvSpPr>
        <p:spPr>
          <a:xfrm>
            <a:off x="3062027" y="3296515"/>
            <a:ext cx="580029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Constantia" panose="0203060205030603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ET = K</a:t>
            </a:r>
            <a:r>
              <a:rPr lang="en-US" sz="4400" b="1" baseline="-25000" dirty="0">
                <a:latin typeface="Constantia" panose="0203060205030603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en-US" sz="4400" b="1" dirty="0">
                <a:latin typeface="Constantia" panose="0203060205030603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x ET</a:t>
            </a:r>
            <a:r>
              <a:rPr lang="en-US" sz="4400" b="1" baseline="-25000" dirty="0">
                <a:latin typeface="Constantia" panose="0203060205030603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O </a:t>
            </a:r>
            <a:r>
              <a:rPr lang="en-US" sz="4400" b="1" dirty="0">
                <a:latin typeface="Constantia" panose="0203060205030603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+ P</a:t>
            </a:r>
            <a:endParaRPr lang="th-TH" sz="4400" b="1" baseline="-25000" dirty="0">
              <a:latin typeface="Constantia" panose="020306020503060303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ลูกศรขวา 15"/>
          <p:cNvSpPr/>
          <p:nvPr/>
        </p:nvSpPr>
        <p:spPr>
          <a:xfrm>
            <a:off x="3137808" y="2674099"/>
            <a:ext cx="992686" cy="60232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4810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82" y="1628239"/>
            <a:ext cx="10347960" cy="487680"/>
          </a:xfrm>
          <a:prstGeom prst="rect">
            <a:avLst/>
          </a:prstGeom>
        </p:spPr>
      </p:pic>
      <p:sp>
        <p:nvSpPr>
          <p:cNvPr id="24" name="กล่องข้อความ 23"/>
          <p:cNvSpPr txBox="1"/>
          <p:nvPr/>
        </p:nvSpPr>
        <p:spPr>
          <a:xfrm>
            <a:off x="327547" y="2805237"/>
            <a:ext cx="11505061" cy="30469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thaiDist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 แผ่นงาน </a:t>
            </a:r>
            <a:r>
              <a:rPr lang="en-US" sz="32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Fishpond_LP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แสดงค่าระยะเวลาและความต้องการน้ำที่ใช้ในการเตรียมบ่อปลา</a:t>
            </a:r>
          </a:p>
          <a:p>
            <a:pPr algn="thaiDist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 แผ่นงาน </a:t>
            </a:r>
            <a:r>
              <a:rPr lang="en-US" sz="32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Fishpond_Seepage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แสดงค่าการสูญเสียน้ำจากบ่อปลา จากการรั่วซึม (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FAO Table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en-US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แผ่นงาน 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Fishpond_Evap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แสดงค่าการสูญเสียน้ำจากบ่อปลา จากการระเหย (คำนวณ)</a:t>
            </a:r>
            <a:endParaRPr lang="en-US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4. แผ่นงาน </a:t>
            </a:r>
            <a:r>
              <a:rPr lang="en-US" sz="32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Fishpond_Drain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แสดงค่าอัตราการเปลี่ยนถ่ายน้ำ จากบ่อปลา (คำนวณ)</a:t>
            </a:r>
            <a:endParaRPr lang="en-US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5.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แผ่นงาน </a:t>
            </a:r>
            <a:r>
              <a:rPr lang="en-US" sz="32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Fishpond_Re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แสดงค่าฝนใช้การของบ่อปลา (คำนวณ)</a:t>
            </a:r>
            <a:endParaRPr lang="en-US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6. แผ่นงาน </a:t>
            </a:r>
            <a:r>
              <a:rPr lang="en-US" sz="32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IRn_dep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แสดงผลการคำนวณทุกกิจกรรมการใช้น้ำชลประทาน (เทอมของความลึก)</a:t>
            </a:r>
          </a:p>
        </p:txBody>
      </p:sp>
      <p:sp>
        <p:nvSpPr>
          <p:cNvPr id="25" name="กล่องข้อความ 24"/>
          <p:cNvSpPr txBox="1"/>
          <p:nvPr/>
        </p:nvSpPr>
        <p:spPr>
          <a:xfrm>
            <a:off x="709883" y="2115919"/>
            <a:ext cx="103479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แผ่นงานที่ใช้แสดงผลการคำนวณค่าการใช้น้ำของบ่อปลา </a:t>
            </a:r>
          </a:p>
        </p:txBody>
      </p:sp>
      <p:sp>
        <p:nvSpPr>
          <p:cNvPr id="9" name="มนมุมสี่เหลี่ยมผืนผ้าด้านทแยงมุม 8"/>
          <p:cNvSpPr/>
          <p:nvPr/>
        </p:nvSpPr>
        <p:spPr>
          <a:xfrm>
            <a:off x="2705734" y="207756"/>
            <a:ext cx="6696562" cy="851297"/>
          </a:xfrm>
          <a:prstGeom prst="round2DiagRect">
            <a:avLst/>
          </a:prstGeom>
          <a:solidFill>
            <a:srgbClr val="FFC000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การแสดงผลการคำนวณ</a:t>
            </a:r>
          </a:p>
        </p:txBody>
      </p:sp>
    </p:spTree>
    <p:extLst>
      <p:ext uri="{BB962C8B-B14F-4D97-AF65-F5344CB8AC3E}">
        <p14:creationId xmlns:p14="http://schemas.microsoft.com/office/powerpoint/2010/main" val="305636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รูปภาพ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19" y="272955"/>
            <a:ext cx="11657572" cy="60404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กล่องข้อความ 13"/>
          <p:cNvSpPr txBox="1"/>
          <p:nvPr/>
        </p:nvSpPr>
        <p:spPr>
          <a:xfrm>
            <a:off x="284219" y="6313413"/>
            <a:ext cx="116575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แผนภูมิแสดงการวางแผนการใช้น้ำชลประทานแบบไม่มีอ่างเก็บน้ำ </a:t>
            </a:r>
          </a:p>
        </p:txBody>
      </p:sp>
    </p:spTree>
    <p:extLst>
      <p:ext uri="{BB962C8B-B14F-4D97-AF65-F5344CB8AC3E}">
        <p14:creationId xmlns:p14="http://schemas.microsoft.com/office/powerpoint/2010/main" val="27556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รูปภาพ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63" y="204716"/>
            <a:ext cx="11709779" cy="61278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กล่องข้อความ 12"/>
          <p:cNvSpPr txBox="1"/>
          <p:nvPr/>
        </p:nvSpPr>
        <p:spPr>
          <a:xfrm>
            <a:off x="218363" y="6332561"/>
            <a:ext cx="117097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ภาพที่ 4 แผนภูมิแสดงการวางแผนการใช้น้ำชลประทานแบบมีอ่างเก็บน้ำ </a:t>
            </a:r>
          </a:p>
        </p:txBody>
      </p:sp>
    </p:spTree>
    <p:extLst>
      <p:ext uri="{BB962C8B-B14F-4D97-AF65-F5344CB8AC3E}">
        <p14:creationId xmlns:p14="http://schemas.microsoft.com/office/powerpoint/2010/main" val="403380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รูปภาพ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16" y="218364"/>
            <a:ext cx="11737075" cy="62395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กล่องข้อความ 12"/>
          <p:cNvSpPr txBox="1"/>
          <p:nvPr/>
        </p:nvSpPr>
        <p:spPr>
          <a:xfrm>
            <a:off x="204716" y="6457890"/>
            <a:ext cx="117370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แผนภูมิแสดงการวางแผนการใช้น้ำชลประทานแบบมีอ่างเก็บน้ำ กรณีค่าปริมาณน้ำจริงเบี่ยงเบน และ มีการจำลองสถานการณ์น้ำใหม่</a:t>
            </a:r>
          </a:p>
        </p:txBody>
      </p:sp>
    </p:spTree>
    <p:extLst>
      <p:ext uri="{BB962C8B-B14F-4D97-AF65-F5344CB8AC3E}">
        <p14:creationId xmlns:p14="http://schemas.microsoft.com/office/powerpoint/2010/main" val="22769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รูปภาพ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มนมุมสี่เหลี่ยมผืนผ้าด้านทแยงมุม 4"/>
          <p:cNvSpPr/>
          <p:nvPr/>
        </p:nvSpPr>
        <p:spPr>
          <a:xfrm>
            <a:off x="5956300" y="469901"/>
            <a:ext cx="5719885" cy="1214651"/>
          </a:xfrm>
          <a:prstGeom prst="round2Diag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ysClr val="windowText" lastClr="00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ahoma" panose="020B0604030504040204" pitchFamily="34" charset="0"/>
              </a:rPr>
              <a:t>WAPF </a:t>
            </a:r>
            <a:r>
              <a:rPr lang="en-US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ysClr val="windowText" lastClr="00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ahoma" panose="020B0604030504040204" pitchFamily="34" charset="0"/>
              </a:rPr>
              <a:t>4</a:t>
            </a:r>
            <a:endParaRPr lang="th-TH" sz="54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ysClr val="windowText" lastClr="00000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Tahoma" panose="020B0604030504040204" pitchFamily="34" charset="0"/>
            </a:endParaRPr>
          </a:p>
        </p:txBody>
      </p:sp>
      <p:sp>
        <p:nvSpPr>
          <p:cNvPr id="7" name="มนมุมสี่เหลี่ยมผืนผ้าด้านทแยงมุม 6"/>
          <p:cNvSpPr/>
          <p:nvPr/>
        </p:nvSpPr>
        <p:spPr>
          <a:xfrm>
            <a:off x="5956299" y="469900"/>
            <a:ext cx="5719885" cy="1214651"/>
          </a:xfrm>
          <a:prstGeom prst="round2DiagRect">
            <a:avLst/>
          </a:prstGeom>
          <a:solidFill>
            <a:srgbClr val="0079AB"/>
          </a:solidFill>
          <a:ln w="3810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C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ahoma" panose="020B0604030504040204" pitchFamily="34" charset="0"/>
              </a:rPr>
              <a:t>17 </a:t>
            </a:r>
            <a:r>
              <a:rPr lang="th-TH" sz="4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C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ahoma" panose="020B0604030504040204" pitchFamily="34" charset="0"/>
              </a:rPr>
              <a:t>ก.พ. 2564</a:t>
            </a:r>
            <a:r>
              <a:rPr lang="en-US" sz="6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C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ahoma" panose="020B0604030504040204" pitchFamily="34" charset="0"/>
              </a:rPr>
              <a:t> </a:t>
            </a:r>
            <a:endParaRPr lang="en-US" sz="60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C00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44142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75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สี่เหลี่ยมผืนผ้า 19"/>
          <p:cNvSpPr/>
          <p:nvPr/>
        </p:nvSpPr>
        <p:spPr>
          <a:xfrm>
            <a:off x="8417349" y="1631413"/>
            <a:ext cx="3433553" cy="18555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5644727" y="1631412"/>
            <a:ext cx="2508674" cy="18555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กล่องข้อความ 7"/>
          <p:cNvSpPr txBox="1"/>
          <p:nvPr/>
        </p:nvSpPr>
        <p:spPr>
          <a:xfrm>
            <a:off x="5737333" y="1756718"/>
            <a:ext cx="123940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K</a:t>
            </a:r>
            <a:r>
              <a:rPr lang="en-US" sz="6600" b="1" baseline="-25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</a:t>
            </a:r>
            <a:r>
              <a:rPr lang="en-US" sz="6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=</a:t>
            </a:r>
            <a:endParaRPr lang="th-TH" sz="6600" b="1" baseline="-25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28" y="270330"/>
            <a:ext cx="4862637" cy="630705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คูณ 5"/>
          <p:cNvSpPr>
            <a:spLocks noChangeAspect="1"/>
          </p:cNvSpPr>
          <p:nvPr/>
        </p:nvSpPr>
        <p:spPr>
          <a:xfrm>
            <a:off x="1862035" y="3495508"/>
            <a:ext cx="395055" cy="386178"/>
          </a:xfrm>
          <a:prstGeom prst="mathMultiply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6845540" y="2202436"/>
            <a:ext cx="11837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ET</a:t>
            </a:r>
            <a:r>
              <a:rPr lang="en-US" sz="6600" b="1" baseline="-25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O</a:t>
            </a:r>
            <a:endParaRPr lang="th-TH" sz="6600" b="1" baseline="-25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กล่องข้อความ 9"/>
          <p:cNvSpPr txBox="1"/>
          <p:nvPr/>
        </p:nvSpPr>
        <p:spPr>
          <a:xfrm>
            <a:off x="6789936" y="1438139"/>
            <a:ext cx="9956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ET</a:t>
            </a:r>
            <a:endParaRPr lang="th-TH" sz="6600" b="1" baseline="-25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11" name="ตัวเชื่อมต่อตรง 10"/>
          <p:cNvCxnSpPr/>
          <p:nvPr/>
        </p:nvCxnSpPr>
        <p:spPr>
          <a:xfrm flipV="1">
            <a:off x="6951262" y="2435965"/>
            <a:ext cx="743699" cy="1123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กล่องข้อความ 12"/>
          <p:cNvSpPr txBox="1"/>
          <p:nvPr/>
        </p:nvSpPr>
        <p:spPr>
          <a:xfrm>
            <a:off x="5182109" y="3545218"/>
            <a:ext cx="40126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0.5 = 1 /2</a:t>
            </a:r>
            <a:endParaRPr lang="th-TH" sz="9600" b="1" baseline="-25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4" name="กล่องข้อความ 13"/>
          <p:cNvSpPr txBox="1"/>
          <p:nvPr/>
        </p:nvSpPr>
        <p:spPr>
          <a:xfrm>
            <a:off x="5182109" y="5000111"/>
            <a:ext cx="40126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0.5 = 2 /4</a:t>
            </a:r>
            <a:endParaRPr lang="th-TH" sz="9600" b="1" baseline="-25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5" name="กล่องข้อความ 14"/>
          <p:cNvSpPr txBox="1"/>
          <p:nvPr/>
        </p:nvSpPr>
        <p:spPr>
          <a:xfrm>
            <a:off x="9300744" y="4065306"/>
            <a:ext cx="2221992" cy="76944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จ. นครปฐม</a:t>
            </a:r>
          </a:p>
        </p:txBody>
      </p:sp>
      <p:sp>
        <p:nvSpPr>
          <p:cNvPr id="16" name="กล่องข้อความ 15"/>
          <p:cNvSpPr txBox="1"/>
          <p:nvPr/>
        </p:nvSpPr>
        <p:spPr>
          <a:xfrm>
            <a:off x="9300744" y="5490812"/>
            <a:ext cx="2221992" cy="76944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h-TH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จ. เชียงใหม่</a:t>
            </a:r>
          </a:p>
        </p:txBody>
      </p:sp>
      <p:sp>
        <p:nvSpPr>
          <p:cNvPr id="18" name="สี่เหลี่ยมผืนผ้ามุมมน 17"/>
          <p:cNvSpPr/>
          <p:nvPr/>
        </p:nvSpPr>
        <p:spPr>
          <a:xfrm>
            <a:off x="7386514" y="5237131"/>
            <a:ext cx="616895" cy="1004757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9" name="สี่เหลี่ยมผืนผ้ามุมมน 18"/>
          <p:cNvSpPr/>
          <p:nvPr/>
        </p:nvSpPr>
        <p:spPr>
          <a:xfrm>
            <a:off x="7390834" y="3793303"/>
            <a:ext cx="616894" cy="1004757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7" name="กล่องข้อความ 16"/>
          <p:cNvSpPr txBox="1"/>
          <p:nvPr/>
        </p:nvSpPr>
        <p:spPr>
          <a:xfrm>
            <a:off x="8437307" y="1893198"/>
            <a:ext cx="33936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5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ET</a:t>
            </a:r>
            <a:r>
              <a:rPr lang="en-US" sz="65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= </a:t>
            </a:r>
            <a:r>
              <a:rPr lang="en-US" sz="6500" b="1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K</a:t>
            </a:r>
            <a:r>
              <a:rPr lang="en-US" sz="6500" b="1" baseline="-25000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C</a:t>
            </a:r>
            <a:r>
              <a:rPr lang="en-US" sz="6500" b="1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x</a:t>
            </a:r>
            <a:r>
              <a:rPr lang="en-US" sz="65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ET</a:t>
            </a:r>
            <a:r>
              <a:rPr lang="en-US" sz="6500" b="1" baseline="-25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O</a:t>
            </a:r>
            <a:endParaRPr lang="th-TH" sz="6500" b="1" baseline="-25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1" name="กล่องข้อความ 20"/>
          <p:cNvSpPr txBox="1"/>
          <p:nvPr/>
        </p:nvSpPr>
        <p:spPr>
          <a:xfrm>
            <a:off x="5182109" y="253779"/>
            <a:ext cx="6859836" cy="646331"/>
          </a:xfrm>
          <a:prstGeom prst="rect">
            <a:avLst/>
          </a:prstGeom>
          <a:solidFill>
            <a:srgbClr val="33CCFF"/>
          </a:solidFill>
          <a:ln>
            <a:solidFill>
              <a:srgbClr val="33CC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ข้อควรรู้</a:t>
            </a:r>
            <a:r>
              <a:rPr lang="th-TH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ค่าสัมประสิทธิ์การใช้น้ำของพืช (</a:t>
            </a:r>
            <a: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K</a:t>
            </a:r>
            <a:r>
              <a:rPr lang="en-US" sz="3600" b="1" baseline="-25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41455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กล่องข้อความ 4"/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44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ข้อควรรู้</a:t>
            </a:r>
            <a:r>
              <a:rPr lang="th-TH" sz="4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4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ค่าความต้องการน้ำชลประทาน</a:t>
            </a:r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6BC71-BE0E-4F34-ADA6-DDDE3623B76B}" type="slidenum">
              <a:rPr lang="th-TH" smtClean="0"/>
              <a:t>4</a:t>
            </a:fld>
            <a:endParaRPr lang="th-TH"/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2" r="16541"/>
          <a:stretch/>
        </p:blipFill>
        <p:spPr>
          <a:xfrm>
            <a:off x="7716653" y="1817566"/>
            <a:ext cx="4253949" cy="3629025"/>
          </a:xfrm>
          <a:prstGeom prst="rect">
            <a:avLst/>
          </a:prstGeom>
        </p:spPr>
      </p:pic>
      <p:sp>
        <p:nvSpPr>
          <p:cNvPr id="7" name="กล่องข้อความ 6"/>
          <p:cNvSpPr txBox="1"/>
          <p:nvPr/>
        </p:nvSpPr>
        <p:spPr>
          <a:xfrm>
            <a:off x="445346" y="1963740"/>
            <a:ext cx="7271307" cy="28315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4000" b="1" dirty="0">
                <a:solidFill>
                  <a:srgbClr val="C0000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สมมติ ค่าความต้องการน้ำชลประทาน</a:t>
            </a:r>
            <a:r>
              <a:rPr lang="en-US" sz="4000" b="1" dirty="0">
                <a:solidFill>
                  <a:srgbClr val="C0000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 = </a:t>
            </a:r>
            <a:r>
              <a:rPr lang="th-TH" sz="4000" b="1" dirty="0">
                <a:solidFill>
                  <a:srgbClr val="C0000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8 มม./วัน</a:t>
            </a:r>
          </a:p>
          <a:p>
            <a:pPr algn="thaiDist"/>
            <a:endParaRPr lang="th-TH" sz="1800" b="1" dirty="0">
              <a:solidFill>
                <a:srgbClr val="C00000"/>
              </a:solidFill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  <a:p>
            <a:pPr algn="thaiDist"/>
            <a:r>
              <a:rPr lang="th-TH" sz="4000" b="1" dirty="0">
                <a:solidFill>
                  <a:srgbClr val="0070C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หมายถึง </a:t>
            </a:r>
            <a:r>
              <a:rPr lang="th-TH" sz="4000" b="1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ในแต่ละวันพืชต้องการน้ำลึก เท่ากับ      8 มม. ท่วมเหนือพื้นที่เพาะปลูกของพืชชนิดนั้น เพื่อใช้ในการเจริญเติบโต </a:t>
            </a:r>
          </a:p>
        </p:txBody>
      </p:sp>
    </p:spTree>
    <p:extLst>
      <p:ext uri="{BB962C8B-B14F-4D97-AF65-F5344CB8AC3E}">
        <p14:creationId xmlns:p14="http://schemas.microsoft.com/office/powerpoint/2010/main" val="367693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/>
          <p:cNvSpPr txBox="1"/>
          <p:nvPr/>
        </p:nvSpPr>
        <p:spPr>
          <a:xfrm>
            <a:off x="152400" y="152400"/>
            <a:ext cx="11874500" cy="1261884"/>
          </a:xfrm>
          <a:prstGeom prst="rect">
            <a:avLst/>
          </a:prstGeom>
          <a:solidFill>
            <a:srgbClr val="0070C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th-TH" sz="4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ความต้องการน้ำชลประทานสุทธิที่ต้องให้แก่พืช</a:t>
            </a:r>
          </a:p>
          <a:p>
            <a:pPr algn="ctr"/>
            <a:r>
              <a:rPr lang="en-US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Net irrigation requirement (IR</a:t>
            </a:r>
            <a:r>
              <a:rPr lang="en-US" sz="3200" b="1" baseline="-25000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n</a:t>
            </a:r>
            <a:r>
              <a:rPr lang="en-US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th-TH" sz="3200" b="1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กล่องข้อความ 9"/>
          <p:cNvSpPr txBox="1"/>
          <p:nvPr/>
        </p:nvSpPr>
        <p:spPr>
          <a:xfrm>
            <a:off x="546100" y="1558775"/>
            <a:ext cx="11087100" cy="707886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Constantia" panose="02030602050306030303" pitchFamily="18" charset="0"/>
                <a:cs typeface="TH SarabunPSK" panose="020B0500040200020003" pitchFamily="34" charset="-34"/>
              </a:rPr>
              <a:t>IRn = ET – Re - Ge – Wb + LR</a:t>
            </a:r>
            <a:endParaRPr lang="th-TH" sz="4000" b="1" dirty="0">
              <a:latin typeface="Constantia" panose="02030602050306030303" pitchFamily="18" charset="0"/>
              <a:cs typeface="TH SarabunPSK" panose="020B0500040200020003" pitchFamily="34" charset="-34"/>
            </a:endParaRPr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546100" y="2450524"/>
            <a:ext cx="11087100" cy="30469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IRn =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ความต้องการน้ำชลประทานของพืชสุทธิ (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mm/day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en-US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ET =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ค่าการใช้น้ำของพืช (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mm/day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  <a:p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LR =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ความต้องการน้ำเพื่อลดความเข้มข้นของเกลือในดิน (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mm/day) </a:t>
            </a:r>
          </a:p>
          <a:p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Re =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ฝนใช้การ (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mm/day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en-US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Ge =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น้ำใต้ดินในระดับความลึกที่พืชดูดมาใช้ได้ (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mm/day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en-US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Wb =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ความชื้นหรือน้ำที่สะสมอยู่ในดินก่อนการให้น้ำ (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mm/day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en-US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กล่องข้อความ 5"/>
          <p:cNvSpPr txBox="1"/>
          <p:nvPr/>
        </p:nvSpPr>
        <p:spPr>
          <a:xfrm>
            <a:off x="546100" y="5681375"/>
            <a:ext cx="11087100" cy="58477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2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เทอมของความลึก </a:t>
            </a:r>
            <a:r>
              <a:rPr lang="en-US" sz="32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th-TH" sz="32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มม.</a:t>
            </a:r>
            <a:r>
              <a:rPr lang="en-US" sz="32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th-TH" sz="32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วัน</a:t>
            </a:r>
            <a:r>
              <a:rPr lang="en-US" sz="32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  <p:sp>
        <p:nvSpPr>
          <p:cNvPr id="7" name="กล่องข้อความ 6"/>
          <p:cNvSpPr txBox="1"/>
          <p:nvPr/>
        </p:nvSpPr>
        <p:spPr>
          <a:xfrm>
            <a:off x="531648" y="444043"/>
            <a:ext cx="1185640" cy="707886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IRn</a:t>
            </a:r>
            <a:endParaRPr lang="th-TH" sz="4000" b="1" dirty="0">
              <a:latin typeface="Times New Roman" panose="020206030504050203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83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/>
          <p:cNvSpPr txBox="1"/>
          <p:nvPr/>
        </p:nvSpPr>
        <p:spPr>
          <a:xfrm>
            <a:off x="152400" y="152400"/>
            <a:ext cx="11874500" cy="76944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44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สรุป</a:t>
            </a:r>
            <a:r>
              <a:rPr lang="th-TH" sz="4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แหล่งน้ำที่พืชใช้</a:t>
            </a:r>
          </a:p>
        </p:txBody>
      </p:sp>
      <p:sp>
        <p:nvSpPr>
          <p:cNvPr id="10" name="กล่องข้อความ 9"/>
          <p:cNvSpPr txBox="1"/>
          <p:nvPr/>
        </p:nvSpPr>
        <p:spPr>
          <a:xfrm>
            <a:off x="152400" y="1063475"/>
            <a:ext cx="11874500" cy="5509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 จากความชื้นที่เหลืออยู่ในดินก่อนการให้น้ำ (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Stored soil water, Wb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r>
              <a:rPr lang="th-TH" sz="32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คือ ความชื้นที่เหลืออยู่ในดินก่อนการส่งน้ำให้กับพืช อาจจะเป็นความชื้นที่เหลืออยู่ในดินหลังการเก็บเกี่ยว หรือ จากฝนที่ตกนอกฤดู อย่างไรก็ตามน้ำจากแหล่งนี้ บางพื้นที่อาจจะมีให้พืชไปใช้ได้ไม่มากนัก </a:t>
            </a:r>
            <a:r>
              <a:rPr lang="th-TH" sz="32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(ส่วนใหญ่มีปริมาณน้อย ในทางปฏิบัติมักไม่นำมาคิด)</a:t>
            </a:r>
          </a:p>
          <a:p>
            <a:pPr algn="thaiDist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 จากน้ำใต้ดิน (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Ground water, Ge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r>
              <a:rPr lang="th-TH" sz="32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คือ น้ำใต้ดินที่อยู่ในระดับที่พืชสามารถดูดมาใช้ได้ และต้องเป็นน้ำที่มีคุณภาพดี </a:t>
            </a:r>
            <a:r>
              <a:rPr lang="th-TH" sz="32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(ส่วนใหญ่มีปริมาณน้อย ในทางปฏิบัติมักไม่นำมาคิด)</a:t>
            </a:r>
            <a:r>
              <a:rPr lang="th-TH" sz="32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 จากฝนใช้การ (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Effective rainfall, Re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r>
              <a:rPr lang="th-TH" sz="32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คือ บางส่วนของน้ำฝนที่ตกลงบนพื้นที่เพาะปลูก และซึมลงไปเก็บไว้ในดินในระดับความลึกที่พืชสามารถนำไปใช้ประโยชน์ได้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just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4. จากน้ำชลประทาน (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Irrigation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r>
              <a:rPr lang="th-TH" sz="32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เป็นน้ำส่วนที่เพิ่มเติมขึ้นจากข้อ 1 – 3 คือ ปริมาณน้ำที่พืชต้องการใช้สำหรับการระเหยและการคายน้ำ หรือ เรียกการคายระเหย (</a:t>
            </a:r>
            <a:r>
              <a:rPr lang="en-US" sz="32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ET</a:t>
            </a:r>
            <a:r>
              <a:rPr lang="th-TH" sz="32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นอกจากนั้นน้ำชลประทานในส่วนนี้จะใช้ในกิจกรรมการใช้น้ำด้านอื่น ๆ ด้วย  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7348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/>
          <p:cNvSpPr txBox="1"/>
          <p:nvPr/>
        </p:nvSpPr>
        <p:spPr>
          <a:xfrm>
            <a:off x="152400" y="152400"/>
            <a:ext cx="11874500" cy="1261884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44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ในทางปฏิบัติ</a:t>
            </a:r>
            <a:r>
              <a:rPr lang="th-TH" sz="4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ความต้องการน้ำชลประทานสุทธิที่ต้องให้แก่พืช</a:t>
            </a:r>
          </a:p>
          <a:p>
            <a:pPr algn="ctr"/>
            <a:r>
              <a:rPr lang="en-US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Net irrigation requirement (IR</a:t>
            </a:r>
            <a:r>
              <a:rPr lang="en-US" sz="3200" b="1" baseline="-25000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n</a:t>
            </a:r>
            <a:r>
              <a:rPr lang="en-US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th-TH" sz="3200" b="1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กล่องข้อความ 9"/>
          <p:cNvSpPr txBox="1"/>
          <p:nvPr/>
        </p:nvSpPr>
        <p:spPr>
          <a:xfrm>
            <a:off x="546100" y="1642378"/>
            <a:ext cx="11087100" cy="707886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Constantia" panose="02030602050306030303" pitchFamily="18" charset="0"/>
                <a:cs typeface="TH SarabunPSK" panose="020B0500040200020003" pitchFamily="34" charset="-34"/>
              </a:rPr>
              <a:t>IRn = ET – Re</a:t>
            </a:r>
            <a:endParaRPr lang="th-TH" sz="4000" b="1" dirty="0">
              <a:latin typeface="Constantia" panose="02030602050306030303" pitchFamily="18" charset="0"/>
              <a:cs typeface="TH SarabunPSK" panose="020B0500040200020003" pitchFamily="34" charset="-34"/>
            </a:endParaRPr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546100" y="2849192"/>
            <a:ext cx="11087100" cy="23083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IRn = </a:t>
            </a:r>
            <a:r>
              <a:rPr lang="th-TH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ความต้องการน้ำสุทธิที่จะต้องให้แก่พืช (</a:t>
            </a:r>
            <a:r>
              <a:rPr lang="en-US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mm/day</a:t>
            </a:r>
            <a:r>
              <a:rPr lang="th-TH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en-US" sz="4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ET = </a:t>
            </a:r>
            <a:r>
              <a:rPr lang="th-TH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ความต้องการน้ำของพืช (</a:t>
            </a:r>
            <a:r>
              <a:rPr lang="en-US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mm/day</a:t>
            </a:r>
            <a:r>
              <a:rPr lang="th-TH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en-US" sz="4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Re = </a:t>
            </a:r>
            <a:r>
              <a:rPr lang="th-TH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ฝนใช้การ (</a:t>
            </a:r>
            <a:r>
              <a:rPr lang="en-US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mm/day</a:t>
            </a:r>
            <a:r>
              <a:rPr lang="th-TH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en-US" sz="4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กล่องข้อความ 5"/>
          <p:cNvSpPr txBox="1"/>
          <p:nvPr/>
        </p:nvSpPr>
        <p:spPr>
          <a:xfrm>
            <a:off x="546100" y="6093496"/>
            <a:ext cx="11087100" cy="52322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*** โปรแกรมจะคำนวณ </a:t>
            </a:r>
            <a:r>
              <a:rPr lang="en-US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IR</a:t>
            </a:r>
            <a:r>
              <a:rPr lang="en-US" baseline="-250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 </a:t>
            </a:r>
            <a:r>
              <a:rPr lang="th-TH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ตามสมการด้านบน ***</a:t>
            </a:r>
            <a:endParaRPr lang="th-TH" baseline="-250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71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/>
          <p:cNvSpPr txBox="1"/>
          <p:nvPr/>
        </p:nvSpPr>
        <p:spPr>
          <a:xfrm>
            <a:off x="152400" y="152400"/>
            <a:ext cx="11874500" cy="1261884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44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ในทางปฏิบัติ</a:t>
            </a:r>
            <a:r>
              <a:rPr lang="th-TH" sz="4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ความต้องการน้ำชลประทานสุทธิที่ต้องให้แก่พืช</a:t>
            </a:r>
          </a:p>
          <a:p>
            <a:pPr algn="ctr"/>
            <a:r>
              <a:rPr lang="en-US" sz="3200" b="1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Gross </a:t>
            </a:r>
            <a:r>
              <a:rPr lang="en-US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irrigation requirement (IR</a:t>
            </a:r>
            <a:r>
              <a:rPr lang="en-US" sz="3200" b="1" baseline="-25000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n</a:t>
            </a:r>
            <a:r>
              <a:rPr lang="en-US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th-TH" sz="3200" b="1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546100" y="3476904"/>
            <a:ext cx="11087100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IRg = 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ความต้องการน้ำชลประทานทั้งหมดที่ต้องส่งให้แก่พืช (</a:t>
            </a:r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mm/day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en-US" sz="4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IRn =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ความต้องการน้ำชลประทานสุทธิของพืช (</a:t>
            </a:r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mm/day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en-US" sz="4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E = 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ประสิทธิภาพการชลประทาน (</a:t>
            </a:r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%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en-US" sz="4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กล่องข้อความ 5"/>
          <p:cNvSpPr txBox="1"/>
          <p:nvPr/>
        </p:nvSpPr>
        <p:spPr>
          <a:xfrm>
            <a:off x="546100" y="6093496"/>
            <a:ext cx="11087100" cy="58477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2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เทอมของความลึก </a:t>
            </a:r>
            <a:r>
              <a:rPr lang="en-US" sz="32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th-TH" sz="32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มม.</a:t>
            </a:r>
            <a:r>
              <a:rPr lang="en-US" sz="32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th-TH" sz="32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วัน</a:t>
            </a:r>
            <a:r>
              <a:rPr lang="en-US" sz="32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  <p:sp>
        <p:nvSpPr>
          <p:cNvPr id="7" name="กล่องข้อความ 6"/>
          <p:cNvSpPr txBox="1"/>
          <p:nvPr/>
        </p:nvSpPr>
        <p:spPr>
          <a:xfrm>
            <a:off x="4521200" y="2029863"/>
            <a:ext cx="1663701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Constantia" panose="0203060205030603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IRg</a:t>
            </a:r>
            <a:r>
              <a:rPr lang="en-US" sz="4400" b="1" dirty="0">
                <a:latin typeface="Constantia" panose="0203060205030603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=</a:t>
            </a:r>
            <a:endParaRPr lang="th-TH" sz="4400" b="1" dirty="0">
              <a:latin typeface="Constantia" panose="020306020503060303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กล่องข้อความ 7"/>
          <p:cNvSpPr txBox="1"/>
          <p:nvPr/>
        </p:nvSpPr>
        <p:spPr>
          <a:xfrm>
            <a:off x="6045200" y="1710124"/>
            <a:ext cx="1239372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Constantia" panose="0203060205030603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IRn</a:t>
            </a:r>
            <a:endParaRPr lang="th-TH" sz="4400" b="1" dirty="0">
              <a:latin typeface="Constantia" panose="020306020503060303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6089650" y="2479565"/>
            <a:ext cx="1150472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Constantia" panose="0203060205030603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  <a:endParaRPr lang="th-TH" sz="4400" b="1" dirty="0">
              <a:latin typeface="Constantia" panose="020306020503060303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1" name="ตัวเชื่อมต่อตรง 10"/>
          <p:cNvCxnSpPr/>
          <p:nvPr/>
        </p:nvCxnSpPr>
        <p:spPr>
          <a:xfrm>
            <a:off x="6089650" y="2479565"/>
            <a:ext cx="119492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228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กล่องข้อความ 7"/>
          <p:cNvSpPr txBox="1"/>
          <p:nvPr/>
        </p:nvSpPr>
        <p:spPr>
          <a:xfrm>
            <a:off x="0" y="0"/>
            <a:ext cx="12192000" cy="83099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48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ข้อควรรู้เรื่องข้าว</a:t>
            </a:r>
            <a:r>
              <a:rPr lang="th-TH" sz="4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4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ก่อนการวางแผนฯ</a:t>
            </a:r>
          </a:p>
        </p:txBody>
      </p:sp>
      <p:sp>
        <p:nvSpPr>
          <p:cNvPr id="4" name="กล่องข้อความ 3"/>
          <p:cNvSpPr txBox="1"/>
          <p:nvPr/>
        </p:nvSpPr>
        <p:spPr>
          <a:xfrm>
            <a:off x="279400" y="1077794"/>
            <a:ext cx="11645900" cy="5509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 การตกกล้าเทือก (การตกกล้าที่จะต้องมีน้ำหล่อเลี้ยงอยู่เสมอ)</a:t>
            </a:r>
          </a:p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32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1.1 ข้าวไม่ไวต่อแสง กล้าอายุที่เหมาะสม 20 - 25 วัน</a:t>
            </a:r>
          </a:p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32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1.2 ข้าวไวต่อแสง กล้าอายุที่เหมาะสม 25 - 30 วัน</a:t>
            </a:r>
          </a:p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 การตกกล้าแห้ง (ไม่มีน้ำเพียงพอที่จะทำเทือกเพื่อตกกล้า)</a:t>
            </a:r>
          </a:p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2.1 การหว่านข้าวแห้ง</a:t>
            </a:r>
          </a:p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2.2 การหว่านข้าวงอก</a:t>
            </a:r>
          </a:p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2.3 การตกกล้าแบบกระทุ้งหยอดข้าวแห้ง</a:t>
            </a:r>
          </a:p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2.4 การตกกล้าสำหรับใช้กับเครื่องปักดำ</a:t>
            </a:r>
          </a:p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	</a:t>
            </a:r>
            <a:r>
              <a:rPr lang="th-TH" sz="32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2.4.1 การตกกล้าในถาดเพาะ กล้าอายุที่เหมาะสม 18 - 28 วัน</a:t>
            </a:r>
          </a:p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	</a:t>
            </a:r>
            <a:r>
              <a:rPr lang="th-TH" sz="32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2.4.2 การตกกล้าในแปลง กล้าอายุที่เหมาะสม 18 - 25 วัน</a:t>
            </a:r>
          </a:p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 </a:t>
            </a:r>
            <a:r>
              <a:rPr lang="th-TH" sz="32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การเตรียมกล้าโยน กล้าอายุที่เหมาะสม 15 วัน</a:t>
            </a:r>
          </a:p>
        </p:txBody>
      </p:sp>
    </p:spTree>
    <p:extLst>
      <p:ext uri="{BB962C8B-B14F-4D97-AF65-F5344CB8AC3E}">
        <p14:creationId xmlns:p14="http://schemas.microsoft.com/office/powerpoint/2010/main" val="264255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4253</TotalTime>
  <Words>1720</Words>
  <Application>Microsoft Office PowerPoint</Application>
  <PresentationFormat>แบบจอกว้าง</PresentationFormat>
  <Paragraphs>184</Paragraphs>
  <Slides>24</Slides>
  <Notes>7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12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24</vt:i4>
      </vt:variant>
    </vt:vector>
  </HeadingPairs>
  <TitlesOfParts>
    <vt:vector size="37" baseType="lpstr">
      <vt:lpstr>Angsana New</vt:lpstr>
      <vt:lpstr>Arial</vt:lpstr>
      <vt:lpstr>Calibri</vt:lpstr>
      <vt:lpstr>Calibri Light</vt:lpstr>
      <vt:lpstr>Constantia</vt:lpstr>
      <vt:lpstr>Cordia New</vt:lpstr>
      <vt:lpstr>Segoe UI Black</vt:lpstr>
      <vt:lpstr>Tahoma</vt:lpstr>
      <vt:lpstr>TH Kodchasal</vt:lpstr>
      <vt:lpstr>TH SarabunIT๙</vt:lpstr>
      <vt:lpstr>TH SarabunPSK</vt:lpstr>
      <vt:lpstr>Times New Roman</vt:lpstr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>www.easyosteam.com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Mr.KKD</dc:creator>
  <cp:lastModifiedBy>Naruebol02</cp:lastModifiedBy>
  <cp:revision>331</cp:revision>
  <cp:lastPrinted>2019-12-16T13:52:35Z</cp:lastPrinted>
  <dcterms:created xsi:type="dcterms:W3CDTF">2018-03-11T16:01:39Z</dcterms:created>
  <dcterms:modified xsi:type="dcterms:W3CDTF">2021-02-17T03:55:29Z</dcterms:modified>
</cp:coreProperties>
</file>