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22" r:id="rId3"/>
    <p:sldId id="323" r:id="rId4"/>
    <p:sldId id="385" r:id="rId5"/>
    <p:sldId id="386" r:id="rId6"/>
    <p:sldId id="387" r:id="rId7"/>
    <p:sldId id="324" r:id="rId8"/>
    <p:sldId id="388" r:id="rId9"/>
    <p:sldId id="389" r:id="rId10"/>
    <p:sldId id="390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6" r:id="rId21"/>
    <p:sldId id="417" r:id="rId22"/>
    <p:sldId id="391" r:id="rId23"/>
    <p:sldId id="392" r:id="rId24"/>
    <p:sldId id="397" r:id="rId25"/>
    <p:sldId id="394" r:id="rId26"/>
    <p:sldId id="398" r:id="rId27"/>
    <p:sldId id="399" r:id="rId28"/>
    <p:sldId id="418" r:id="rId29"/>
    <p:sldId id="419" r:id="rId30"/>
    <p:sldId id="420" r:id="rId31"/>
    <p:sldId id="427" r:id="rId32"/>
    <p:sldId id="428" r:id="rId33"/>
    <p:sldId id="429" r:id="rId34"/>
    <p:sldId id="430" r:id="rId35"/>
    <p:sldId id="431" r:id="rId36"/>
    <p:sldId id="432" r:id="rId37"/>
    <p:sldId id="277" r:id="rId38"/>
  </p:sldIdLst>
  <p:sldSz cx="9144000" cy="6858000" type="screen4x3"/>
  <p:notesSz cx="6807200" cy="9939338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0E04E0"/>
    <a:srgbClr val="FF0000"/>
    <a:srgbClr val="B2B2B2"/>
    <a:srgbClr val="2B166E"/>
    <a:srgbClr val="692A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1" autoAdjust="0"/>
    <p:restoredTop sz="93312" autoAdjust="0"/>
  </p:normalViewPr>
  <p:slideViewPr>
    <p:cSldViewPr>
      <p:cViewPr>
        <p:scale>
          <a:sx n="66" d="100"/>
          <a:sy n="66" d="100"/>
        </p:scale>
        <p:origin x="-148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6603F-BE5E-4D39-97F8-272B7A0EC07B}" type="datetimeFigureOut">
              <a:rPr lang="th-TH" smtClean="0"/>
              <a:pPr/>
              <a:t>31/03/58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D749A-0922-4B74-B48C-E9FF630FE94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5" name="Group 33"/>
          <p:cNvGrpSpPr>
            <a:grpSpLocks/>
          </p:cNvGrpSpPr>
          <p:nvPr/>
        </p:nvGrpSpPr>
        <p:grpSpPr bwMode="auto">
          <a:xfrm>
            <a:off x="0" y="5661025"/>
            <a:ext cx="9144000" cy="1196975"/>
            <a:chOff x="0" y="3566"/>
            <a:chExt cx="5760" cy="754"/>
          </a:xfrm>
        </p:grpSpPr>
        <p:sp>
          <p:nvSpPr>
            <p:cNvPr id="3106" name="Rectangle 34"/>
            <p:cNvSpPr>
              <a:spLocks noChangeArrowheads="1"/>
            </p:cNvSpPr>
            <p:nvPr userDrawn="1"/>
          </p:nvSpPr>
          <p:spPr bwMode="gray">
            <a:xfrm>
              <a:off x="0" y="3657"/>
              <a:ext cx="5760" cy="6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gray">
            <a:xfrm>
              <a:off x="0" y="3566"/>
              <a:ext cx="5760" cy="12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3108" name="Rectangle 36"/>
          <p:cNvSpPr>
            <a:spLocks noChangeArrowheads="1"/>
          </p:cNvSpPr>
          <p:nvPr/>
        </p:nvSpPr>
        <p:spPr bwMode="gray">
          <a:xfrm>
            <a:off x="0" y="5516563"/>
            <a:ext cx="914400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09600" y="1371600"/>
            <a:ext cx="5562600" cy="2590800"/>
          </a:xfrm>
        </p:spPr>
        <p:txBody>
          <a:bodyPr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81000" y="5486400"/>
            <a:ext cx="83058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3962400" y="5957888"/>
            <a:ext cx="13033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9CF77F-7DF2-4317-976B-3DF3E66C24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43700" y="395288"/>
            <a:ext cx="2095500" cy="600551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95288"/>
            <a:ext cx="6134100" cy="600551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0B33C3-9450-47FE-8FD1-2F0E210AF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38653E-F724-4127-ACDB-35DDD97A77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4144EA-8EE9-4591-9536-F958F4B9F1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57F7CD-E8CE-4481-B2E5-97A50DB9EB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24E9E3-7DC0-490A-BC81-50D596C09D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8D3D3D-27F8-45C2-8543-FFCEB370A2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759F2B-3D10-4BF8-8651-F37F8C059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D5D7E3-AB7D-4FEA-83F8-F7CE6DA3F2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5C5153-E9D6-4C14-91DC-F788AA3DE6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8" name="Object 34"/>
          <p:cNvGraphicFramePr>
            <a:graphicFrameLocks noChangeAspect="1"/>
          </p:cNvGraphicFramePr>
          <p:nvPr/>
        </p:nvGraphicFramePr>
        <p:xfrm>
          <a:off x="0" y="0"/>
          <a:ext cx="9144000" cy="1082675"/>
        </p:xfrm>
        <a:graphic>
          <a:graphicData uri="http://schemas.openxmlformats.org/presentationml/2006/ole">
            <p:oleObj spid="_x0000_s1058" name="Image" r:id="rId15" imgW="3115854" imgH="362529" progId="">
              <p:embed/>
            </p:oleObj>
          </a:graphicData>
        </a:graphic>
      </p:graphicFrame>
      <p:sp>
        <p:nvSpPr>
          <p:cNvPr id="1059" name="Rectangle 35"/>
          <p:cNvSpPr>
            <a:spLocks noChangeArrowheads="1"/>
          </p:cNvSpPr>
          <p:nvPr/>
        </p:nvSpPr>
        <p:spPr bwMode="gray">
          <a:xfrm>
            <a:off x="0" y="4763"/>
            <a:ext cx="9144000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8400" y="6477000"/>
            <a:ext cx="2667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473825"/>
            <a:ext cx="609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/>
            </a:lvl1pPr>
          </a:lstStyle>
          <a:p>
            <a:fld id="{4C3EC250-358E-4E40-A657-A866A3875C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95288"/>
            <a:ext cx="8305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j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j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609600" y="1981200"/>
            <a:ext cx="5562600" cy="1811338"/>
          </a:xfrm>
        </p:spPr>
        <p:txBody>
          <a:bodyPr/>
          <a:lstStyle/>
          <a:p>
            <a:r>
              <a:rPr lang="en-US" sz="3600" i="1" dirty="0" smtClean="0"/>
              <a:t>Probability Based </a:t>
            </a:r>
            <a:br>
              <a:rPr lang="en-US" sz="3600" i="1" dirty="0" smtClean="0"/>
            </a:br>
            <a:r>
              <a:rPr lang="en-US" sz="3600" i="1" dirty="0" smtClean="0"/>
              <a:t>Rule Curves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540375"/>
            <a:ext cx="8305800" cy="304800"/>
          </a:xfrm>
        </p:spPr>
        <p:txBody>
          <a:bodyPr/>
          <a:lstStyle/>
          <a:p>
            <a:r>
              <a:rPr lang="en-US"/>
              <a:t>http://water.rid.go.th/hwm/wmg/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5"/>
            <a:ext cx="9144000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861425" cy="533400"/>
          </a:xfrm>
        </p:spPr>
        <p:txBody>
          <a:bodyPr/>
          <a:lstStyle/>
          <a:p>
            <a:r>
              <a:rPr lang="en-US" sz="3600" dirty="0" err="1" smtClean="0">
                <a:latin typeface="Angsana New" pitchFamily="18" charset="-34"/>
              </a:rPr>
              <a:t>ฟังค์ชั่นความถี่และฟังค์ชั่นความน่าจะเป็น</a:t>
            </a:r>
            <a:r>
              <a:rPr lang="en-US" sz="3600" dirty="0" smtClean="0">
                <a:latin typeface="Angsana New" pitchFamily="18" charset="-34"/>
              </a:rPr>
              <a:t> </a:t>
            </a:r>
            <a:br>
              <a:rPr lang="en-US" sz="3600" dirty="0" smtClean="0">
                <a:latin typeface="Angsana New" pitchFamily="18" charset="-34"/>
              </a:rPr>
            </a:br>
            <a:r>
              <a:rPr lang="en-US" sz="3600" dirty="0" smtClean="0">
                <a:latin typeface="Angsana New" pitchFamily="18" charset="-34"/>
              </a:rPr>
              <a:t>(Frequency and  Probability Functions)</a:t>
            </a:r>
            <a:endParaRPr lang="th-TH" sz="3600" dirty="0" smtClean="0">
              <a:cs typeface="Angsana New" pitchFamily="18" charset="-34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611560" y="1484784"/>
            <a:ext cx="81581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จะคำนวณหาฟังค์ชั่นความถี่สัมพัทธ์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(Relative Frequency Function)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fs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(x)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ได้จากสมการ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algn="l"/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200" dirty="0" err="1" smtClean="0">
                <a:latin typeface="Angsana New" pitchFamily="18" charset="-34"/>
                <a:cs typeface="Angsana New" pitchFamily="18" charset="-34"/>
              </a:rPr>
              <a:t>f</a:t>
            </a:r>
            <a:r>
              <a:rPr lang="en-US" sz="3200" baseline="-30000" dirty="0" err="1" smtClean="0">
                <a:latin typeface="Angsana New" pitchFamily="18" charset="-34"/>
                <a:cs typeface="Angsana New" pitchFamily="18" charset="-34"/>
              </a:rPr>
              <a:t>s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(x</a:t>
            </a:r>
            <a:r>
              <a:rPr lang="en-US" sz="3200" baseline="-30000" dirty="0" smtClean="0">
                <a:latin typeface="Angsana New" pitchFamily="18" charset="-34"/>
                <a:cs typeface="Angsana New" pitchFamily="18" charset="-34"/>
              </a:rPr>
              <a:t>i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) = </a:t>
            </a:r>
            <a:r>
              <a:rPr lang="en-US" sz="3200" dirty="0" err="1" smtClean="0">
                <a:latin typeface="Angsana New" pitchFamily="18" charset="-34"/>
                <a:cs typeface="Angsana New" pitchFamily="18" charset="-34"/>
              </a:rPr>
              <a:t>n</a:t>
            </a:r>
            <a:r>
              <a:rPr lang="en-US" sz="3200" baseline="-30000" dirty="0" err="1" smtClean="0">
                <a:latin typeface="Angsana New" pitchFamily="18" charset="-34"/>
                <a:cs typeface="Angsana New" pitchFamily="18" charset="-34"/>
              </a:rPr>
              <a:t>i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/n</a:t>
            </a:r>
          </a:p>
          <a:p>
            <a:pPr algn="l"/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algn="l"/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200" dirty="0" err="1" smtClean="0">
                <a:latin typeface="Angsana New" pitchFamily="18" charset="-34"/>
                <a:cs typeface="Angsana New" pitchFamily="18" charset="-34"/>
              </a:rPr>
              <a:t>ซึ่งตามสมการคือค่าประมาณความน่าจะเป็นที่ตัวแปรRandom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X </a:t>
            </a:r>
            <a:r>
              <a:rPr lang="en-US" sz="3200" dirty="0" err="1" smtClean="0">
                <a:latin typeface="Angsana New" pitchFamily="18" charset="-34"/>
                <a:cs typeface="Angsana New" pitchFamily="18" charset="-34"/>
              </a:rPr>
              <a:t>มีค่าอยู่ระหว่าง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(Xi-  X, X</a:t>
            </a:r>
            <a:r>
              <a:rPr lang="en-US" sz="3200" baseline="-30000" dirty="0" smtClean="0">
                <a:latin typeface="Angsana New" pitchFamily="18" charset="-34"/>
                <a:cs typeface="Angsana New" pitchFamily="18" charset="-34"/>
              </a:rPr>
              <a:t>i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sz="3200" dirty="0" err="1" smtClean="0">
                <a:latin typeface="Angsana New" pitchFamily="18" charset="-34"/>
                <a:cs typeface="Angsana New" pitchFamily="18" charset="-34"/>
              </a:rPr>
              <a:t>และตัว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Subscript  s </a:t>
            </a:r>
            <a:r>
              <a:rPr lang="en-US" sz="3200" dirty="0" err="1" smtClean="0">
                <a:latin typeface="Angsana New" pitchFamily="18" charset="-34"/>
                <a:cs typeface="Angsana New" pitchFamily="18" charset="-34"/>
              </a:rPr>
              <a:t>แสดงว่าคำนวณจากข้อมูลตัวอย่าง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err="1" smtClean="0">
                <a:latin typeface="Angsana New" pitchFamily="18" charset="-34"/>
                <a:cs typeface="Angsana New" pitchFamily="18" charset="-34"/>
              </a:rPr>
              <a:t>ผลบวกสะสมของความถี่สัมพัทธ์ถึงค่าที่กำหนดให้คือ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err="1" smtClean="0">
                <a:latin typeface="Angsana New" pitchFamily="18" charset="-34"/>
                <a:cs typeface="Angsana New" pitchFamily="18" charset="-34"/>
              </a:rPr>
              <a:t>ค่าฟังค์ชั่นความถี่สะสม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(Cumulative Frequency Function) F</a:t>
            </a:r>
            <a:r>
              <a:rPr lang="en-US" sz="3200" baseline="-30000" dirty="0" smtClean="0">
                <a:latin typeface="Angsana New" pitchFamily="18" charset="-34"/>
                <a:cs typeface="Angsana New" pitchFamily="18" charset="-34"/>
              </a:rPr>
              <a:t>s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(x) 	</a:t>
            </a:r>
            <a:r>
              <a:rPr lang="en-US" sz="3200" dirty="0" smtClean="0">
                <a:latin typeface="Angsana New" pitchFamily="18" charset="-34"/>
              </a:rPr>
              <a:t> </a:t>
            </a:r>
          </a:p>
          <a:p>
            <a:pPr algn="l"/>
            <a:r>
              <a:rPr lang="en-US" sz="3200" dirty="0" smtClean="0">
                <a:latin typeface="Angsana New" pitchFamily="18" charset="-34"/>
              </a:rPr>
              <a:t>	F</a:t>
            </a:r>
            <a:r>
              <a:rPr lang="en-US" sz="3200" baseline="-30000" dirty="0" smtClean="0">
                <a:latin typeface="Angsana New" pitchFamily="18" charset="-34"/>
              </a:rPr>
              <a:t>s</a:t>
            </a:r>
            <a:r>
              <a:rPr lang="en-US" sz="3200" dirty="0" smtClean="0">
                <a:latin typeface="Angsana New" pitchFamily="18" charset="-34"/>
              </a:rPr>
              <a:t>(x</a:t>
            </a:r>
            <a:r>
              <a:rPr lang="en-US" sz="3200" baseline="-30000" dirty="0" smtClean="0">
                <a:latin typeface="Angsana New" pitchFamily="18" charset="-34"/>
              </a:rPr>
              <a:t>i</a:t>
            </a:r>
            <a:r>
              <a:rPr lang="en-US" sz="3200" dirty="0" smtClean="0">
                <a:latin typeface="Angsana New" pitchFamily="18" charset="-34"/>
              </a:rPr>
              <a:t>)  = </a:t>
            </a:r>
            <a:r>
              <a:rPr lang="en-US" sz="3200" dirty="0" smtClean="0">
                <a:latin typeface="Angsana New" pitchFamily="18" charset="-34"/>
                <a:sym typeface="Symbol" pitchFamily="18" charset="2"/>
              </a:rPr>
              <a:t>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en-US" sz="3200" dirty="0" err="1" smtClean="0">
                <a:latin typeface="Angsana New" pitchFamily="18" charset="-34"/>
              </a:rPr>
              <a:t>f</a:t>
            </a:r>
            <a:r>
              <a:rPr lang="en-US" sz="3200" baseline="-30000" dirty="0" err="1" smtClean="0">
                <a:latin typeface="Angsana New" pitchFamily="18" charset="-34"/>
              </a:rPr>
              <a:t>s</a:t>
            </a:r>
            <a:r>
              <a:rPr lang="en-US" sz="3200" dirty="0" smtClean="0">
                <a:latin typeface="Angsana New" pitchFamily="18" charset="-34"/>
              </a:rPr>
              <a:t>(</a:t>
            </a:r>
            <a:r>
              <a:rPr lang="en-US" sz="3200" dirty="0" err="1" smtClean="0">
                <a:latin typeface="Angsana New" pitchFamily="18" charset="-34"/>
              </a:rPr>
              <a:t>x</a:t>
            </a:r>
            <a:r>
              <a:rPr lang="en-US" sz="3200" baseline="-30000" dirty="0" err="1" smtClean="0">
                <a:latin typeface="Angsana New" pitchFamily="18" charset="-34"/>
              </a:rPr>
              <a:t>j</a:t>
            </a:r>
            <a:r>
              <a:rPr lang="en-US" sz="3200" dirty="0" smtClean="0">
                <a:latin typeface="Angsana New" pitchFamily="18" charset="-34"/>
              </a:rPr>
              <a:t>) 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861425" cy="533400"/>
          </a:xfrm>
        </p:spPr>
        <p:txBody>
          <a:bodyPr/>
          <a:lstStyle/>
          <a:p>
            <a:r>
              <a:rPr lang="en-US" sz="3600" dirty="0" err="1" smtClean="0">
                <a:latin typeface="Angsana New" pitchFamily="18" charset="-34"/>
              </a:rPr>
              <a:t>ฟังค์ชั่นความถี่และฟังค์ชั่นความน่าจะเป็น</a:t>
            </a:r>
            <a:r>
              <a:rPr lang="en-US" sz="3600" dirty="0" smtClean="0">
                <a:latin typeface="Angsana New" pitchFamily="18" charset="-34"/>
              </a:rPr>
              <a:t> </a:t>
            </a:r>
            <a:br>
              <a:rPr lang="en-US" sz="3600" dirty="0" smtClean="0">
                <a:latin typeface="Angsana New" pitchFamily="18" charset="-34"/>
              </a:rPr>
            </a:br>
            <a:r>
              <a:rPr lang="en-US" sz="3600" dirty="0" smtClean="0">
                <a:latin typeface="Angsana New" pitchFamily="18" charset="-34"/>
              </a:rPr>
              <a:t>(Frequency and  Probability Functions)</a:t>
            </a:r>
            <a:endParaRPr lang="th-TH" sz="3600" dirty="0" smtClean="0">
              <a:cs typeface="Angsana New" pitchFamily="18" charset="-34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611560" y="1388674"/>
            <a:ext cx="815816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thaiDist"/>
            <a:r>
              <a:rPr lang="en-US" sz="3200" dirty="0" err="1" smtClean="0">
                <a:latin typeface="Angsana New" pitchFamily="18" charset="-34"/>
              </a:rPr>
              <a:t>ซึ่งก็คือค่าประมาณของ</a:t>
            </a:r>
            <a:r>
              <a:rPr lang="en-US" sz="3200" dirty="0" smtClean="0">
                <a:latin typeface="Angsana New" pitchFamily="18" charset="-34"/>
              </a:rPr>
              <a:t>  P( x </a:t>
            </a:r>
            <a:r>
              <a:rPr lang="en-US" sz="3200" dirty="0" smtClean="0">
                <a:latin typeface="Angsana New" pitchFamily="18" charset="-34"/>
                <a:sym typeface="Symbol" pitchFamily="18" charset="2"/>
              </a:rPr>
              <a:t>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en-US" sz="3200" dirty="0" err="1" smtClean="0">
                <a:latin typeface="Angsana New" pitchFamily="18" charset="-34"/>
              </a:rPr>
              <a:t>x</a:t>
            </a:r>
            <a:r>
              <a:rPr lang="en-US" sz="3200" baseline="-30000" dirty="0" err="1" smtClean="0">
                <a:latin typeface="Angsana New" pitchFamily="18" charset="-34"/>
              </a:rPr>
              <a:t>I</a:t>
            </a:r>
            <a:r>
              <a:rPr lang="en-US" sz="3200" dirty="0" smtClean="0">
                <a:latin typeface="Angsana New" pitchFamily="18" charset="-34"/>
              </a:rPr>
              <a:t>) </a:t>
            </a:r>
            <a:r>
              <a:rPr lang="en-US" sz="3200" dirty="0" err="1" smtClean="0">
                <a:latin typeface="Angsana New" pitchFamily="18" charset="-34"/>
              </a:rPr>
              <a:t>หรือเรียกว่าความน่าจะเป็นสะสม</a:t>
            </a:r>
            <a:r>
              <a:rPr lang="en-US" sz="3200" dirty="0" smtClean="0">
                <a:latin typeface="Angsana New" pitchFamily="18" charset="-34"/>
              </a:rPr>
              <a:t>(Cumulative probability) </a:t>
            </a:r>
            <a:r>
              <a:rPr lang="en-US" sz="3200" dirty="0" err="1" smtClean="0">
                <a:latin typeface="Angsana New" pitchFamily="18" charset="-34"/>
              </a:rPr>
              <a:t>ของ</a:t>
            </a:r>
            <a:r>
              <a:rPr lang="en-US" sz="3200" dirty="0" smtClean="0">
                <a:latin typeface="Angsana New" pitchFamily="18" charset="-34"/>
              </a:rPr>
              <a:t> x</a:t>
            </a:r>
            <a:r>
              <a:rPr lang="en-US" sz="3200" baseline="-30000" dirty="0" smtClean="0">
                <a:latin typeface="Angsana New" pitchFamily="18" charset="-34"/>
              </a:rPr>
              <a:t>i</a:t>
            </a:r>
          </a:p>
          <a:p>
            <a:pPr algn="thaiDist"/>
            <a:endParaRPr lang="en-US" sz="3200" dirty="0" smtClean="0"/>
          </a:p>
          <a:p>
            <a:pPr algn="l"/>
            <a:r>
              <a:rPr lang="en-US" sz="3200" dirty="0" smtClean="0">
                <a:latin typeface="Angsana New" pitchFamily="18" charset="-34"/>
              </a:rPr>
              <a:t>	ฟังค์ชั่นความถี่สัมพัทธ์และฟังค์ชั่นความถี่สะสมเป็นค่าของตัวอย่าง </a:t>
            </a:r>
            <a:r>
              <a:rPr lang="en-US" sz="3200" dirty="0" err="1" smtClean="0">
                <a:latin typeface="Angsana New" pitchFamily="18" charset="-34"/>
              </a:rPr>
              <a:t>ถ้า</a:t>
            </a:r>
            <a:r>
              <a:rPr lang="en-US" sz="3200" dirty="0" smtClean="0">
                <a:latin typeface="Angsana New" pitchFamily="18" charset="-34"/>
              </a:rPr>
              <a:t> n -&gt; </a:t>
            </a:r>
            <a:r>
              <a:rPr lang="en-US" sz="3200" dirty="0" smtClean="0">
                <a:latin typeface="Angsana New" pitchFamily="18" charset="-34"/>
                <a:sym typeface="Symbol"/>
              </a:rPr>
              <a:t> </a:t>
            </a:r>
            <a:r>
              <a:rPr lang="en-US" sz="3200" dirty="0" err="1" smtClean="0">
                <a:latin typeface="Angsana New" pitchFamily="18" charset="-34"/>
              </a:rPr>
              <a:t>และ</a:t>
            </a:r>
            <a:r>
              <a:rPr lang="en-US" sz="3200" dirty="0" smtClean="0">
                <a:latin typeface="Angsana New" pitchFamily="18" charset="-34"/>
              </a:rPr>
              <a:t>    </a:t>
            </a:r>
            <a:r>
              <a:rPr lang="en-US" sz="3200" dirty="0" smtClean="0">
                <a:latin typeface="Angsana New" pitchFamily="18" charset="-34"/>
                <a:sym typeface="Symbol"/>
              </a:rPr>
              <a:t></a:t>
            </a:r>
            <a:r>
              <a:rPr lang="en-US" sz="3200" dirty="0" smtClean="0">
                <a:latin typeface="Angsana New" pitchFamily="18" charset="-34"/>
              </a:rPr>
              <a:t>x -&gt;0 </a:t>
            </a:r>
            <a:r>
              <a:rPr lang="en-US" sz="3200" dirty="0" err="1" smtClean="0">
                <a:latin typeface="Angsana New" pitchFamily="18" charset="-34"/>
              </a:rPr>
              <a:t>ฟังค์ชั่นความถี่สัมพัทธ์หารด้วย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en-US" sz="3200" dirty="0" smtClean="0">
                <a:latin typeface="Angsana New" pitchFamily="18" charset="-34"/>
                <a:sym typeface="Symbol"/>
              </a:rPr>
              <a:t></a:t>
            </a:r>
            <a:r>
              <a:rPr lang="en-US" sz="3200" dirty="0" smtClean="0">
                <a:latin typeface="Angsana New" pitchFamily="18" charset="-34"/>
              </a:rPr>
              <a:t>x </a:t>
            </a:r>
            <a:r>
              <a:rPr lang="en-US" sz="3200" dirty="0" err="1" smtClean="0">
                <a:latin typeface="Angsana New" pitchFamily="18" charset="-34"/>
              </a:rPr>
              <a:t>จะกลายเป็น</a:t>
            </a:r>
            <a:r>
              <a:rPr lang="en-US" sz="3200" dirty="0" smtClean="0">
                <a:latin typeface="Angsana New" pitchFamily="18" charset="-34"/>
              </a:rPr>
              <a:t> Probability density function ,f(x) </a:t>
            </a:r>
            <a:r>
              <a:rPr lang="en-US" sz="3200" dirty="0" err="1" smtClean="0">
                <a:latin typeface="Angsana New" pitchFamily="18" charset="-34"/>
              </a:rPr>
              <a:t>ซึ่งเป็นคุณสมบัติของประชากรดังแสดงในสมการ</a:t>
            </a:r>
            <a:r>
              <a:rPr lang="en-US" sz="3200" dirty="0" smtClean="0">
                <a:latin typeface="Angsana New" pitchFamily="18" charset="-34"/>
              </a:rPr>
              <a:t/>
            </a:r>
            <a:br>
              <a:rPr lang="en-US" sz="3200" dirty="0" smtClean="0">
                <a:latin typeface="Angsana New" pitchFamily="18" charset="-34"/>
              </a:rPr>
            </a:br>
            <a:r>
              <a:rPr lang="en-US" sz="3200" dirty="0" smtClean="0">
                <a:latin typeface="Angsana New" pitchFamily="18" charset="-34"/>
              </a:rPr>
              <a:t>	</a:t>
            </a:r>
            <a:r>
              <a:rPr lang="en-US" sz="3200" kern="0" dirty="0" smtClean="0">
                <a:latin typeface="Angsana New" pitchFamily="18" charset="-34"/>
              </a:rPr>
              <a:t> f(x) =  lim.       </a:t>
            </a:r>
            <a:r>
              <a:rPr lang="en-US" sz="3200" kern="0" dirty="0" err="1" smtClean="0">
                <a:latin typeface="Angsana New" pitchFamily="18" charset="-34"/>
              </a:rPr>
              <a:t>f</a:t>
            </a:r>
            <a:r>
              <a:rPr lang="en-US" sz="3200" kern="0" baseline="-30000" dirty="0" err="1" smtClean="0">
                <a:latin typeface="Angsana New" pitchFamily="18" charset="-34"/>
              </a:rPr>
              <a:t>s</a:t>
            </a:r>
            <a:r>
              <a:rPr lang="en-US" sz="3200" kern="0" dirty="0" smtClean="0">
                <a:latin typeface="Angsana New" pitchFamily="18" charset="-34"/>
              </a:rPr>
              <a:t>(x</a:t>
            </a:r>
            <a:r>
              <a:rPr lang="en-US" sz="3200" kern="0" baseline="-30000" dirty="0" smtClean="0">
                <a:latin typeface="Angsana New" pitchFamily="18" charset="-34"/>
              </a:rPr>
              <a:t>i</a:t>
            </a:r>
            <a:r>
              <a:rPr lang="en-US" sz="3200" kern="0" dirty="0" smtClean="0">
                <a:latin typeface="Angsana New" pitchFamily="18" charset="-34"/>
              </a:rPr>
              <a:t>)</a:t>
            </a:r>
            <a:endParaRPr lang="en-US" sz="3200" dirty="0" smtClean="0">
              <a:latin typeface="Angsana New" pitchFamily="18" charset="-34"/>
            </a:endParaRPr>
          </a:p>
          <a:p>
            <a:pPr algn="just"/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algn="just"/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438279" y="5405154"/>
            <a:ext cx="244475" cy="228600"/>
          </a:xfrm>
          <a:prstGeom prst="triangle">
            <a:avLst>
              <a:gd name="adj" fmla="val 4415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654303" y="5333146"/>
            <a:ext cx="269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Angsana New" pitchFamily="18" charset="-34"/>
              </a:rPr>
              <a:t>x</a:t>
            </a:r>
          </a:p>
        </p:txBody>
      </p:sp>
      <p:grpSp>
        <p:nvGrpSpPr>
          <p:cNvPr id="12" name="Group 39"/>
          <p:cNvGrpSpPr/>
          <p:nvPr/>
        </p:nvGrpSpPr>
        <p:grpSpPr>
          <a:xfrm>
            <a:off x="1954577" y="5037860"/>
            <a:ext cx="1263650" cy="365125"/>
            <a:chOff x="899592" y="1412776"/>
            <a:chExt cx="1263650" cy="365125"/>
          </a:xfrm>
        </p:grpSpPr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899592" y="1412776"/>
              <a:ext cx="126365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3200" dirty="0">
                  <a:latin typeface="Angsana New" pitchFamily="18" charset="-34"/>
                </a:rPr>
                <a:t>n     </a:t>
              </a:r>
              <a:r>
                <a:rPr lang="en-US" sz="3200" dirty="0">
                  <a:latin typeface="Angsana New" pitchFamily="18" charset="-34"/>
                  <a:sym typeface="Symbol" pitchFamily="18" charset="2"/>
                </a:rPr>
                <a:t></a:t>
              </a:r>
              <a:endParaRPr lang="en-US" sz="3200" dirty="0">
                <a:latin typeface="Angsana New" pitchFamily="18" charset="-34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1433238" y="174435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5" name="Group 39"/>
          <p:cNvGrpSpPr/>
          <p:nvPr/>
        </p:nvGrpSpPr>
        <p:grpSpPr>
          <a:xfrm>
            <a:off x="1968664" y="5190260"/>
            <a:ext cx="1263650" cy="365125"/>
            <a:chOff x="899592" y="1412776"/>
            <a:chExt cx="1263650" cy="365125"/>
          </a:xfrm>
        </p:grpSpPr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899592" y="1412776"/>
              <a:ext cx="126365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3200" dirty="0">
                  <a:latin typeface="Angsana New" pitchFamily="18" charset="-34"/>
                </a:rPr>
                <a:t>n     </a:t>
              </a:r>
              <a:r>
                <a:rPr lang="en-US" sz="3200" dirty="0">
                  <a:latin typeface="Angsana New" pitchFamily="18" charset="-34"/>
                  <a:sym typeface="Symbol" pitchFamily="18" charset="2"/>
                </a:rPr>
                <a:t></a:t>
              </a:r>
              <a:endParaRPr lang="en-US" sz="3200" dirty="0">
                <a:latin typeface="Angsana New" pitchFamily="18" charset="-34"/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1433238" y="174435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cxnSp>
        <p:nvCxnSpPr>
          <p:cNvPr id="19" name="Straight Connector 18"/>
          <p:cNvCxnSpPr/>
          <p:nvPr/>
        </p:nvCxnSpPr>
        <p:spPr bwMode="auto">
          <a:xfrm>
            <a:off x="3260780" y="5372654"/>
            <a:ext cx="72008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861425" cy="533400"/>
          </a:xfrm>
        </p:spPr>
        <p:txBody>
          <a:bodyPr/>
          <a:lstStyle/>
          <a:p>
            <a:r>
              <a:rPr lang="en-US" sz="3600" dirty="0" err="1" smtClean="0">
                <a:latin typeface="Angsana New" pitchFamily="18" charset="-34"/>
              </a:rPr>
              <a:t>ฟังค์ชั่นความถี่และฟังค์ชั่นความน่าจะเป็น</a:t>
            </a:r>
            <a:r>
              <a:rPr lang="en-US" sz="3600" dirty="0" smtClean="0">
                <a:latin typeface="Angsana New" pitchFamily="18" charset="-34"/>
              </a:rPr>
              <a:t> </a:t>
            </a:r>
            <a:br>
              <a:rPr lang="en-US" sz="3600" dirty="0" smtClean="0">
                <a:latin typeface="Angsana New" pitchFamily="18" charset="-34"/>
              </a:rPr>
            </a:br>
            <a:r>
              <a:rPr lang="en-US" sz="3600" dirty="0" smtClean="0">
                <a:latin typeface="Angsana New" pitchFamily="18" charset="-34"/>
              </a:rPr>
              <a:t>(Frequency and  Probability Functions)</a:t>
            </a:r>
            <a:endParaRPr lang="th-TH" sz="3600" dirty="0" smtClean="0">
              <a:cs typeface="Angsana New" pitchFamily="18" charset="-34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20824" y="1308125"/>
            <a:ext cx="882317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และฟังค์ชั่นความถี่สะสมจะกลายเป็นฟังค์ชั่นการแจกแจงความน่าจะเป็น F(x)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ดังในสมการ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F(x) =  lim. F</a:t>
            </a:r>
            <a:r>
              <a:rPr kumimoji="0" lang="en-US" sz="2800" b="1" i="0" u="none" strike="noStrike" kern="0" cap="none" spc="0" normalizeH="0" baseline="-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(x)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อนุพันธ์ของฟังค์ชั่น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(Derivative)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ของ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F(x)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คือ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Probability Density Function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ordia New" pitchFamily="34" charset="-34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                           f(x)=  d F(x) /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dx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  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</a:pPr>
            <a:r>
              <a:rPr lang="en-US" sz="2800" kern="0" dirty="0" err="1" smtClean="0">
                <a:latin typeface="Angsana New" pitchFamily="18" charset="-34"/>
              </a:rPr>
              <a:t>ในการ</a:t>
            </a:r>
            <a:r>
              <a:rPr lang="en-US" sz="2800" kern="0" dirty="0" smtClean="0">
                <a:latin typeface="Angsana New" pitchFamily="18" charset="-34"/>
              </a:rPr>
              <a:t> fit </a:t>
            </a:r>
            <a:r>
              <a:rPr lang="en-US" sz="2800" kern="0" dirty="0" err="1" smtClean="0">
                <a:latin typeface="Angsana New" pitchFamily="18" charset="-34"/>
              </a:rPr>
              <a:t>ข้อมูลตัวอย่าง</a:t>
            </a:r>
            <a:r>
              <a:rPr lang="en-US" sz="2800" kern="0" dirty="0" smtClean="0">
                <a:latin typeface="Angsana New" pitchFamily="18" charset="-34"/>
              </a:rPr>
              <a:t>(Sample) </a:t>
            </a:r>
            <a:r>
              <a:rPr lang="en-US" sz="2800" kern="0" dirty="0" err="1" smtClean="0">
                <a:latin typeface="Angsana New" pitchFamily="18" charset="-34"/>
              </a:rPr>
              <a:t>เข้ากับการแจกแจงตามทฤษฎี</a:t>
            </a:r>
            <a:r>
              <a:rPr lang="en-US" sz="2800" kern="0" dirty="0" smtClean="0">
                <a:latin typeface="Angsana New" pitchFamily="18" charset="-34"/>
              </a:rPr>
              <a:t>(Theoretical Distribution) </a:t>
            </a:r>
            <a:r>
              <a:rPr lang="en-US" sz="2800" kern="0" dirty="0" err="1" smtClean="0">
                <a:latin typeface="Angsana New" pitchFamily="18" charset="-34"/>
              </a:rPr>
              <a:t>จะต้องดำเนินตามขั้นตอน</a:t>
            </a:r>
            <a:r>
              <a:rPr lang="en-US" sz="2800" kern="0" dirty="0" smtClean="0">
                <a:latin typeface="Angsana New" pitchFamily="18" charset="-34"/>
              </a:rPr>
              <a:t> </a:t>
            </a:r>
            <a:r>
              <a:rPr lang="en-US" sz="2800" kern="0" dirty="0" err="1" smtClean="0">
                <a:latin typeface="Angsana New" pitchFamily="18" charset="-34"/>
              </a:rPr>
              <a:t>คือ</a:t>
            </a:r>
            <a:r>
              <a:rPr lang="en-US" sz="2800" kern="0" dirty="0" smtClean="0">
                <a:latin typeface="Angsana New" pitchFamily="18" charset="-34"/>
              </a:rPr>
              <a:t> </a:t>
            </a:r>
            <a:r>
              <a:rPr lang="en-US" sz="2800" kern="0" dirty="0" err="1" smtClean="0">
                <a:latin typeface="Angsana New" pitchFamily="18" charset="-34"/>
              </a:rPr>
              <a:t>หาค่าความถี่สัมพัทธ์</a:t>
            </a:r>
            <a:r>
              <a:rPr lang="en-US" sz="2800" kern="0" dirty="0" smtClean="0">
                <a:latin typeface="Angsana New" pitchFamily="18" charset="-34"/>
              </a:rPr>
              <a:t>( </a:t>
            </a:r>
            <a:r>
              <a:rPr lang="en-US" sz="2800" kern="0" dirty="0" err="1" smtClean="0">
                <a:latin typeface="Angsana New" pitchFamily="18" charset="-34"/>
              </a:rPr>
              <a:t>fs</a:t>
            </a:r>
            <a:r>
              <a:rPr lang="en-US" sz="2800" kern="0" dirty="0" smtClean="0">
                <a:latin typeface="Angsana New" pitchFamily="18" charset="-34"/>
              </a:rPr>
              <a:t>(xi)) </a:t>
            </a:r>
            <a:r>
              <a:rPr lang="en-US" sz="2800" kern="0" dirty="0" err="1" smtClean="0">
                <a:latin typeface="Angsana New" pitchFamily="18" charset="-34"/>
              </a:rPr>
              <a:t>ความถี่สะสม</a:t>
            </a:r>
            <a:r>
              <a:rPr lang="en-US" sz="2800" kern="0" dirty="0" smtClean="0">
                <a:latin typeface="Angsana New" pitchFamily="18" charset="-34"/>
              </a:rPr>
              <a:t> (Fs(xi)) </a:t>
            </a:r>
            <a:r>
              <a:rPr lang="en-US" sz="2800" kern="0" dirty="0" err="1" smtClean="0">
                <a:latin typeface="Angsana New" pitchFamily="18" charset="-34"/>
              </a:rPr>
              <a:t>ของตัวอย่างและการแจกแจงความน่าจะเป็น</a:t>
            </a:r>
            <a:r>
              <a:rPr lang="en-US" sz="2800" kern="0" dirty="0" smtClean="0">
                <a:latin typeface="Angsana New" pitchFamily="18" charset="-34"/>
              </a:rPr>
              <a:t> (F(x)) </a:t>
            </a:r>
            <a:r>
              <a:rPr lang="en-US" sz="2800" kern="0" dirty="0" err="1" smtClean="0">
                <a:latin typeface="Angsana New" pitchFamily="18" charset="-34"/>
              </a:rPr>
              <a:t>และProbability</a:t>
            </a:r>
            <a:r>
              <a:rPr lang="en-US" sz="2800" kern="0" dirty="0" smtClean="0">
                <a:latin typeface="Angsana New" pitchFamily="18" charset="-34"/>
              </a:rPr>
              <a:t> density function (f(x)) </a:t>
            </a:r>
            <a:r>
              <a:rPr lang="en-US" sz="2800" kern="0" dirty="0" err="1" smtClean="0">
                <a:latin typeface="Angsana New" pitchFamily="18" charset="-34"/>
              </a:rPr>
              <a:t>ของประชากรตามลำดับดังแสดงในภาพที่</a:t>
            </a:r>
            <a:r>
              <a:rPr lang="en-US" sz="2800" kern="0" dirty="0" smtClean="0">
                <a:latin typeface="Angsana New" pitchFamily="18" charset="-34"/>
              </a:rPr>
              <a:t> 1 </a:t>
            </a:r>
            <a:r>
              <a:rPr lang="en-US" sz="2800" kern="0" dirty="0" err="1" smtClean="0">
                <a:latin typeface="Angsana New" pitchFamily="18" charset="-34"/>
              </a:rPr>
              <a:t>โดยเริ่มจากรูป</a:t>
            </a:r>
            <a:r>
              <a:rPr lang="en-US" sz="2800" kern="0" dirty="0" smtClean="0">
                <a:latin typeface="Angsana New" pitchFamily="18" charset="-34"/>
              </a:rPr>
              <a:t>(a) คำนวณฟังค์ชั่นความถี่สัมพัทธ์โดยการทำตารางแจกแจงความถี่ซึ่งได้จากการแบ่งข้อมูลออกเป็นชั้น ๆ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                                	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ordia New" pitchFamily="34" charset="-34"/>
            </a:endParaRPr>
          </a:p>
          <a:p>
            <a:pPr marL="342900" marR="0" lvl="0" indent="-3429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431904" y="1814189"/>
            <a:ext cx="304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2538264" y="3911501"/>
            <a:ext cx="304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grpSp>
        <p:nvGrpSpPr>
          <p:cNvPr id="44" name="Group 39"/>
          <p:cNvGrpSpPr/>
          <p:nvPr/>
        </p:nvGrpSpPr>
        <p:grpSpPr>
          <a:xfrm>
            <a:off x="1838600" y="2011659"/>
            <a:ext cx="1263650" cy="365125"/>
            <a:chOff x="899592" y="1412776"/>
            <a:chExt cx="1263650" cy="365125"/>
          </a:xfrm>
        </p:grpSpPr>
        <p:sp>
          <p:nvSpPr>
            <p:cNvPr id="45" name="Text Box 9"/>
            <p:cNvSpPr txBox="1">
              <a:spLocks noChangeArrowheads="1"/>
            </p:cNvSpPr>
            <p:nvPr/>
          </p:nvSpPr>
          <p:spPr bwMode="auto">
            <a:xfrm>
              <a:off x="899592" y="1412776"/>
              <a:ext cx="126365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3200" dirty="0">
                  <a:latin typeface="Angsana New" pitchFamily="18" charset="-34"/>
                </a:rPr>
                <a:t>n     </a:t>
              </a:r>
              <a:r>
                <a:rPr lang="en-US" sz="3200" dirty="0">
                  <a:latin typeface="Angsana New" pitchFamily="18" charset="-34"/>
                  <a:sym typeface="Symbol" pitchFamily="18" charset="2"/>
                </a:rPr>
                <a:t></a:t>
              </a:r>
              <a:endParaRPr lang="en-US" sz="3200" dirty="0">
                <a:latin typeface="Angsana New" pitchFamily="18" charset="-34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>
              <a:off x="1433238" y="174435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7" name="Group 39"/>
          <p:cNvGrpSpPr/>
          <p:nvPr/>
        </p:nvGrpSpPr>
        <p:grpSpPr>
          <a:xfrm>
            <a:off x="1867066" y="2304776"/>
            <a:ext cx="1263650" cy="365125"/>
            <a:chOff x="899592" y="1412776"/>
            <a:chExt cx="1263650" cy="365125"/>
          </a:xfrm>
        </p:grpSpPr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899592" y="1412776"/>
              <a:ext cx="126365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3200" dirty="0">
                  <a:latin typeface="Angsana New" pitchFamily="18" charset="-34"/>
                </a:rPr>
                <a:t>n     </a:t>
              </a:r>
              <a:r>
                <a:rPr lang="en-US" sz="3200" dirty="0">
                  <a:latin typeface="Angsana New" pitchFamily="18" charset="-34"/>
                  <a:sym typeface="Symbol" pitchFamily="18" charset="2"/>
                </a:rPr>
                <a:t></a:t>
              </a:r>
              <a:endParaRPr lang="en-US" sz="3200" dirty="0">
                <a:latin typeface="Angsana New" pitchFamily="18" charset="-34"/>
              </a:endParaRPr>
            </a:p>
          </p:txBody>
        </p:sp>
        <p:sp>
          <p:nvSpPr>
            <p:cNvPr id="49" name="Line 8"/>
            <p:cNvSpPr>
              <a:spLocks noChangeShapeType="1"/>
            </p:cNvSpPr>
            <p:nvPr/>
          </p:nvSpPr>
          <p:spPr bwMode="auto">
            <a:xfrm>
              <a:off x="1433238" y="174435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861425" cy="533400"/>
          </a:xfrm>
        </p:spPr>
        <p:txBody>
          <a:bodyPr/>
          <a:lstStyle/>
          <a:p>
            <a:r>
              <a:rPr lang="en-US" sz="3600" dirty="0" err="1" smtClean="0">
                <a:latin typeface="Angsana New" pitchFamily="18" charset="-34"/>
              </a:rPr>
              <a:t>ฟังค์ชั่นความถี่และฟังค์ชั่นความน่าจะเป็น</a:t>
            </a:r>
            <a:r>
              <a:rPr lang="en-US" sz="3600" dirty="0" smtClean="0">
                <a:latin typeface="Angsana New" pitchFamily="18" charset="-34"/>
              </a:rPr>
              <a:t> </a:t>
            </a:r>
            <a:br>
              <a:rPr lang="en-US" sz="3600" dirty="0" smtClean="0">
                <a:latin typeface="Angsana New" pitchFamily="18" charset="-34"/>
              </a:rPr>
            </a:br>
            <a:r>
              <a:rPr lang="en-US" sz="3600" dirty="0" smtClean="0">
                <a:latin typeface="Angsana New" pitchFamily="18" charset="-34"/>
              </a:rPr>
              <a:t>(Frequency and  Probability Functions)</a:t>
            </a:r>
            <a:endParaRPr lang="th-TH" sz="3600" dirty="0" smtClean="0">
              <a:cs typeface="Angsana New" pitchFamily="18" charset="-34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431904" y="1814189"/>
            <a:ext cx="304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2538264" y="3911501"/>
            <a:ext cx="304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5287144" cy="5076991"/>
          </a:xfrm>
          <a:prstGeom prst="rect">
            <a:avLst/>
          </a:prstGeom>
          <a:noFill/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white">
          <a:xfrm>
            <a:off x="0" y="595840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ภาพที่ 1 ลำดับการ Fit ข้อมูลตัวอย่างกับการแจกแจงตามทฤษฎีของประชากร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ngsana New" pitchFamily="18" charset="-34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861425" cy="533400"/>
          </a:xfrm>
        </p:spPr>
        <p:txBody>
          <a:bodyPr/>
          <a:lstStyle/>
          <a:p>
            <a:r>
              <a:rPr lang="th-TH" sz="3600" dirty="0" smtClean="0">
                <a:latin typeface="Angsana New" pitchFamily="18" charset="-34"/>
              </a:rPr>
              <a:t>สถิติและพารามิเตอร์</a:t>
            </a:r>
            <a:endParaRPr lang="th-TH" sz="3600" dirty="0" smtClean="0">
              <a:cs typeface="Angsana New" pitchFamily="18" charset="-34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431904" y="1814189"/>
            <a:ext cx="304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2538264" y="3911501"/>
            <a:ext cx="304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395536" y="1628800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สถิติ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คือ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ตัวเลขที่คำนวณจากข้อมูลซึ่งจะแสดงคุณลักษณะที่สำคัญของกลุ่มตัวอย่าง(Sample)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และพารามิเตอร์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คือ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คุณลักษณะของประชากร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ซึ่งโดยปกติจะใช้สถิติอนุมาน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(Inferential Statistic)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ในการประเมินพารามิเตอร์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 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ในตารางที่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1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แสดงค่าสถิติและพารามิเตอร์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861425" cy="533400"/>
          </a:xfrm>
        </p:spPr>
        <p:txBody>
          <a:bodyPr/>
          <a:lstStyle/>
          <a:p>
            <a:r>
              <a:rPr lang="th-TH" sz="3600" dirty="0" smtClean="0">
                <a:latin typeface="Angsana New" pitchFamily="18" charset="-34"/>
              </a:rPr>
              <a:t>สถิติและพารามิเตอร์</a:t>
            </a:r>
            <a:endParaRPr lang="th-TH" sz="3600" dirty="0" smtClean="0">
              <a:cs typeface="Angsana New" pitchFamily="18" charset="-34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431904" y="1814189"/>
            <a:ext cx="304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2538264" y="3911501"/>
            <a:ext cx="304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white">
          <a:xfrm>
            <a:off x="0" y="6237312"/>
            <a:ext cx="91440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ตารางที่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 1 </a:t>
            </a: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พารามิเตอร์ของประชากรและค่าสถิติจากตัวอย่าง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 </a:t>
            </a:r>
            <a:endParaRPr kumimoji="0" lang="th-TH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ngsana New" pitchFamily="18" charset="-34"/>
              <a:ea typeface="+mj-ea"/>
              <a:cs typeface="+mj-cs"/>
            </a:endParaRPr>
          </a:p>
        </p:txBody>
      </p:sp>
      <p:pic>
        <p:nvPicPr>
          <p:cNvPr id="11" name="Picture 3" descr="t2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076325"/>
            <a:ext cx="3816424" cy="5241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861425" cy="533400"/>
          </a:xfrm>
        </p:spPr>
        <p:txBody>
          <a:bodyPr/>
          <a:lstStyle/>
          <a:p>
            <a:r>
              <a:rPr lang="en-US" sz="3600" dirty="0" err="1" smtClean="0">
                <a:latin typeface="Angsana New" pitchFamily="18" charset="-34"/>
                <a:cs typeface="AngsanaUPC" pitchFamily="18" charset="-34"/>
              </a:rPr>
              <a:t>ฟังค์ชั่นการแจกแจงความน่าจะเป็น</a:t>
            </a:r>
            <a:r>
              <a:rPr lang="en-US" sz="3600" dirty="0" smtClean="0">
                <a:latin typeface="Angsana New" pitchFamily="18" charset="-34"/>
                <a:cs typeface="AngsanaUPC" pitchFamily="18" charset="-34"/>
              </a:rPr>
              <a:t/>
            </a:r>
            <a:br>
              <a:rPr lang="en-US" sz="3600" dirty="0" smtClean="0">
                <a:latin typeface="Angsana New" pitchFamily="18" charset="-34"/>
                <a:cs typeface="AngsanaUPC" pitchFamily="18" charset="-34"/>
              </a:rPr>
            </a:br>
            <a:r>
              <a:rPr lang="en-US" sz="3600" dirty="0" smtClean="0">
                <a:latin typeface="Angsana New" pitchFamily="18" charset="-34"/>
                <a:cs typeface="AngsanaUPC" pitchFamily="18" charset="-34"/>
              </a:rPr>
              <a:t>(Probability Distribution  Functions)</a:t>
            </a:r>
            <a:endParaRPr lang="th-TH" sz="3600" dirty="0" smtClean="0">
              <a:cs typeface="Angsana New" pitchFamily="18" charset="-34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431904" y="1814189"/>
            <a:ext cx="304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2538264" y="3911501"/>
            <a:ext cx="304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054224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en-US" sz="3200" dirty="0" smtClean="0">
                <a:latin typeface="Angsana New" pitchFamily="18" charset="-34"/>
              </a:rPr>
              <a:t>1. </a:t>
            </a:r>
            <a:r>
              <a:rPr lang="en-US" sz="3200" dirty="0" err="1" smtClean="0">
                <a:latin typeface="Angsana New" pitchFamily="18" charset="-34"/>
              </a:rPr>
              <a:t>การแจกแจงแบบกัมเบล</a:t>
            </a:r>
            <a:r>
              <a:rPr lang="en-US" sz="3200" dirty="0" smtClean="0">
                <a:latin typeface="Angsana New" pitchFamily="18" charset="-34"/>
              </a:rPr>
              <a:t> (</a:t>
            </a:r>
            <a:r>
              <a:rPr lang="en-US" sz="3200" dirty="0" err="1" smtClean="0">
                <a:latin typeface="Angsana New" pitchFamily="18" charset="-34"/>
              </a:rPr>
              <a:t>Gumbel</a:t>
            </a:r>
            <a:r>
              <a:rPr lang="en-US" sz="3200" dirty="0" smtClean="0">
                <a:latin typeface="Angsana New" pitchFamily="18" charset="-34"/>
              </a:rPr>
              <a:t>  Distribution)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en-US" sz="3200" dirty="0" smtClean="0">
                <a:latin typeface="Angsana New" pitchFamily="18" charset="-34"/>
              </a:rPr>
              <a:t>   	</a:t>
            </a:r>
            <a:r>
              <a:rPr lang="en-US" sz="3200" dirty="0" err="1" smtClean="0">
                <a:latin typeface="Angsana New" pitchFamily="18" charset="-34"/>
              </a:rPr>
              <a:t>ฟังค์ชั่นการแจกแจงแบบกัมเบล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en-US" sz="3200" dirty="0" err="1" smtClean="0">
                <a:latin typeface="Angsana New" pitchFamily="18" charset="-34"/>
              </a:rPr>
              <a:t>บางครั้งจะเรียกว่า</a:t>
            </a:r>
            <a:r>
              <a:rPr lang="en-US" sz="3200" dirty="0" smtClean="0">
                <a:latin typeface="Angsana New" pitchFamily="18" charset="-34"/>
              </a:rPr>
              <a:t> Double Exponential  Distribution  Function  </a:t>
            </a:r>
            <a:r>
              <a:rPr lang="en-US" sz="3200" dirty="0" err="1" smtClean="0">
                <a:latin typeface="Angsana New" pitchFamily="18" charset="-34"/>
              </a:rPr>
              <a:t>หรือแบบ</a:t>
            </a:r>
            <a:r>
              <a:rPr lang="en-US" sz="3200" dirty="0" smtClean="0">
                <a:latin typeface="Angsana New" pitchFamily="18" charset="-34"/>
              </a:rPr>
              <a:t> Type I General Extreme Value </a:t>
            </a:r>
            <a:r>
              <a:rPr lang="en-US" sz="3200" dirty="0" err="1" smtClean="0">
                <a:latin typeface="Angsana New" pitchFamily="18" charset="-34"/>
              </a:rPr>
              <a:t>ตามสมการ</a:t>
            </a:r>
            <a:r>
              <a:rPr lang="en-US" sz="3200" dirty="0" smtClean="0">
                <a:latin typeface="Angsana New" pitchFamily="18" charset="-34"/>
              </a:rPr>
              <a:t> </a:t>
            </a:r>
            <a:endParaRPr lang="en-US" sz="3200" dirty="0">
              <a:latin typeface="Angsana New" pitchFamily="18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71600" y="3212976"/>
            <a:ext cx="7283450" cy="923925"/>
            <a:chOff x="1392238" y="762000"/>
            <a:chExt cx="7283450" cy="923925"/>
          </a:xfrm>
        </p:grpSpPr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1392238" y="762000"/>
              <a:ext cx="7283450" cy="923925"/>
              <a:chOff x="288" y="480"/>
              <a:chExt cx="4588" cy="582"/>
            </a:xfrm>
          </p:grpSpPr>
          <p:sp>
            <p:nvSpPr>
              <p:cNvPr id="16" name="Text Box 5"/>
              <p:cNvSpPr txBox="1">
                <a:spLocks noChangeArrowheads="1"/>
              </p:cNvSpPr>
              <p:nvPr/>
            </p:nvSpPr>
            <p:spPr bwMode="auto">
              <a:xfrm>
                <a:off x="288" y="528"/>
                <a:ext cx="115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2800" dirty="0">
                    <a:cs typeface="Times New Roman" pitchFamily="18" charset="0"/>
                  </a:rPr>
                  <a:t>F (x) =</a:t>
                </a:r>
                <a:endParaRPr lang="en-US" sz="2800" dirty="0">
                  <a:latin typeface="Angsana New" pitchFamily="18" charset="-34"/>
                </a:endParaRPr>
              </a:p>
            </p:txBody>
          </p:sp>
          <p:sp>
            <p:nvSpPr>
              <p:cNvPr id="17" name="Rectangle 3"/>
              <p:cNvSpPr>
                <a:spLocks noChangeArrowheads="1"/>
              </p:cNvSpPr>
              <p:nvPr/>
            </p:nvSpPr>
            <p:spPr bwMode="auto">
              <a:xfrm>
                <a:off x="1225" y="480"/>
                <a:ext cx="3651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tabLst>
                    <a:tab pos="4914900" algn="l"/>
                  </a:tabLst>
                </a:pPr>
                <a:r>
                  <a:rPr lang="en-US" sz="3200" b="1" dirty="0">
                    <a:latin typeface="Angsana New" pitchFamily="18" charset="-34"/>
                  </a:rPr>
                  <a:t>exp [ - exp ( - (x </a:t>
                </a:r>
                <a:r>
                  <a:rPr lang="en-US" sz="3200" b="1" dirty="0">
                    <a:latin typeface="Times New Roman"/>
                  </a:rPr>
                  <a:t>–</a:t>
                </a:r>
                <a:r>
                  <a:rPr lang="en-US" sz="3200" b="1" dirty="0">
                    <a:latin typeface="Angsana New" pitchFamily="18" charset="-34"/>
                  </a:rPr>
                  <a:t> x</a:t>
                </a:r>
                <a:r>
                  <a:rPr lang="en-US" sz="3200" b="1" baseline="-30000" dirty="0">
                    <a:latin typeface="Angsana New" pitchFamily="18" charset="-34"/>
                  </a:rPr>
                  <a:t>o</a:t>
                </a:r>
                <a:r>
                  <a:rPr lang="en-US" sz="3200" b="1" dirty="0">
                    <a:latin typeface="Angsana New" pitchFamily="18" charset="-34"/>
                  </a:rPr>
                  <a:t>))] 	 </a:t>
                </a:r>
                <a:endParaRPr lang="en-US" sz="3200" b="1" dirty="0"/>
              </a:p>
            </p:txBody>
          </p:sp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2592" y="697"/>
                <a:ext cx="52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3200" dirty="0">
                    <a:latin typeface="Angsana New" pitchFamily="18" charset="-34"/>
                    <a:cs typeface="Cordia New" pitchFamily="34" charset="-34"/>
                    <a:sym typeface="Symbol" pitchFamily="18" charset="2"/>
                  </a:rPr>
                  <a:t></a:t>
                </a:r>
                <a:r>
                  <a:rPr lang="en-US" sz="3200" dirty="0">
                    <a:latin typeface="Angsana New" pitchFamily="18" charset="-34"/>
                  </a:rPr>
                  <a:t> </a:t>
                </a:r>
                <a:endParaRPr lang="en-US" sz="3200" dirty="0">
                  <a:latin typeface="Angsana New" pitchFamily="18" charset="-34"/>
                  <a:cs typeface="Cordia New" pitchFamily="34" charset="-34"/>
                  <a:sym typeface="Symbol" pitchFamily="18" charset="2"/>
                </a:endParaRPr>
              </a:p>
            </p:txBody>
          </p:sp>
        </p:grp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5381706" y="1277304"/>
              <a:ext cx="504056" cy="27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4042807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819150" algn="l"/>
            <a:r>
              <a:rPr lang="th-TH" sz="3200" dirty="0" smtClean="0">
                <a:latin typeface="Angsana New" pitchFamily="18" charset="-34"/>
              </a:rPr>
              <a:t>เมื่อ</a:t>
            </a:r>
            <a:r>
              <a:rPr lang="en-US" sz="3200" dirty="0" smtClean="0">
                <a:latin typeface="Angsana New" pitchFamily="18" charset="-34"/>
              </a:rPr>
              <a:t>   -</a:t>
            </a:r>
            <a:r>
              <a:rPr lang="en-US" sz="3200" dirty="0" smtClean="0">
                <a:latin typeface="Angsana New" pitchFamily="18" charset="-34"/>
                <a:sym typeface="Symbol" pitchFamily="18" charset="2"/>
              </a:rPr>
              <a:t>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en-US" sz="3200" dirty="0" smtClean="0">
                <a:latin typeface="Angsana New" pitchFamily="18" charset="-34"/>
                <a:sym typeface="Symbol" pitchFamily="18" charset="2"/>
              </a:rPr>
              <a:t>&lt; X &lt; </a:t>
            </a:r>
            <a:endParaRPr lang="en-US" sz="3200" dirty="0" smtClean="0">
              <a:latin typeface="Angsana New" pitchFamily="18" charset="-34"/>
            </a:endParaRPr>
          </a:p>
          <a:p>
            <a:pPr indent="819150" algn="l" eaLnBrk="0" hangingPunct="0"/>
            <a:r>
              <a:rPr lang="en-US" sz="3200" dirty="0" smtClean="0">
                <a:latin typeface="Angsana New" pitchFamily="18" charset="-34"/>
                <a:sym typeface="Symbol" pitchFamily="18" charset="2"/>
              </a:rPr>
              <a:t> F (x)    =  Cumulative Distribution Function (CDF) of  x</a:t>
            </a:r>
          </a:p>
          <a:p>
            <a:pPr indent="819150" algn="l" eaLnBrk="0" hangingPunct="0"/>
            <a:r>
              <a:rPr lang="en-US" sz="3200" dirty="0" smtClean="0">
                <a:latin typeface="Angsana New" pitchFamily="18" charset="-34"/>
                <a:sym typeface="Symbol" pitchFamily="18" charset="2"/>
              </a:rPr>
              <a:t> Xo    =  Location Parameter  </a:t>
            </a:r>
            <a:r>
              <a:rPr lang="th-TH" sz="3200" dirty="0" smtClean="0">
                <a:latin typeface="Angsana New" pitchFamily="18" charset="-34"/>
                <a:sym typeface="Symbol" pitchFamily="18" charset="2"/>
              </a:rPr>
              <a:t>หรือค่าฐานนิยม</a:t>
            </a:r>
            <a:r>
              <a:rPr lang="en-US" sz="3200" dirty="0" smtClean="0">
                <a:latin typeface="Angsana New" pitchFamily="18" charset="-34"/>
                <a:sym typeface="Symbol" pitchFamily="18" charset="2"/>
              </a:rPr>
              <a:t> (Mode)</a:t>
            </a:r>
          </a:p>
          <a:p>
            <a:pPr indent="819150" algn="l" eaLnBrk="0" hangingPunct="0"/>
            <a:r>
              <a:rPr lang="en-US" sz="3200" dirty="0" smtClean="0">
                <a:latin typeface="Angsana New" pitchFamily="18" charset="-34"/>
                <a:sym typeface="Symbol" pitchFamily="18" charset="2"/>
              </a:rPr>
              <a:t> </a:t>
            </a:r>
            <a:r>
              <a:rPr lang="en-US" sz="3200" dirty="0" smtClean="0">
                <a:latin typeface="Angsana New" pitchFamily="18" charset="-34"/>
              </a:rPr>
              <a:t>     </a:t>
            </a:r>
            <a:r>
              <a:rPr lang="en-US" sz="3200" dirty="0" smtClean="0">
                <a:latin typeface="Angsana New" pitchFamily="18" charset="-34"/>
                <a:sym typeface="Symbol" pitchFamily="18" charset="2"/>
              </a:rPr>
              <a:t>=  Scale Parameter</a:t>
            </a:r>
          </a:p>
          <a:p>
            <a:pPr indent="819150" algn="l" eaLnBrk="0" hangingPunct="0"/>
            <a:r>
              <a:rPr lang="en-US" sz="3200" dirty="0" smtClean="0">
                <a:latin typeface="Angsana New" pitchFamily="18" charset="-34"/>
                <a:sym typeface="Symbol" pitchFamily="18" charset="2"/>
              </a:rPr>
              <a:t> F ( Xo)   =  0.3679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861425" cy="533400"/>
          </a:xfrm>
        </p:spPr>
        <p:txBody>
          <a:bodyPr/>
          <a:lstStyle/>
          <a:p>
            <a:r>
              <a:rPr lang="en-US" sz="3600" dirty="0" err="1" smtClean="0">
                <a:latin typeface="Angsana New" pitchFamily="18" charset="-34"/>
                <a:cs typeface="AngsanaUPC" pitchFamily="18" charset="-34"/>
              </a:rPr>
              <a:t>ฟังค์ชั่นการแจกแจงความน่าจะเป็น</a:t>
            </a:r>
            <a:r>
              <a:rPr lang="en-US" sz="3600" dirty="0" smtClean="0">
                <a:latin typeface="Angsana New" pitchFamily="18" charset="-34"/>
                <a:cs typeface="AngsanaUPC" pitchFamily="18" charset="-34"/>
              </a:rPr>
              <a:t/>
            </a:r>
            <a:br>
              <a:rPr lang="en-US" sz="3600" dirty="0" smtClean="0">
                <a:latin typeface="Angsana New" pitchFamily="18" charset="-34"/>
                <a:cs typeface="AngsanaUPC" pitchFamily="18" charset="-34"/>
              </a:rPr>
            </a:br>
            <a:r>
              <a:rPr lang="en-US" sz="3600" dirty="0" smtClean="0">
                <a:latin typeface="Angsana New" pitchFamily="18" charset="-34"/>
                <a:cs typeface="AngsanaUPC" pitchFamily="18" charset="-34"/>
              </a:rPr>
              <a:t>(Probability Distribution  Functions)</a:t>
            </a:r>
            <a:endParaRPr lang="th-TH" sz="3600" dirty="0" smtClean="0">
              <a:cs typeface="Angsana New" pitchFamily="18" charset="-34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431904" y="1814189"/>
            <a:ext cx="304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2538264" y="3911501"/>
            <a:ext cx="304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0" y="1916832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และ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Probability  Density Function (PDF)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จะได้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 		f (x)   =   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1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 exp [ -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( x – x</a:t>
            </a:r>
            <a:r>
              <a:rPr kumimoji="0" lang="en-US" sz="2800" b="1" i="0" u="sng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)  - exp [ - (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x – x</a:t>
            </a:r>
            <a:r>
              <a:rPr kumimoji="0" lang="en-US" sz="2800" b="1" i="0" u="sng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)] ]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en-US" sz="2800" kern="0" dirty="0" smtClean="0">
                <a:latin typeface="Angsana New" pitchFamily="18" charset="-34"/>
              </a:rPr>
              <a:t>            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	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  <a:sym typeface="Symbol" pitchFamily="18" charset="2"/>
              </a:rPr>
              <a:t>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              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  <a:sym typeface="Symbol" pitchFamily="18" charset="2"/>
              </a:rPr>
              <a:t>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                      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  <a:sym typeface="Symbol" pitchFamily="18" charset="2"/>
              </a:rPr>
              <a:t>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  <a:p>
            <a:pPr marL="342900" marR="0" lvl="0" indent="-3429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0" y="364502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/>
            <a:r>
              <a:rPr lang="en-US" sz="3200" b="1" dirty="0">
                <a:latin typeface="Angsana New" pitchFamily="18" charset="-34"/>
              </a:rPr>
              <a:t>	</a:t>
            </a:r>
            <a:r>
              <a:rPr lang="th-TH" sz="3200" b="1" dirty="0">
                <a:latin typeface="Angsana New" pitchFamily="18" charset="-34"/>
              </a:rPr>
              <a:t>การหาค่าพารามิเตอร์ของฟังก์ชั่นกัมเบลโดยวิธีโมเมนต์</a:t>
            </a:r>
            <a:r>
              <a:rPr lang="en-US" sz="3200" b="1" dirty="0">
                <a:latin typeface="Angsana New" pitchFamily="18" charset="-34"/>
              </a:rPr>
              <a:t> </a:t>
            </a:r>
            <a:r>
              <a:rPr lang="th-TH" sz="3200" b="1" dirty="0">
                <a:latin typeface="Angsana New" pitchFamily="18" charset="-34"/>
              </a:rPr>
              <a:t>ประกอบด้วยค่าเฉลี่ย</a:t>
            </a:r>
            <a:r>
              <a:rPr lang="en-US" sz="3200" b="1" dirty="0">
                <a:latin typeface="Angsana New" pitchFamily="18" charset="-34"/>
              </a:rPr>
              <a:t> (mean ; </a:t>
            </a:r>
            <a:r>
              <a:rPr lang="en-US" sz="3200" b="1" dirty="0">
                <a:latin typeface="Angsana New" pitchFamily="18" charset="-34"/>
                <a:sym typeface="Symbol" pitchFamily="18" charset="2"/>
              </a:rPr>
              <a:t></a:t>
            </a:r>
            <a:r>
              <a:rPr lang="en-US" sz="3200" b="1" dirty="0">
                <a:latin typeface="Angsana New" pitchFamily="18" charset="-34"/>
              </a:rPr>
              <a:t>)</a:t>
            </a:r>
            <a:r>
              <a:rPr lang="en-US" sz="3200" b="1" dirty="0">
                <a:latin typeface="Angsana New" pitchFamily="18" charset="-34"/>
                <a:sym typeface="Symbol" pitchFamily="18" charset="2"/>
              </a:rPr>
              <a:t>  </a:t>
            </a:r>
            <a:r>
              <a:rPr lang="th-TH" sz="3200" b="1" dirty="0">
                <a:latin typeface="Angsana New" pitchFamily="18" charset="-34"/>
                <a:sym typeface="Symbol" pitchFamily="18" charset="2"/>
              </a:rPr>
              <a:t>ค่าความแปรปรวน</a:t>
            </a:r>
            <a:r>
              <a:rPr lang="en-US" sz="3200" b="1" dirty="0">
                <a:latin typeface="Angsana New" pitchFamily="18" charset="-34"/>
                <a:sym typeface="Symbol" pitchFamily="18" charset="2"/>
              </a:rPr>
              <a:t> (variance ; </a:t>
            </a:r>
            <a:r>
              <a:rPr lang="en-US" sz="3200" b="1" baseline="30000" dirty="0">
                <a:latin typeface="Angsana New" pitchFamily="18" charset="-34"/>
              </a:rPr>
              <a:t>2</a:t>
            </a:r>
            <a:r>
              <a:rPr lang="en-US" sz="3200" b="1" dirty="0">
                <a:latin typeface="Angsana New" pitchFamily="18" charset="-34"/>
                <a:sym typeface="Symbol" pitchFamily="18" charset="2"/>
              </a:rPr>
              <a:t>)   </a:t>
            </a:r>
            <a:r>
              <a:rPr lang="th-TH" sz="3200" b="1" dirty="0">
                <a:latin typeface="Angsana New" pitchFamily="18" charset="-34"/>
                <a:sym typeface="Symbol" pitchFamily="18" charset="2"/>
              </a:rPr>
              <a:t>และค่าสัมประสิทธิ์ความเบ้</a:t>
            </a:r>
            <a:r>
              <a:rPr lang="en-US" sz="3200" b="1" dirty="0">
                <a:latin typeface="Angsana New" pitchFamily="18" charset="-34"/>
                <a:sym typeface="Symbol" pitchFamily="18" charset="2"/>
              </a:rPr>
              <a:t> (</a:t>
            </a:r>
            <a:r>
              <a:rPr lang="en-US" sz="3200" b="1" dirty="0" err="1">
                <a:latin typeface="Angsana New" pitchFamily="18" charset="-34"/>
                <a:sym typeface="Symbol" pitchFamily="18" charset="2"/>
              </a:rPr>
              <a:t>skewness</a:t>
            </a:r>
            <a:r>
              <a:rPr lang="en-US" sz="3200" b="1" dirty="0">
                <a:latin typeface="Angsana New" pitchFamily="18" charset="-34"/>
                <a:sym typeface="Symbol" pitchFamily="18" charset="2"/>
              </a:rPr>
              <a:t> coefficient ;  </a:t>
            </a:r>
            <a:r>
              <a:rPr lang="en-US" sz="3200" b="1" dirty="0" smtClean="0">
                <a:latin typeface="Angsana New" pitchFamily="18" charset="-34"/>
              </a:rPr>
              <a:t>)</a:t>
            </a:r>
            <a:endParaRPr lang="en-US" sz="3200" b="1" dirty="0">
              <a:latin typeface="Angsana New" pitchFamily="18" charset="-34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861425" cy="533400"/>
          </a:xfrm>
        </p:spPr>
        <p:txBody>
          <a:bodyPr/>
          <a:lstStyle/>
          <a:p>
            <a:r>
              <a:rPr lang="en-US" sz="3600" dirty="0" err="1" smtClean="0">
                <a:latin typeface="Angsana New" pitchFamily="18" charset="-34"/>
                <a:cs typeface="AngsanaUPC" pitchFamily="18" charset="-34"/>
              </a:rPr>
              <a:t>ฟังค์ชั่นการแจกแจงความน่าจะเป็น</a:t>
            </a:r>
            <a:r>
              <a:rPr lang="en-US" sz="3600" dirty="0" smtClean="0">
                <a:latin typeface="Angsana New" pitchFamily="18" charset="-34"/>
                <a:cs typeface="AngsanaUPC" pitchFamily="18" charset="-34"/>
              </a:rPr>
              <a:t/>
            </a:r>
            <a:br>
              <a:rPr lang="en-US" sz="3600" dirty="0" smtClean="0">
                <a:latin typeface="Angsana New" pitchFamily="18" charset="-34"/>
                <a:cs typeface="AngsanaUPC" pitchFamily="18" charset="-34"/>
              </a:rPr>
            </a:br>
            <a:r>
              <a:rPr lang="en-US" sz="3600" dirty="0" smtClean="0">
                <a:latin typeface="Angsana New" pitchFamily="18" charset="-34"/>
                <a:cs typeface="AngsanaUPC" pitchFamily="18" charset="-34"/>
              </a:rPr>
              <a:t>(Probability Distribution  Functions)</a:t>
            </a:r>
            <a:endParaRPr lang="th-TH" sz="3600" dirty="0" smtClean="0">
              <a:cs typeface="Angsana New" pitchFamily="18" charset="-34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431904" y="1814189"/>
            <a:ext cx="304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2538264" y="3911501"/>
            <a:ext cx="304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709" y="1125142"/>
            <a:ext cx="2232347" cy="875886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4701" y="2274888"/>
            <a:ext cx="3533403" cy="975240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356992"/>
            <a:ext cx="5616624" cy="1083700"/>
          </a:xfrm>
          <a:prstGeom prst="rect">
            <a:avLst/>
          </a:prstGeom>
          <a:noFill/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187624" y="3818068"/>
            <a:ext cx="93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200" dirty="0">
                <a:latin typeface="Angsana New" pitchFamily="18" charset="-34"/>
              </a:rPr>
              <a:t>   </a:t>
            </a:r>
            <a:r>
              <a:rPr lang="en-US" sz="3200" dirty="0">
                <a:latin typeface="Angsana New" pitchFamily="18" charset="-34"/>
                <a:sym typeface="Symbol" pitchFamily="18" charset="2"/>
              </a:rPr>
              <a:t></a:t>
            </a:r>
            <a:r>
              <a:rPr lang="en-US" sz="3200" dirty="0">
                <a:latin typeface="Angsana New" pitchFamily="18" charset="-34"/>
              </a:rPr>
              <a:t>  =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79512" y="4853478"/>
            <a:ext cx="89644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533400" algn="l">
              <a:tabLst>
                <a:tab pos="1012825" algn="l"/>
              </a:tabLst>
            </a:pPr>
            <a:r>
              <a:rPr lang="en-US" sz="2800" b="1" dirty="0">
                <a:latin typeface="Angsana New" pitchFamily="18" charset="-34"/>
              </a:rPr>
              <a:t>                         X</a:t>
            </a:r>
            <a:r>
              <a:rPr lang="en-US" sz="2800" b="1" baseline="-30000" dirty="0">
                <a:latin typeface="Angsana New" pitchFamily="18" charset="-34"/>
              </a:rPr>
              <a:t>0</a:t>
            </a:r>
            <a:r>
              <a:rPr lang="en-US" sz="2800" b="1" dirty="0">
                <a:latin typeface="Angsana New" pitchFamily="18" charset="-34"/>
              </a:rPr>
              <a:t> = </a:t>
            </a:r>
            <a:r>
              <a:rPr lang="en-US" sz="2800" b="1" dirty="0">
                <a:latin typeface="Angsana New" pitchFamily="18" charset="-34"/>
                <a:sym typeface="Symbol" pitchFamily="18" charset="2"/>
              </a:rPr>
              <a:t></a:t>
            </a:r>
            <a:r>
              <a:rPr lang="en-US" sz="2800" b="1" dirty="0">
                <a:latin typeface="Angsana New" pitchFamily="18" charset="-34"/>
              </a:rPr>
              <a:t>X</a:t>
            </a:r>
            <a:r>
              <a:rPr lang="en-US" sz="2800" b="1" dirty="0">
                <a:latin typeface="Angsana New" pitchFamily="18" charset="-34"/>
                <a:sym typeface="Symbol" pitchFamily="18" charset="2"/>
              </a:rPr>
              <a:t>   -  0.45  </a:t>
            </a:r>
            <a:r>
              <a:rPr lang="en-US" sz="2800" b="1" dirty="0" err="1" smtClean="0">
                <a:latin typeface="Angsana New" pitchFamily="18" charset="-34"/>
                <a:sym typeface="Symbol" pitchFamily="18" charset="2"/>
              </a:rPr>
              <a:t>S</a:t>
            </a:r>
            <a:r>
              <a:rPr lang="en-US" sz="2800" b="1" baseline="-30000" dirty="0" err="1" smtClean="0">
                <a:latin typeface="Angsana New" pitchFamily="18" charset="-34"/>
                <a:sym typeface="Symbol" pitchFamily="18" charset="2"/>
              </a:rPr>
              <a:t>x</a:t>
            </a:r>
            <a:endParaRPr lang="en-US" sz="2800" b="1" dirty="0">
              <a:latin typeface="Angsana New" pitchFamily="18" charset="-34"/>
              <a:sym typeface="Symbol" pitchFamily="18" charset="2"/>
            </a:endParaRPr>
          </a:p>
          <a:p>
            <a:pPr indent="-533400" algn="l" eaLnBrk="0" hangingPunct="0">
              <a:tabLst>
                <a:tab pos="1012825" algn="l"/>
              </a:tabLst>
            </a:pPr>
            <a:r>
              <a:rPr lang="en-US" sz="2800" b="1" dirty="0">
                <a:latin typeface="Angsana New" pitchFamily="18" charset="-34"/>
                <a:sym typeface="Symbol" pitchFamily="18" charset="2"/>
              </a:rPr>
              <a:t>                        </a:t>
            </a:r>
            <a:r>
              <a:rPr lang="en-US" sz="2800" b="1" dirty="0">
                <a:latin typeface="Angsana New" pitchFamily="18" charset="-34"/>
              </a:rPr>
              <a:t>  </a:t>
            </a:r>
            <a:r>
              <a:rPr lang="en-US" sz="2800" b="1" dirty="0">
                <a:latin typeface="Angsana New" pitchFamily="18" charset="-34"/>
                <a:sym typeface="Symbol" pitchFamily="18" charset="2"/>
              </a:rPr>
              <a:t>=  0.7797 </a:t>
            </a:r>
            <a:r>
              <a:rPr lang="en-US" sz="2800" b="1" dirty="0" err="1" smtClean="0">
                <a:latin typeface="Angsana New" pitchFamily="18" charset="-34"/>
                <a:sym typeface="Symbol" pitchFamily="18" charset="2"/>
              </a:rPr>
              <a:t>S</a:t>
            </a:r>
            <a:r>
              <a:rPr lang="en-US" sz="2800" b="1" baseline="-30000" dirty="0" err="1" smtClean="0">
                <a:latin typeface="Angsana New" pitchFamily="18" charset="-34"/>
                <a:sym typeface="Symbol" pitchFamily="18" charset="2"/>
              </a:rPr>
              <a:t>x</a:t>
            </a:r>
            <a:endParaRPr lang="en-US" sz="2800" b="1" dirty="0" smtClean="0">
              <a:latin typeface="Angsana New" pitchFamily="18" charset="-34"/>
              <a:sym typeface="Symbol" pitchFamily="18" charset="2"/>
            </a:endParaRPr>
          </a:p>
          <a:p>
            <a:pPr indent="-533400" algn="l" eaLnBrk="0" hangingPunct="0">
              <a:tabLst>
                <a:tab pos="1012825" algn="l"/>
              </a:tabLst>
            </a:pPr>
            <a:r>
              <a:rPr lang="en-US" sz="2800" b="1" dirty="0" smtClean="0">
                <a:latin typeface="Angsana New" pitchFamily="18" charset="-34"/>
                <a:sym typeface="Symbol" pitchFamily="18" charset="2"/>
              </a:rPr>
              <a:t>    </a:t>
            </a:r>
            <a:r>
              <a:rPr lang="en-US" sz="2800" b="1" dirty="0" err="1" smtClean="0">
                <a:latin typeface="Angsana New" pitchFamily="18" charset="-34"/>
                <a:sym typeface="Symbol" pitchFamily="18" charset="2"/>
              </a:rPr>
              <a:t>เมื่อ</a:t>
            </a:r>
            <a:r>
              <a:rPr lang="en-US" sz="2800" b="1" dirty="0" err="1" smtClean="0">
                <a:latin typeface="Angsana New" pitchFamily="18" charset="-34"/>
              </a:rPr>
              <a:t>X</a:t>
            </a:r>
            <a:r>
              <a:rPr lang="en-US" sz="2800" b="1" dirty="0" smtClean="0">
                <a:latin typeface="Angsana New" pitchFamily="18" charset="-34"/>
                <a:sym typeface="Symbol" pitchFamily="18" charset="2"/>
              </a:rPr>
              <a:t>  =  </a:t>
            </a:r>
            <a:r>
              <a:rPr lang="en-US" sz="2800" b="1" dirty="0" err="1" smtClean="0">
                <a:latin typeface="Angsana New" pitchFamily="18" charset="-34"/>
                <a:sym typeface="Symbol" pitchFamily="18" charset="2"/>
              </a:rPr>
              <a:t>ค่าเฉลี่ยของตัวอย่าง</a:t>
            </a:r>
            <a:r>
              <a:rPr lang="en-US" sz="2800" b="1" dirty="0" smtClean="0">
                <a:latin typeface="Angsana New" pitchFamily="18" charset="-34"/>
                <a:sym typeface="Symbol" pitchFamily="18" charset="2"/>
              </a:rPr>
              <a:t> (mean of samples)</a:t>
            </a:r>
          </a:p>
          <a:p>
            <a:pPr indent="-533400" algn="l" eaLnBrk="0" hangingPunct="0">
              <a:tabLst>
                <a:tab pos="1012825" algn="l"/>
              </a:tabLst>
            </a:pPr>
            <a:r>
              <a:rPr lang="en-US" sz="2800" b="1" dirty="0" smtClean="0">
                <a:latin typeface="Angsana New" pitchFamily="18" charset="-34"/>
                <a:sym typeface="Symbol" pitchFamily="18" charset="2"/>
              </a:rPr>
              <a:t>             </a:t>
            </a:r>
            <a:r>
              <a:rPr lang="en-US" sz="2800" b="1" dirty="0" err="1" smtClean="0">
                <a:latin typeface="Angsana New" pitchFamily="18" charset="-34"/>
                <a:sym typeface="Symbol" pitchFamily="18" charset="2"/>
              </a:rPr>
              <a:t>S</a:t>
            </a:r>
            <a:r>
              <a:rPr lang="en-US" sz="2800" b="1" baseline="-30000" dirty="0" err="1" smtClean="0">
                <a:latin typeface="Angsana New" pitchFamily="18" charset="-34"/>
                <a:sym typeface="Symbol" pitchFamily="18" charset="2"/>
              </a:rPr>
              <a:t>x</a:t>
            </a:r>
            <a:r>
              <a:rPr lang="en-US" sz="2800" b="1" dirty="0" smtClean="0">
                <a:latin typeface="Angsana New" pitchFamily="18" charset="-34"/>
                <a:sym typeface="Symbol" pitchFamily="18" charset="2"/>
              </a:rPr>
              <a:t>  </a:t>
            </a:r>
            <a:r>
              <a:rPr lang="en-US" sz="2800" b="1" dirty="0">
                <a:latin typeface="Angsana New" pitchFamily="18" charset="-34"/>
                <a:sym typeface="Symbol" pitchFamily="18" charset="2"/>
              </a:rPr>
              <a:t>=  </a:t>
            </a:r>
            <a:r>
              <a:rPr lang="en-US" sz="2800" b="1" dirty="0" err="1">
                <a:latin typeface="Angsana New" pitchFamily="18" charset="-34"/>
                <a:sym typeface="Symbol" pitchFamily="18" charset="2"/>
              </a:rPr>
              <a:t>ค่าเบี่ยงเบนมาตรฐานของ</a:t>
            </a:r>
            <a:r>
              <a:rPr lang="en-US" sz="2800" b="1" dirty="0" err="1" smtClean="0">
                <a:latin typeface="Angsana New" pitchFamily="18" charset="-34"/>
                <a:sym typeface="Symbol" pitchFamily="18" charset="2"/>
              </a:rPr>
              <a:t>ตัวอย่าง</a:t>
            </a:r>
            <a:r>
              <a:rPr lang="en-US" sz="2800" b="1" dirty="0" smtClean="0">
                <a:latin typeface="Angsana New" pitchFamily="18" charset="-34"/>
                <a:sym typeface="Symbol" pitchFamily="18" charset="2"/>
              </a:rPr>
              <a:t>(standard </a:t>
            </a:r>
            <a:r>
              <a:rPr lang="en-US" sz="2800" b="1" dirty="0">
                <a:latin typeface="Angsana New" pitchFamily="18" charset="-34"/>
                <a:sym typeface="Symbol" pitchFamily="18" charset="2"/>
              </a:rPr>
              <a:t>deviation of samples</a:t>
            </a:r>
            <a:r>
              <a:rPr lang="en-US" sz="2800" b="1" dirty="0" smtClean="0">
                <a:latin typeface="Angsana New" pitchFamily="18" charset="-34"/>
                <a:sym typeface="Symbol" pitchFamily="18" charset="2"/>
              </a:rPr>
              <a:t>)</a:t>
            </a:r>
            <a:endParaRPr lang="en-US" sz="2800" b="1" dirty="0">
              <a:latin typeface="Angsana New" pitchFamily="18" charset="-34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861425" cy="533400"/>
          </a:xfrm>
        </p:spPr>
        <p:txBody>
          <a:bodyPr/>
          <a:lstStyle/>
          <a:p>
            <a:r>
              <a:rPr lang="en-US" sz="3600" dirty="0" err="1" smtClean="0">
                <a:latin typeface="Angsana New" pitchFamily="18" charset="-34"/>
                <a:cs typeface="AngsanaUPC" pitchFamily="18" charset="-34"/>
              </a:rPr>
              <a:t>ฟังค์ชั่นการแจกแจงความน่าจะเป็น</a:t>
            </a:r>
            <a:r>
              <a:rPr lang="en-US" sz="3600" dirty="0" smtClean="0">
                <a:latin typeface="Angsana New" pitchFamily="18" charset="-34"/>
                <a:cs typeface="AngsanaUPC" pitchFamily="18" charset="-34"/>
              </a:rPr>
              <a:t/>
            </a:r>
            <a:br>
              <a:rPr lang="en-US" sz="3600" dirty="0" smtClean="0">
                <a:latin typeface="Angsana New" pitchFamily="18" charset="-34"/>
                <a:cs typeface="AngsanaUPC" pitchFamily="18" charset="-34"/>
              </a:rPr>
            </a:br>
            <a:r>
              <a:rPr lang="en-US" sz="3600" dirty="0" smtClean="0">
                <a:latin typeface="Angsana New" pitchFamily="18" charset="-34"/>
                <a:cs typeface="AngsanaUPC" pitchFamily="18" charset="-34"/>
              </a:rPr>
              <a:t>(Probability Distribution  Functions)</a:t>
            </a:r>
            <a:endParaRPr lang="th-TH" sz="3600" dirty="0" smtClean="0">
              <a:cs typeface="Angsana New" pitchFamily="18" charset="-34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431904" y="1814189"/>
            <a:ext cx="304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2538264" y="3911501"/>
            <a:ext cx="304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395536" y="1340768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latin typeface="Angsana New" pitchFamily="18" charset="-34"/>
              </a:rPr>
              <a:t>2. </a:t>
            </a:r>
            <a:r>
              <a:rPr lang="en-US" sz="3200" dirty="0" err="1" smtClean="0">
                <a:latin typeface="Angsana New" pitchFamily="18" charset="-34"/>
              </a:rPr>
              <a:t>การแจกแจงแบบล็อคนอร์มอล</a:t>
            </a:r>
            <a:r>
              <a:rPr lang="en-US" sz="3200" dirty="0" smtClean="0">
                <a:latin typeface="Angsana New" pitchFamily="18" charset="-34"/>
              </a:rPr>
              <a:t> 2 </a:t>
            </a:r>
            <a:r>
              <a:rPr lang="en-US" sz="3200" dirty="0" err="1" smtClean="0">
                <a:latin typeface="Angsana New" pitchFamily="18" charset="-34"/>
              </a:rPr>
              <a:t>พารามิเตอร์</a:t>
            </a:r>
            <a:endParaRPr lang="en-US" sz="3200" dirty="0" smtClean="0">
              <a:latin typeface="Angsana New" pitchFamily="18" charset="-34"/>
            </a:endParaRPr>
          </a:p>
          <a:p>
            <a:pPr algn="l"/>
            <a:r>
              <a:rPr lang="en-US" sz="3200" dirty="0" smtClean="0">
                <a:latin typeface="Angsana New" pitchFamily="18" charset="-34"/>
              </a:rPr>
              <a:t>( Lognormal 2 parameters Distribution) </a:t>
            </a:r>
          </a:p>
          <a:p>
            <a:pPr algn="l"/>
            <a:r>
              <a:rPr lang="en-US" sz="3200" dirty="0" smtClean="0">
                <a:latin typeface="Angsana New" pitchFamily="18" charset="-34"/>
              </a:rPr>
              <a:t>	</a:t>
            </a:r>
            <a:r>
              <a:rPr lang="en-US" sz="3200" dirty="0" err="1" smtClean="0">
                <a:latin typeface="Angsana New" pitchFamily="18" charset="-34"/>
              </a:rPr>
              <a:t>ถ้า</a:t>
            </a:r>
            <a:r>
              <a:rPr lang="en-US" sz="3200" dirty="0" smtClean="0">
                <a:latin typeface="Angsana New" pitchFamily="18" charset="-34"/>
              </a:rPr>
              <a:t>  X  </a:t>
            </a:r>
            <a:r>
              <a:rPr lang="en-US" sz="3200" dirty="0" err="1" smtClean="0">
                <a:latin typeface="Angsana New" pitchFamily="18" charset="-34"/>
              </a:rPr>
              <a:t>เป็นตัวแปรแรนด้อม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en-US" sz="3200" dirty="0" err="1" smtClean="0">
                <a:latin typeface="Angsana New" pitchFamily="18" charset="-34"/>
              </a:rPr>
              <a:t>และให้</a:t>
            </a:r>
            <a:r>
              <a:rPr lang="en-US" sz="3200" dirty="0" smtClean="0">
                <a:latin typeface="Angsana New" pitchFamily="18" charset="-34"/>
              </a:rPr>
              <a:t> Y = </a:t>
            </a:r>
            <a:r>
              <a:rPr lang="en-US" sz="3200" dirty="0" err="1" smtClean="0">
                <a:latin typeface="Angsana New" pitchFamily="18" charset="-34"/>
              </a:rPr>
              <a:t>lnX</a:t>
            </a:r>
            <a:r>
              <a:rPr lang="en-US" sz="3200" dirty="0" smtClean="0">
                <a:latin typeface="Angsana New" pitchFamily="18" charset="-34"/>
              </a:rPr>
              <a:t>   </a:t>
            </a:r>
            <a:r>
              <a:rPr lang="en-US" sz="3200" dirty="0" err="1" smtClean="0">
                <a:latin typeface="Angsana New" pitchFamily="18" charset="-34"/>
              </a:rPr>
              <a:t>ถ้า</a:t>
            </a:r>
            <a:r>
              <a:rPr lang="en-US" sz="3200" dirty="0" smtClean="0">
                <a:latin typeface="Angsana New" pitchFamily="18" charset="-34"/>
              </a:rPr>
              <a:t> Y </a:t>
            </a:r>
            <a:r>
              <a:rPr lang="en-US" sz="3200" dirty="0" err="1" smtClean="0">
                <a:latin typeface="Angsana New" pitchFamily="18" charset="-34"/>
              </a:rPr>
              <a:t>มีการแจกแจงแบบนอร์มอล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en-US" sz="3200" dirty="0" err="1" smtClean="0">
                <a:latin typeface="Angsana New" pitchFamily="18" charset="-34"/>
              </a:rPr>
              <a:t>โดยมี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en-US" sz="3200" dirty="0" err="1" smtClean="0">
                <a:latin typeface="Angsana New" pitchFamily="18" charset="-34"/>
              </a:rPr>
              <a:t>ค่าเฉลี่ย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en-US" sz="3200" dirty="0" err="1" smtClean="0">
                <a:latin typeface="Angsana New" pitchFamily="18" charset="-34"/>
              </a:rPr>
              <a:t>เท่ากับ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en-US" sz="3200" dirty="0" smtClean="0">
                <a:latin typeface="Angsana New" pitchFamily="18" charset="-34"/>
                <a:sym typeface="Symbol" pitchFamily="18" charset="2"/>
              </a:rPr>
              <a:t></a:t>
            </a:r>
            <a:r>
              <a:rPr lang="en-US" sz="3200" dirty="0" smtClean="0">
                <a:latin typeface="Angsana New" pitchFamily="18" charset="-34"/>
              </a:rPr>
              <a:t>y </a:t>
            </a:r>
            <a:r>
              <a:rPr lang="en-US" sz="3200" dirty="0" err="1" smtClean="0">
                <a:latin typeface="Angsana New" pitchFamily="18" charset="-34"/>
              </a:rPr>
              <a:t>และค่าเบี่ยงเบนมาตรฐาน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en-US" sz="3200" dirty="0" err="1" smtClean="0">
                <a:latin typeface="Angsana New" pitchFamily="18" charset="-34"/>
              </a:rPr>
              <a:t>เท่ากับ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en-US" sz="3200" dirty="0" smtClean="0">
                <a:latin typeface="Angsana New" pitchFamily="18" charset="-34"/>
                <a:sym typeface="Symbol" pitchFamily="18" charset="2"/>
              </a:rPr>
              <a:t></a:t>
            </a:r>
            <a:r>
              <a:rPr lang="en-US" sz="3200" dirty="0" smtClean="0">
                <a:latin typeface="Angsana New" pitchFamily="18" charset="-34"/>
              </a:rPr>
              <a:t>y  </a:t>
            </a:r>
            <a:r>
              <a:rPr lang="en-US" sz="3200" dirty="0" err="1" smtClean="0">
                <a:latin typeface="Angsana New" pitchFamily="18" charset="-34"/>
              </a:rPr>
              <a:t>แล้ว</a:t>
            </a:r>
            <a:r>
              <a:rPr lang="en-US" sz="3200" dirty="0" smtClean="0">
                <a:latin typeface="Angsana New" pitchFamily="18" charset="-34"/>
              </a:rPr>
              <a:t>  X  </a:t>
            </a:r>
            <a:r>
              <a:rPr lang="en-US" sz="3200" dirty="0" err="1" smtClean="0">
                <a:latin typeface="Angsana New" pitchFamily="18" charset="-34"/>
              </a:rPr>
              <a:t>จะมีการแจกแจงแบบล็อค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en-US" sz="3200" dirty="0" err="1" smtClean="0">
                <a:latin typeface="Angsana New" pitchFamily="18" charset="-34"/>
              </a:rPr>
              <a:t>นอร์มอล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en-US" sz="3200" dirty="0" err="1" smtClean="0">
                <a:latin typeface="Angsana New" pitchFamily="18" charset="-34"/>
              </a:rPr>
              <a:t>โดยมี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en-US" sz="3200" dirty="0" err="1" smtClean="0">
                <a:latin typeface="Angsana New" pitchFamily="18" charset="-34"/>
              </a:rPr>
              <a:t>ค่าเฉลี่ย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en-US" sz="3200" dirty="0" err="1" smtClean="0">
                <a:latin typeface="Angsana New" pitchFamily="18" charset="-34"/>
              </a:rPr>
              <a:t>เท่ากับ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en-US" sz="3200" dirty="0" smtClean="0">
                <a:latin typeface="Angsana New" pitchFamily="18" charset="-34"/>
                <a:sym typeface="Symbol" pitchFamily="18" charset="2"/>
              </a:rPr>
              <a:t></a:t>
            </a:r>
            <a:r>
              <a:rPr lang="en-US" sz="3200" dirty="0" smtClean="0">
                <a:latin typeface="Angsana New" pitchFamily="18" charset="-34"/>
              </a:rPr>
              <a:t>y </a:t>
            </a:r>
            <a:r>
              <a:rPr lang="en-US" sz="3200" dirty="0" err="1" smtClean="0">
                <a:latin typeface="Angsana New" pitchFamily="18" charset="-34"/>
              </a:rPr>
              <a:t>และค่าเบี่ยงเบนมาตรฐาน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en-US" sz="3200" dirty="0" err="1" smtClean="0">
                <a:latin typeface="Angsana New" pitchFamily="18" charset="-34"/>
              </a:rPr>
              <a:t>เท่ากับ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en-US" sz="3200" dirty="0" smtClean="0">
                <a:latin typeface="Angsana New" pitchFamily="18" charset="-34"/>
                <a:sym typeface="Symbol" pitchFamily="18" charset="2"/>
              </a:rPr>
              <a:t></a:t>
            </a:r>
            <a:r>
              <a:rPr lang="en-US" sz="3200" dirty="0" smtClean="0">
                <a:latin typeface="Angsana New" pitchFamily="18" charset="-34"/>
              </a:rPr>
              <a:t>y  </a:t>
            </a:r>
            <a:r>
              <a:rPr lang="th-TH" sz="3200" dirty="0" smtClean="0">
                <a:latin typeface="Angsana New" pitchFamily="18" charset="-34"/>
              </a:rPr>
              <a:t>โดย</a:t>
            </a:r>
            <a:r>
              <a:rPr lang="en-US" sz="3200" dirty="0" err="1" smtClean="0">
                <a:latin typeface="Angsana New" pitchFamily="18" charset="-34"/>
              </a:rPr>
              <a:t>มี</a:t>
            </a:r>
            <a:r>
              <a:rPr lang="en-US" sz="3200" dirty="0" smtClean="0">
                <a:latin typeface="Angsana New" pitchFamily="18" charset="-34"/>
              </a:rPr>
              <a:t> Probability Density Function of X </a:t>
            </a:r>
            <a:r>
              <a:rPr lang="en-US" sz="3200" dirty="0" err="1" smtClean="0">
                <a:latin typeface="Angsana New" pitchFamily="18" charset="-34"/>
              </a:rPr>
              <a:t>ดังในสมการ</a:t>
            </a:r>
            <a:endParaRPr lang="en-US" sz="3200" dirty="0" smtClean="0">
              <a:latin typeface="Angsana New" pitchFamily="18" charset="-34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869160"/>
            <a:ext cx="6705600" cy="1493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8177212" cy="533400"/>
          </a:xfrm>
        </p:spPr>
        <p:txBody>
          <a:bodyPr/>
          <a:lstStyle/>
          <a:p>
            <a:r>
              <a:rPr lang="th-TH" sz="3600" dirty="0" smtClean="0">
                <a:cs typeface="Angsana New" pitchFamily="18" charset="-34"/>
              </a:rPr>
              <a:t>บทนำ</a:t>
            </a:r>
            <a:endParaRPr lang="th-TH" sz="3600" dirty="0">
              <a:solidFill>
                <a:schemeClr val="accent1"/>
              </a:solidFill>
              <a:cs typeface="Angsana New" pitchFamily="18" charset="-34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sp>
        <p:nvSpPr>
          <p:cNvPr id="138264" name="Rectangle 2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38270" name="Rectangle 30"/>
          <p:cNvSpPr>
            <a:spLocks noChangeArrowheads="1"/>
          </p:cNvSpPr>
          <p:nvPr/>
        </p:nvSpPr>
        <p:spPr bwMode="auto">
          <a:xfrm>
            <a:off x="323528" y="2087468"/>
            <a:ext cx="81581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dirty="0" err="1" smtClean="0">
                <a:latin typeface="Angsana New" pitchFamily="18" charset="-34"/>
                <a:cs typeface="Angsana New" pitchFamily="18" charset="-34"/>
              </a:rPr>
              <a:t>ด้วยความที่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Probability Based Rule Curve เป็นวิธีที่อาศัยหลักการพื้นฐานของความน่าจะเป็นมาช่วยในการวิเคราะห์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ซึ่งจำเป็นต้องใช้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ข้อมูลทางอุทกวิทยา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ที่มีจำนวนข้อมูลเพียงพอ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เนื่องจาก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ถ้าหากมี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ข้อจำกัดทำให้ข้อมูลขาดหายไม่สมบูรณ์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หรือ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ไม่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เพียงพอตามความต้องการในการวิเคราะห์เพื่อนำไปใช้ประโยชน์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ต่างๆ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จะทำให้การตัดสินใจในการ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บริหารแหล่งน้ำ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(supply side management)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และด้านบริหารการใช้น้ำ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(demand side management) 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อาจเกิดปัญหาขึ้นได้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ดังนั้นการวิเคราะห์และสังเคราะห์ข้อมูลทางอุทกวิทยาจึงมีความจำเป็นยิ่ง</a:t>
            </a:r>
            <a:endParaRPr lang="th-TH" sz="2800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861425" cy="533400"/>
          </a:xfrm>
        </p:spPr>
        <p:txBody>
          <a:bodyPr/>
          <a:lstStyle/>
          <a:p>
            <a:r>
              <a:rPr lang="en-US" sz="3600" dirty="0" err="1" smtClean="0">
                <a:latin typeface="Angsana New" pitchFamily="18" charset="-34"/>
                <a:cs typeface="AngsanaUPC" pitchFamily="18" charset="-34"/>
              </a:rPr>
              <a:t>ฟังค์ชั่นการแจกแจงความน่าจะเป็น</a:t>
            </a:r>
            <a:r>
              <a:rPr lang="en-US" sz="3600" dirty="0" smtClean="0">
                <a:latin typeface="Angsana New" pitchFamily="18" charset="-34"/>
                <a:cs typeface="AngsanaUPC" pitchFamily="18" charset="-34"/>
              </a:rPr>
              <a:t/>
            </a:r>
            <a:br>
              <a:rPr lang="en-US" sz="3600" dirty="0" smtClean="0">
                <a:latin typeface="Angsana New" pitchFamily="18" charset="-34"/>
                <a:cs typeface="AngsanaUPC" pitchFamily="18" charset="-34"/>
              </a:rPr>
            </a:br>
            <a:r>
              <a:rPr lang="en-US" sz="3600" dirty="0" smtClean="0">
                <a:latin typeface="Angsana New" pitchFamily="18" charset="-34"/>
                <a:cs typeface="AngsanaUPC" pitchFamily="18" charset="-34"/>
              </a:rPr>
              <a:t>(Probability Distribution  Functions)</a:t>
            </a:r>
            <a:endParaRPr lang="th-TH" sz="3600" dirty="0" smtClean="0">
              <a:cs typeface="Angsana New" pitchFamily="18" charset="-34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431904" y="1814189"/>
            <a:ext cx="304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2538264" y="3911501"/>
            <a:ext cx="304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1484784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h-TH" sz="3200" b="1" dirty="0">
                <a:latin typeface="Angsana New" pitchFamily="18" charset="-34"/>
              </a:rPr>
              <a:t>และมี</a:t>
            </a:r>
            <a:r>
              <a:rPr lang="en-US" sz="3200" b="1" dirty="0">
                <a:latin typeface="Angsana New" pitchFamily="18" charset="-34"/>
              </a:rPr>
              <a:t> Cumulative Distribution Function of X </a:t>
            </a:r>
            <a:r>
              <a:rPr lang="th-TH" sz="3200" b="1" dirty="0">
                <a:latin typeface="Angsana New" pitchFamily="18" charset="-34"/>
              </a:rPr>
              <a:t>ดังใน</a:t>
            </a:r>
            <a:r>
              <a:rPr lang="th-TH" sz="3200" b="1" dirty="0" smtClean="0">
                <a:latin typeface="Angsana New" pitchFamily="18" charset="-34"/>
              </a:rPr>
              <a:t>สมการ</a:t>
            </a:r>
            <a:endParaRPr lang="en-US" sz="3200" b="1" dirty="0">
              <a:latin typeface="Angsana New" pitchFamily="18" charset="-34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4864"/>
            <a:ext cx="6229350" cy="14859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016224" y="40770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tabLst>
                <a:tab pos="1028700" algn="l"/>
              </a:tabLst>
            </a:pPr>
            <a:r>
              <a:rPr lang="th-TH" sz="3200" dirty="0" smtClean="0">
                <a:latin typeface="Angsana New" pitchFamily="18" charset="-34"/>
              </a:rPr>
              <a:t>เมื่อ</a:t>
            </a:r>
            <a:r>
              <a:rPr lang="en-US" sz="3200" dirty="0" smtClean="0">
                <a:latin typeface="Angsana New" pitchFamily="18" charset="-34"/>
              </a:rPr>
              <a:t>   	0  &lt;  X  &lt;  </a:t>
            </a:r>
            <a:r>
              <a:rPr lang="en-US" sz="3200" dirty="0" smtClean="0">
                <a:latin typeface="Angsana New" pitchFamily="18" charset="-34"/>
                <a:sym typeface="Symbol" pitchFamily="18" charset="2"/>
              </a:rPr>
              <a:t></a:t>
            </a:r>
            <a:endParaRPr lang="en-US" sz="3200" dirty="0" smtClean="0">
              <a:latin typeface="Angsana New" pitchFamily="18" charset="-34"/>
            </a:endParaRPr>
          </a:p>
          <a:p>
            <a:pPr algn="l" eaLnBrk="0" hangingPunct="0">
              <a:tabLst>
                <a:tab pos="1028700" algn="l"/>
              </a:tabLst>
            </a:pPr>
            <a:r>
              <a:rPr lang="en-US" sz="3200" dirty="0" smtClean="0">
                <a:latin typeface="Angsana New" pitchFamily="18" charset="-34"/>
                <a:sym typeface="Symbol" pitchFamily="18" charset="2"/>
              </a:rPr>
              <a:t>       </a:t>
            </a:r>
            <a:r>
              <a:rPr lang="en-US" sz="3200" baseline="-30000" dirty="0" smtClean="0">
                <a:latin typeface="Angsana New" pitchFamily="18" charset="-34"/>
              </a:rPr>
              <a:t>y</a:t>
            </a:r>
            <a:r>
              <a:rPr lang="en-US" sz="3200" dirty="0" smtClean="0">
                <a:latin typeface="Angsana New" pitchFamily="18" charset="-34"/>
                <a:sym typeface="Symbol" pitchFamily="18" charset="2"/>
              </a:rPr>
              <a:t>  =  Location Parameter</a:t>
            </a:r>
          </a:p>
          <a:p>
            <a:pPr algn="l" eaLnBrk="0" hangingPunct="0">
              <a:tabLst>
                <a:tab pos="1028700" algn="l"/>
              </a:tabLst>
            </a:pPr>
            <a:r>
              <a:rPr lang="en-US" sz="3200" dirty="0" smtClean="0">
                <a:latin typeface="Angsana New" pitchFamily="18" charset="-34"/>
                <a:sym typeface="Symbol" pitchFamily="18" charset="2"/>
              </a:rPr>
              <a:t>       </a:t>
            </a:r>
            <a:r>
              <a:rPr lang="en-US" sz="3200" baseline="-30000" dirty="0" smtClean="0">
                <a:latin typeface="Angsana New" pitchFamily="18" charset="-34"/>
              </a:rPr>
              <a:t>y</a:t>
            </a:r>
            <a:r>
              <a:rPr lang="en-US" sz="3200" dirty="0" smtClean="0">
                <a:latin typeface="Angsana New" pitchFamily="18" charset="-34"/>
                <a:sym typeface="Symbol" pitchFamily="18" charset="2"/>
              </a:rPr>
              <a:t>  =  Scale Parameter </a:t>
            </a:r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861425" cy="533400"/>
          </a:xfrm>
        </p:spPr>
        <p:txBody>
          <a:bodyPr/>
          <a:lstStyle/>
          <a:p>
            <a:r>
              <a:rPr lang="en-US" sz="3600" dirty="0" err="1" smtClean="0">
                <a:latin typeface="Angsana New" pitchFamily="18" charset="-34"/>
                <a:cs typeface="AngsanaUPC" pitchFamily="18" charset="-34"/>
              </a:rPr>
              <a:t>ฟังค์ชั่นการแจกแจงความน่าจะเป็น</a:t>
            </a:r>
            <a:r>
              <a:rPr lang="en-US" sz="3600" dirty="0" smtClean="0">
                <a:latin typeface="Angsana New" pitchFamily="18" charset="-34"/>
                <a:cs typeface="AngsanaUPC" pitchFamily="18" charset="-34"/>
              </a:rPr>
              <a:t/>
            </a:r>
            <a:br>
              <a:rPr lang="en-US" sz="3600" dirty="0" smtClean="0">
                <a:latin typeface="Angsana New" pitchFamily="18" charset="-34"/>
                <a:cs typeface="AngsanaUPC" pitchFamily="18" charset="-34"/>
              </a:rPr>
            </a:br>
            <a:r>
              <a:rPr lang="en-US" sz="3600" dirty="0" smtClean="0">
                <a:latin typeface="Angsana New" pitchFamily="18" charset="-34"/>
                <a:cs typeface="AngsanaUPC" pitchFamily="18" charset="-34"/>
              </a:rPr>
              <a:t>(Probability Distribution  Functions)</a:t>
            </a:r>
            <a:endParaRPr lang="th-TH" sz="3600" dirty="0" smtClean="0">
              <a:cs typeface="Angsana New" pitchFamily="18" charset="-34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431904" y="1814189"/>
            <a:ext cx="304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2538264" y="3911501"/>
            <a:ext cx="304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191683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b="1" dirty="0">
                <a:latin typeface="Angsana New" pitchFamily="18" charset="-34"/>
              </a:rPr>
              <a:t>	</a:t>
            </a:r>
            <a:r>
              <a:rPr lang="th-TH" sz="3200" b="1" dirty="0">
                <a:latin typeface="Angsana New" pitchFamily="18" charset="-34"/>
              </a:rPr>
              <a:t>การหาค่าพารามิเตอร์ของฟังก์ชั่นล็อคนอร์มอล</a:t>
            </a:r>
            <a:r>
              <a:rPr lang="en-US" sz="3200" b="1" dirty="0">
                <a:latin typeface="Angsana New" pitchFamily="18" charset="-34"/>
              </a:rPr>
              <a:t> 2 </a:t>
            </a:r>
            <a:r>
              <a:rPr lang="th-TH" sz="3200" b="1" dirty="0">
                <a:latin typeface="Angsana New" pitchFamily="18" charset="-34"/>
              </a:rPr>
              <a:t>พารามิเตอร์</a:t>
            </a:r>
            <a:r>
              <a:rPr lang="en-US" sz="3200" b="1" dirty="0">
                <a:latin typeface="Angsana New" pitchFamily="18" charset="-34"/>
              </a:rPr>
              <a:t> </a:t>
            </a:r>
            <a:r>
              <a:rPr lang="th-TH" sz="3200" b="1" dirty="0">
                <a:latin typeface="Angsana New" pitchFamily="18" charset="-34"/>
              </a:rPr>
              <a:t>โดยวิธีโมเมนต์</a:t>
            </a:r>
            <a:r>
              <a:rPr lang="en-US" sz="3200" b="1" dirty="0">
                <a:latin typeface="Angsana New" pitchFamily="18" charset="-34"/>
              </a:rPr>
              <a:t> </a:t>
            </a:r>
            <a:r>
              <a:rPr lang="th-TH" sz="3200" b="1" dirty="0">
                <a:latin typeface="Angsana New" pitchFamily="18" charset="-34"/>
              </a:rPr>
              <a:t>ประกอบด้วยค่าเฉลี่ย</a:t>
            </a:r>
            <a:r>
              <a:rPr lang="en-US" sz="3200" b="1" dirty="0">
                <a:latin typeface="Angsana New" pitchFamily="18" charset="-34"/>
              </a:rPr>
              <a:t> (mean; </a:t>
            </a:r>
            <a:r>
              <a:rPr lang="en-US" sz="3200" b="1" dirty="0">
                <a:latin typeface="Angsana New" pitchFamily="18" charset="-34"/>
                <a:cs typeface="Cordia New" pitchFamily="34" charset="-34"/>
                <a:sym typeface="Symbol" pitchFamily="18" charset="2"/>
              </a:rPr>
              <a:t></a:t>
            </a:r>
            <a:r>
              <a:rPr lang="en-US" sz="3200" b="1" baseline="-30000" dirty="0">
                <a:latin typeface="Angsana New" pitchFamily="18" charset="-34"/>
              </a:rPr>
              <a:t>y</a:t>
            </a:r>
            <a:r>
              <a:rPr lang="en-US" sz="3200" b="1" dirty="0">
                <a:latin typeface="Angsana New" pitchFamily="18" charset="-34"/>
                <a:sym typeface="Symbol" pitchFamily="18" charset="2"/>
              </a:rPr>
              <a:t>)  </a:t>
            </a:r>
            <a:r>
              <a:rPr lang="th-TH" sz="3200" b="1" dirty="0">
                <a:latin typeface="Angsana New" pitchFamily="18" charset="-34"/>
                <a:sym typeface="Symbol" pitchFamily="18" charset="2"/>
              </a:rPr>
              <a:t>ค่าส่วนเบี่ยงเบนมาตรฐาน</a:t>
            </a:r>
            <a:r>
              <a:rPr lang="en-US" sz="3200" b="1" dirty="0">
                <a:latin typeface="Angsana New" pitchFamily="18" charset="-34"/>
                <a:sym typeface="Symbol" pitchFamily="18" charset="2"/>
              </a:rPr>
              <a:t> (standard deviation; </a:t>
            </a:r>
            <a:r>
              <a:rPr lang="en-US" sz="3200" b="1" dirty="0">
                <a:latin typeface="Angsana New" pitchFamily="18" charset="-34"/>
                <a:cs typeface="Cordia New" pitchFamily="34" charset="-34"/>
                <a:sym typeface="Symbol" pitchFamily="18" charset="2"/>
              </a:rPr>
              <a:t></a:t>
            </a:r>
            <a:r>
              <a:rPr lang="en-US" sz="3200" b="1" baseline="-30000" dirty="0">
                <a:latin typeface="Angsana New" pitchFamily="18" charset="-34"/>
              </a:rPr>
              <a:t>y</a:t>
            </a:r>
            <a:r>
              <a:rPr lang="en-US" sz="3200" b="1" dirty="0">
                <a:latin typeface="Angsana New" pitchFamily="18" charset="-34"/>
                <a:sym typeface="Symbol" pitchFamily="18" charset="2"/>
              </a:rPr>
              <a:t>)  </a:t>
            </a:r>
            <a:r>
              <a:rPr lang="th-TH" sz="3200" b="1" dirty="0" smtClean="0">
                <a:latin typeface="Angsana New" pitchFamily="18" charset="-34"/>
                <a:sym typeface="Symbol" pitchFamily="18" charset="2"/>
              </a:rPr>
              <a:t>ดังนี้</a:t>
            </a:r>
            <a:r>
              <a:rPr lang="en-US" sz="3200" b="1" dirty="0" smtClean="0">
                <a:sym typeface="Symbol" pitchFamily="18" charset="2"/>
              </a:rPr>
              <a:t> </a:t>
            </a:r>
            <a:endParaRPr lang="en-US" sz="3200" b="1" dirty="0">
              <a:latin typeface="Angsana New" pitchFamily="18" charset="-34"/>
              <a:cs typeface="Cordia New" pitchFamily="34" charset="-34"/>
              <a:sym typeface="Symbol" pitchFamily="18" charset="2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645024"/>
            <a:ext cx="2232248" cy="959893"/>
          </a:xfrm>
          <a:prstGeom prst="rect">
            <a:avLst/>
          </a:prstGeom>
          <a:noFill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5221" y="4667250"/>
            <a:ext cx="3518867" cy="1658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861425" cy="533400"/>
          </a:xfrm>
        </p:spPr>
        <p:txBody>
          <a:bodyPr/>
          <a:lstStyle/>
          <a:p>
            <a:r>
              <a:rPr lang="en-US" sz="3600" dirty="0" err="1" smtClean="0">
                <a:latin typeface="Angsana New" pitchFamily="18" charset="-34"/>
              </a:rPr>
              <a:t>ฟังค์ชั่นความถี่และฟังค์ชั่นความน่าจะเป็น</a:t>
            </a:r>
            <a:r>
              <a:rPr lang="en-US" sz="3600" dirty="0" smtClean="0">
                <a:latin typeface="Angsana New" pitchFamily="18" charset="-34"/>
              </a:rPr>
              <a:t> </a:t>
            </a:r>
            <a:br>
              <a:rPr lang="en-US" sz="3600" dirty="0" smtClean="0">
                <a:latin typeface="Angsana New" pitchFamily="18" charset="-34"/>
              </a:rPr>
            </a:br>
            <a:r>
              <a:rPr lang="en-US" sz="3600" dirty="0" smtClean="0">
                <a:latin typeface="Angsana New" pitchFamily="18" charset="-34"/>
              </a:rPr>
              <a:t>(Frequency and  Probability Functions)</a:t>
            </a:r>
            <a:endParaRPr lang="th-TH" sz="3600" dirty="0" smtClean="0">
              <a:cs typeface="Angsana New" pitchFamily="18" charset="-34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0" y="1298957"/>
            <a:ext cx="89644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</a:rPr>
              <a:t>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ถ้า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Observations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ในตัวอย่างมีการแจกแจงเหมือนกัน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(Identically  distributed)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จะสามารถจัดข้อมูลให้เป็นรูป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Histogram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ความถี่ได้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โดยขั้นแรกจัดแบ่งช่วงค่าที่เป็นไปได้ของตัวแปร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Random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ออกเป็นหลาย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ๆ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ช่วง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(Intervals)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นับจำนวนเหตุการณ์ที่อยู่ในแต่ละช่วงและสุดท้าย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plot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กราฟแท่ง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โดยพยายามเลือกขนาดความกว้างของช่วง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    X 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ที่ใช้ในการสร้าง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Histogram ความถี่ให้เล็กที่สุดเท่าที่จะเล็กได้แต่ต้องมีเหตุการณ์เพียงพอในแต่ละช่วงที่แบ่งเพื่อให้ 	Histogram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มีรูปร่างที่ราบเรียบ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  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ให้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n</a:t>
            </a:r>
            <a:r>
              <a:rPr lang="en-US" sz="3200" baseline="-30000" dirty="0" err="1" smtClean="0">
                <a:latin typeface="CordiaUPC" pitchFamily="34" charset="-34"/>
                <a:cs typeface="CordiaUPC" pitchFamily="34" charset="-34"/>
              </a:rPr>
              <a:t>i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เป็นจำนวน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Observations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ของช่วงที่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i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ซึ่งช่วงที่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i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 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มีค่าอยู่ระหว่าง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 X</a:t>
            </a:r>
            <a:r>
              <a:rPr lang="en-US" sz="3200" baseline="-30000" dirty="0" smtClean="0">
                <a:latin typeface="CordiaUPC" pitchFamily="34" charset="-34"/>
                <a:cs typeface="CordiaUPC" pitchFamily="34" charset="-34"/>
              </a:rPr>
              <a:t>i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 -   X 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และ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X</a:t>
            </a:r>
            <a:r>
              <a:rPr lang="en-US" sz="3200" baseline="-30000" dirty="0" smtClean="0">
                <a:latin typeface="CordiaUPC" pitchFamily="34" charset="-34"/>
                <a:cs typeface="CordiaUPC" pitchFamily="34" charset="-34"/>
              </a:rPr>
              <a:t>i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และ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n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เป็นจำนวน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Observations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ทั้งหมด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จะคำนวณหาฟังค์ชั่นความถี่สัมพัทธ์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(Relative Frequency Function)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f</a:t>
            </a:r>
            <a:r>
              <a:rPr lang="en-US" sz="3200" baseline="-30000" dirty="0" err="1" smtClean="0">
                <a:latin typeface="CordiaUPC" pitchFamily="34" charset="-34"/>
                <a:cs typeface="CordiaUPC" pitchFamily="34" charset="-34"/>
              </a:rPr>
              <a:t>s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 x= </a:t>
            </a:r>
            <a:r>
              <a:rPr lang="en-US" sz="3200" dirty="0" err="1" smtClean="0">
                <a:latin typeface="CordiaUPC" pitchFamily="34" charset="-34"/>
                <a:cs typeface="CordiaUPC" pitchFamily="34" charset="-34"/>
              </a:rPr>
              <a:t>n</a:t>
            </a:r>
            <a:r>
              <a:rPr lang="en-US" sz="3200" baseline="-25000" dirty="0" err="1" smtClean="0">
                <a:latin typeface="CordiaUPC" pitchFamily="34" charset="-34"/>
                <a:cs typeface="CordiaUPC" pitchFamily="34" charset="-34"/>
              </a:rPr>
              <a:t>i</a:t>
            </a:r>
            <a:r>
              <a:rPr lang="en-US" sz="3200" dirty="0" smtClean="0">
                <a:latin typeface="CordiaUPC" pitchFamily="34" charset="-34"/>
                <a:cs typeface="CordiaUPC" pitchFamily="34" charset="-34"/>
              </a:rPr>
              <a:t>/n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861425" cy="533400"/>
          </a:xfrm>
        </p:spPr>
        <p:txBody>
          <a:bodyPr/>
          <a:lstStyle/>
          <a:p>
            <a:r>
              <a:rPr lang="en-US" sz="3600" dirty="0" err="1" smtClean="0">
                <a:latin typeface="Angsana New" pitchFamily="18" charset="-34"/>
              </a:rPr>
              <a:t>การทดสอบความเหมาะสมของฟังก์ชั่นการแจกแจงความน่าจะเป็น</a:t>
            </a:r>
            <a:r>
              <a:rPr lang="en-US" sz="3600" dirty="0" smtClean="0">
                <a:latin typeface="Angsana New" pitchFamily="18" charset="-34"/>
              </a:rPr>
              <a:t/>
            </a:r>
            <a:br>
              <a:rPr lang="en-US" sz="3600" dirty="0" smtClean="0">
                <a:latin typeface="Angsana New" pitchFamily="18" charset="-34"/>
              </a:rPr>
            </a:br>
            <a:r>
              <a:rPr lang="en-US" sz="3600" dirty="0" smtClean="0">
                <a:latin typeface="Angsana New" pitchFamily="18" charset="-34"/>
              </a:rPr>
              <a:t>    (Goodness of Fit  Test of Probability Distribution Function)</a:t>
            </a:r>
            <a:endParaRPr lang="th-TH" sz="3600" dirty="0" smtClean="0">
              <a:cs typeface="Angsana New" pitchFamily="18" charset="-34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179512" y="1412776"/>
            <a:ext cx="89644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3200" dirty="0" smtClean="0">
                <a:latin typeface="Angsana New" pitchFamily="18" charset="-34"/>
              </a:rPr>
              <a:t>1. </a:t>
            </a:r>
            <a:r>
              <a:rPr lang="en-US" sz="3200" dirty="0" err="1" smtClean="0">
                <a:latin typeface="Angsana New" pitchFamily="18" charset="-34"/>
              </a:rPr>
              <a:t>การทดสอบความเหมาะสมของฟังก์ชั่นการแจกแจงความน่าจะเป็น</a:t>
            </a:r>
            <a:r>
              <a:rPr lang="en-US" sz="3200" dirty="0" smtClean="0">
                <a:latin typeface="Angsana New" pitchFamily="18" charset="-34"/>
              </a:rPr>
              <a:t/>
            </a:r>
            <a:br>
              <a:rPr lang="en-US" sz="3200" dirty="0" smtClean="0">
                <a:latin typeface="Angsana New" pitchFamily="18" charset="-34"/>
              </a:rPr>
            </a:br>
            <a:r>
              <a:rPr lang="en-US" sz="3200" dirty="0" smtClean="0">
                <a:latin typeface="Angsana New" pitchFamily="18" charset="-34"/>
              </a:rPr>
              <a:t>    (Goodness of Fit  Test of Probability Distribution Function)</a:t>
            </a:r>
            <a:endParaRPr lang="en-US" sz="3200" dirty="0" smtClean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2798058"/>
            <a:ext cx="6102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err="1" smtClean="0">
                <a:latin typeface="Angsana New" pitchFamily="18" charset="-34"/>
              </a:rPr>
              <a:t>มีวิธีที่นิยมใช้อยู่</a:t>
            </a:r>
            <a:r>
              <a:rPr lang="en-US" sz="3200" dirty="0" smtClean="0">
                <a:latin typeface="Angsana New" pitchFamily="18" charset="-34"/>
              </a:rPr>
              <a:t> 2 </a:t>
            </a:r>
            <a:r>
              <a:rPr lang="en-US" sz="3200" dirty="0" err="1" smtClean="0">
                <a:latin typeface="Angsana New" pitchFamily="18" charset="-34"/>
              </a:rPr>
              <a:t>วิธี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en-US" sz="3200" dirty="0" err="1" smtClean="0">
                <a:latin typeface="Angsana New" pitchFamily="18" charset="-34"/>
              </a:rPr>
              <a:t>คือ</a:t>
            </a:r>
            <a:r>
              <a:rPr lang="en-US" sz="3200" dirty="0" smtClean="0">
                <a:latin typeface="Angsana New" pitchFamily="18" charset="-34"/>
              </a:rPr>
              <a:t> </a:t>
            </a:r>
          </a:p>
          <a:p>
            <a:pPr algn="l"/>
            <a:r>
              <a:rPr lang="en-US" sz="3200" dirty="0" smtClean="0">
                <a:latin typeface="Angsana New" pitchFamily="18" charset="-34"/>
              </a:rPr>
              <a:t>	- </a:t>
            </a:r>
            <a:r>
              <a:rPr lang="en-US" sz="3200" dirty="0" err="1" smtClean="0">
                <a:latin typeface="Angsana New" pitchFamily="18" charset="-34"/>
              </a:rPr>
              <a:t>วิธีการทดสอบแบบ</a:t>
            </a:r>
            <a:r>
              <a:rPr lang="en-US" sz="3200" smtClean="0">
                <a:latin typeface="Angsana New" pitchFamily="18" charset="-34"/>
              </a:rPr>
              <a:t> Smirnov-</a:t>
            </a:r>
            <a:r>
              <a:rPr lang="en-US" sz="3200" dirty="0" err="1" smtClean="0">
                <a:latin typeface="Angsana New" pitchFamily="18" charset="-34"/>
              </a:rPr>
              <a:t>Kolmogorov</a:t>
            </a:r>
            <a:r>
              <a:rPr lang="en-US" sz="3200" dirty="0" smtClean="0">
                <a:latin typeface="Angsana New" pitchFamily="18" charset="-34"/>
              </a:rPr>
              <a:t> </a:t>
            </a:r>
          </a:p>
          <a:p>
            <a:pPr algn="l"/>
            <a:r>
              <a:rPr lang="en-US" sz="3200" dirty="0" smtClean="0">
                <a:latin typeface="Angsana New" pitchFamily="18" charset="-34"/>
              </a:rPr>
              <a:t>	- </a:t>
            </a:r>
            <a:r>
              <a:rPr lang="en-US" sz="3200" dirty="0" err="1" smtClean="0">
                <a:latin typeface="Angsana New" pitchFamily="18" charset="-34"/>
              </a:rPr>
              <a:t>วิธีการทดสอบแบบ</a:t>
            </a:r>
            <a:r>
              <a:rPr lang="en-US" sz="3200" dirty="0" smtClean="0">
                <a:latin typeface="Angsana New" pitchFamily="18" charset="-34"/>
              </a:rPr>
              <a:t> Chi - Square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861425" cy="533400"/>
          </a:xfrm>
        </p:spPr>
        <p:txBody>
          <a:bodyPr/>
          <a:lstStyle/>
          <a:p>
            <a:r>
              <a:rPr lang="en-US" sz="3600" dirty="0" err="1" smtClean="0">
                <a:latin typeface="Angsana New" pitchFamily="18" charset="-34"/>
              </a:rPr>
              <a:t>การทดสอบความเหมาะสมของฟังก์ชั่นการแจกแจงความน่าจะเป็น</a:t>
            </a:r>
            <a:r>
              <a:rPr lang="en-US" sz="3600" dirty="0" smtClean="0">
                <a:latin typeface="Angsana New" pitchFamily="18" charset="-34"/>
              </a:rPr>
              <a:t/>
            </a:r>
            <a:br>
              <a:rPr lang="en-US" sz="3600" dirty="0" smtClean="0">
                <a:latin typeface="Angsana New" pitchFamily="18" charset="-34"/>
              </a:rPr>
            </a:br>
            <a:r>
              <a:rPr lang="en-US" sz="3600" dirty="0" smtClean="0">
                <a:latin typeface="Angsana New" pitchFamily="18" charset="-34"/>
              </a:rPr>
              <a:t>    (Goodness of Fit  Test of Probability Distribution Function)</a:t>
            </a:r>
            <a:endParaRPr lang="th-TH" sz="3600" dirty="0" smtClean="0">
              <a:cs typeface="Angsana New" pitchFamily="18" charset="-34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4168532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685800" algn="l"/>
              </a:tabLst>
            </a:pPr>
            <a:r>
              <a:rPr lang="en-US" sz="3200" b="1" dirty="0">
                <a:latin typeface="Angsana New" pitchFamily="18" charset="-34"/>
              </a:rPr>
              <a:t>               max         =  MAX  F</a:t>
            </a:r>
            <a:r>
              <a:rPr lang="en-US" sz="3200" b="1" baseline="-25000" dirty="0">
                <a:latin typeface="Angsana New" pitchFamily="18" charset="-34"/>
              </a:rPr>
              <a:t>s</a:t>
            </a:r>
            <a:r>
              <a:rPr lang="en-US" sz="3200" b="1" dirty="0">
                <a:latin typeface="Times New Roman"/>
              </a:rPr>
              <a:t>’</a:t>
            </a:r>
            <a:r>
              <a:rPr lang="en-US" sz="3200" b="1" dirty="0">
                <a:latin typeface="Angsana New" pitchFamily="18" charset="-34"/>
              </a:rPr>
              <a:t>(X) </a:t>
            </a:r>
            <a:r>
              <a:rPr lang="en-US" sz="3200" b="1" dirty="0">
                <a:latin typeface="Times New Roman"/>
              </a:rPr>
              <a:t>–</a:t>
            </a:r>
            <a:r>
              <a:rPr lang="en-US" sz="3200" b="1" dirty="0">
                <a:latin typeface="Angsana New" pitchFamily="18" charset="-34"/>
              </a:rPr>
              <a:t> F</a:t>
            </a:r>
            <a:r>
              <a:rPr lang="en-US" sz="3200" b="1" baseline="-25000" dirty="0">
                <a:latin typeface="Angsana New" pitchFamily="18" charset="-34"/>
              </a:rPr>
              <a:t>s</a:t>
            </a:r>
            <a:r>
              <a:rPr lang="en-US" sz="3200" b="1" dirty="0">
                <a:latin typeface="Angsana New" pitchFamily="18" charset="-34"/>
              </a:rPr>
              <a:t>(X)                                         </a:t>
            </a:r>
            <a:endParaRPr lang="en-US" sz="3200" b="1" dirty="0">
              <a:cs typeface="Cordia New" pitchFamily="34" charset="-34"/>
            </a:endParaRPr>
          </a:p>
          <a:p>
            <a:pPr eaLnBrk="0" hangingPunct="0">
              <a:tabLst>
                <a:tab pos="685800" algn="l"/>
              </a:tabLst>
            </a:pPr>
            <a:endParaRPr lang="en-US" sz="3200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152128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1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การทดสอบแบบ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Smirnov-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Kolmogorov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เป็นการทดสอบภาวะสารูปสนิทดี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(Goodness of Fit Test)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สำหรับข้อมูลต่อเนื่อง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โดยเทียบค่าความถี่สัมพัทธ์สะสมที่ได้จากทฤษฎีกับความถี่สัมพัทธ์สะสมที่ได้จากตัวอย่าง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ถ้าความแตกต่างที่มีค่ามากที่สุดมีค่าน้อยกว่าค่าวิกฤต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ซึ่งกำหนดโดย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Smirnov-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Kolmogorov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ดังแสดงในตารางที่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2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จะแสดงว่าฟังก์ชั่นที่เลือก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และพารามิเตอร์ที่ประเมินเป็นที่ยอมรับได้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และค่าวิกฤต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ของ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Smirnov-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Kolmogorov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ดังในสมการ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2699792" y="4221088"/>
            <a:ext cx="466725" cy="3698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4499992" y="42210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7020272" y="4293096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538773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b="1" dirty="0" err="1" smtClean="0">
                <a:latin typeface="Angsana New" pitchFamily="18" charset="-34"/>
              </a:rPr>
              <a:t>เกณฑ์</a:t>
            </a:r>
            <a:r>
              <a:rPr lang="en-US" sz="3200" b="1" dirty="0" err="1">
                <a:latin typeface="Angsana New" pitchFamily="18" charset="-34"/>
              </a:rPr>
              <a:t>การทดสอบคือ</a:t>
            </a:r>
            <a:r>
              <a:rPr lang="en-US" sz="3200" b="1" dirty="0">
                <a:latin typeface="Angsana New" pitchFamily="18" charset="-34"/>
              </a:rPr>
              <a:t> </a:t>
            </a:r>
            <a:r>
              <a:rPr lang="en-US" sz="3200" b="1" dirty="0" err="1">
                <a:latin typeface="Angsana New" pitchFamily="18" charset="-34"/>
              </a:rPr>
              <a:t>ถ้า</a:t>
            </a:r>
            <a:r>
              <a:rPr lang="en-US" sz="3200" b="1" dirty="0">
                <a:latin typeface="Angsana New" pitchFamily="18" charset="-34"/>
              </a:rPr>
              <a:t>      max  &lt;     </a:t>
            </a:r>
            <a:r>
              <a:rPr lang="en-US" sz="3200" b="1" baseline="-30000" dirty="0">
                <a:latin typeface="Angsana New" pitchFamily="18" charset="-34"/>
              </a:rPr>
              <a:t>N, </a:t>
            </a:r>
            <a:r>
              <a:rPr lang="en-US" sz="3200" b="1" baseline="-30000" dirty="0">
                <a:latin typeface="Angsana New" pitchFamily="18" charset="-34"/>
                <a:cs typeface="Cordia New" pitchFamily="34" charset="-34"/>
              </a:rPr>
              <a:t>α</a:t>
            </a:r>
            <a:r>
              <a:rPr lang="en-US" sz="3200" b="1" dirty="0">
                <a:latin typeface="Angsana New" pitchFamily="18" charset="-34"/>
              </a:rPr>
              <a:t>  แสดงว่าตัวอย่างมีการแจกแจงความน่าจะเป็นตามฟังค์ชั่นและพารามิเตอร์ที่เลือกเป็นที่ยอมรับได้ </a:t>
            </a:r>
            <a:r>
              <a:rPr lang="en-US" sz="3200" b="1" dirty="0" err="1">
                <a:latin typeface="Angsana New" pitchFamily="18" charset="-34"/>
              </a:rPr>
              <a:t>ที่ระดับความสำคัญ</a:t>
            </a:r>
            <a:r>
              <a:rPr lang="en-US" sz="3200" b="1" dirty="0">
                <a:latin typeface="Angsana New" pitchFamily="18" charset="-34"/>
              </a:rPr>
              <a:t> </a:t>
            </a:r>
            <a:r>
              <a:rPr lang="en-US" sz="3200" b="1" dirty="0">
                <a:latin typeface="Angsana New" pitchFamily="18" charset="-34"/>
                <a:cs typeface="Cordia New" pitchFamily="34" charset="-34"/>
              </a:rPr>
              <a:t>α</a:t>
            </a:r>
            <a:r>
              <a:rPr lang="en-US" sz="3200" b="1" dirty="0">
                <a:latin typeface="Angsana New" pitchFamily="18" charset="-34"/>
              </a:rPr>
              <a:t> </a:t>
            </a:r>
            <a:r>
              <a:rPr lang="en-US" sz="3200" b="1" dirty="0" err="1">
                <a:latin typeface="Angsana New" pitchFamily="18" charset="-34"/>
              </a:rPr>
              <a:t>และในทางตรงกันข้าม</a:t>
            </a:r>
            <a:r>
              <a:rPr lang="en-US" sz="3200" b="1" dirty="0">
                <a:latin typeface="Angsana New" pitchFamily="18" charset="-34"/>
              </a:rPr>
              <a:t> </a:t>
            </a: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2699792" y="5517232"/>
            <a:ext cx="3048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3923928" y="5445224"/>
            <a:ext cx="327025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sz="3200" b="1" baseline="-25000" dirty="0" err="1">
                <a:solidFill>
                  <a:schemeClr val="tx1"/>
                </a:solidFill>
                <a:latin typeface="Angsana New" pitchFamily="18" charset="-34"/>
              </a:rPr>
              <a:t>ตารางที่</a:t>
            </a:r>
            <a:r>
              <a:rPr lang="en-US" sz="3200" b="1" baseline="-25000" dirty="0">
                <a:solidFill>
                  <a:schemeClr val="tx1"/>
                </a:solidFill>
                <a:latin typeface="Angsana New" pitchFamily="18" charset="-34"/>
              </a:rPr>
              <a:t> 2</a:t>
            </a:r>
            <a:r>
              <a:rPr lang="en-US" sz="3200" baseline="-25000" dirty="0">
                <a:solidFill>
                  <a:schemeClr val="tx1"/>
                </a:solidFill>
                <a:latin typeface="Angsana New" pitchFamily="18" charset="-34"/>
              </a:rPr>
              <a:t> </a:t>
            </a:r>
            <a:r>
              <a:rPr lang="en-US" sz="3200" baseline="-25000" dirty="0" err="1">
                <a:solidFill>
                  <a:schemeClr val="tx1"/>
                </a:solidFill>
                <a:latin typeface="Angsana New" pitchFamily="18" charset="-34"/>
              </a:rPr>
              <a:t>ค่าวิกฤต</a:t>
            </a:r>
            <a:r>
              <a:rPr lang="en-US" sz="3200" baseline="-25000" dirty="0">
                <a:solidFill>
                  <a:schemeClr val="tx1"/>
                </a:solidFill>
                <a:latin typeface="Angsana New" pitchFamily="18" charset="-34"/>
              </a:rPr>
              <a:t>(    )</a:t>
            </a:r>
            <a:r>
              <a:rPr lang="en-US" sz="3200" baseline="-25000" dirty="0" err="1">
                <a:solidFill>
                  <a:schemeClr val="tx1"/>
                </a:solidFill>
                <a:latin typeface="Angsana New" pitchFamily="18" charset="-34"/>
              </a:rPr>
              <a:t>ของ</a:t>
            </a:r>
            <a:r>
              <a:rPr lang="en-US" sz="3200" baseline="-25000" dirty="0">
                <a:solidFill>
                  <a:schemeClr val="tx1"/>
                </a:solidFill>
                <a:latin typeface="Angsana New" pitchFamily="18" charset="-34"/>
              </a:rPr>
              <a:t> Smirnov </a:t>
            </a:r>
            <a:r>
              <a:rPr lang="en-US" sz="3200" baseline="-25000" dirty="0">
                <a:solidFill>
                  <a:schemeClr val="tx1"/>
                </a:solidFill>
                <a:latin typeface="Times New Roman"/>
              </a:rPr>
              <a:t>–</a:t>
            </a:r>
            <a:r>
              <a:rPr lang="en-US" sz="3200" baseline="-25000" dirty="0">
                <a:solidFill>
                  <a:schemeClr val="tx1"/>
                </a:solidFill>
                <a:latin typeface="Angsana New" pitchFamily="18" charset="-34"/>
              </a:rPr>
              <a:t> </a:t>
            </a:r>
            <a:r>
              <a:rPr lang="en-US" sz="3200" baseline="-25000" dirty="0" err="1">
                <a:solidFill>
                  <a:schemeClr val="tx1"/>
                </a:solidFill>
                <a:latin typeface="Angsana New" pitchFamily="18" charset="-34"/>
              </a:rPr>
              <a:t>Kolmogorov</a:t>
            </a:r>
            <a:r>
              <a:rPr lang="en-US" sz="3200" baseline="-25000" dirty="0">
                <a:solidFill>
                  <a:schemeClr val="tx1"/>
                </a:solidFill>
                <a:latin typeface="Angsana New" pitchFamily="18" charset="-34"/>
              </a:rPr>
              <a:t> </a:t>
            </a:r>
            <a:r>
              <a:rPr lang="en-US" sz="3200" baseline="-25000" dirty="0" err="1">
                <a:solidFill>
                  <a:schemeClr val="tx1"/>
                </a:solidFill>
                <a:latin typeface="Angsana New" pitchFamily="18" charset="-34"/>
              </a:rPr>
              <a:t>สำหรับใช้ทดสอบความเหมาะสมของทฤษฎีการแจกแจงความน่าจะเป็น</a:t>
            </a:r>
            <a:r>
              <a:rPr lang="en-US" sz="3200" baseline="-25000" dirty="0">
                <a:solidFill>
                  <a:schemeClr val="tx1"/>
                </a:solidFill>
                <a:latin typeface="Angsana New" pitchFamily="18" charset="-34"/>
              </a:rPr>
              <a:t>(</a:t>
            </a:r>
            <a:r>
              <a:rPr lang="en-US" sz="3200" baseline="-25000" dirty="0" err="1">
                <a:solidFill>
                  <a:schemeClr val="tx1"/>
                </a:solidFill>
                <a:latin typeface="Angsana New" pitchFamily="18" charset="-34"/>
              </a:rPr>
              <a:t>Yevjevich</a:t>
            </a:r>
            <a:r>
              <a:rPr lang="en-US" sz="3200" baseline="-25000" dirty="0">
                <a:solidFill>
                  <a:schemeClr val="tx1"/>
                </a:solidFill>
                <a:latin typeface="Angsana New" pitchFamily="18" charset="-34"/>
              </a:rPr>
              <a:t>, V., 1972)</a:t>
            </a:r>
            <a:r>
              <a:rPr lang="en-US" sz="3200" dirty="0">
                <a:solidFill>
                  <a:srgbClr val="FFFF00"/>
                </a:solidFill>
                <a:cs typeface="Cordia New" pitchFamily="34" charset="-34"/>
              </a:rPr>
              <a:t/>
            </a:r>
            <a:br>
              <a:rPr lang="en-US" sz="3200" dirty="0">
                <a:solidFill>
                  <a:srgbClr val="FFFF00"/>
                </a:solidFill>
                <a:cs typeface="Cordia New" pitchFamily="34" charset="-34"/>
              </a:rPr>
            </a:br>
            <a:endParaRPr lang="en-US" sz="3200" dirty="0">
              <a:solidFill>
                <a:srgbClr val="FFFF00"/>
              </a:solidFill>
              <a:cs typeface="Cordia New" pitchFamily="34" charset="-34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88595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h-TH"/>
          </a:p>
        </p:txBody>
      </p:sp>
      <p:pic>
        <p:nvPicPr>
          <p:cNvPr id="26627" name="Picture 3" descr="t4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924800" cy="4270375"/>
          </a:xfrm>
          <a:prstGeom prst="rect">
            <a:avLst/>
          </a:prstGeom>
          <a:noFill/>
        </p:spPr>
      </p:pic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1691680" y="5733256"/>
            <a:ext cx="120650" cy="19685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white">
          <a:xfrm>
            <a:off x="0" y="260648"/>
            <a:ext cx="8861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การทดสอบความเหมาะสมของฟังก์ชั่นการแจกแจงความน่าจะเป็น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    (Goodness of Fit  Test of Probability Distribution Function)</a:t>
            </a:r>
            <a:endParaRPr kumimoji="0" lang="th-TH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88595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white">
          <a:xfrm>
            <a:off x="0" y="260648"/>
            <a:ext cx="8861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การทดสอบความเหมาะสมของฟังก์ชั่นการแจกแจงความน่าจะเป็น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    (Goodness of Fit  Test of Probability Distribution Function)</a:t>
            </a:r>
            <a:endParaRPr kumimoji="0" lang="th-TH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ngsana New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1052736"/>
            <a:ext cx="8820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latin typeface="Angsana New" pitchFamily="18" charset="-34"/>
              </a:rPr>
              <a:t>2. </a:t>
            </a:r>
            <a:r>
              <a:rPr lang="en-US" sz="3200" dirty="0" err="1" smtClean="0">
                <a:latin typeface="Angsana New" pitchFamily="18" charset="-34"/>
              </a:rPr>
              <a:t>การทดสอบแบบ</a:t>
            </a:r>
            <a:r>
              <a:rPr lang="en-US" sz="3200" dirty="0" smtClean="0">
                <a:latin typeface="Angsana New" pitchFamily="18" charset="-34"/>
              </a:rPr>
              <a:t> Chi-Square </a:t>
            </a:r>
            <a:r>
              <a:rPr lang="en-US" sz="3200" dirty="0" err="1" smtClean="0">
                <a:latin typeface="Angsana New" pitchFamily="18" charset="-34"/>
              </a:rPr>
              <a:t>จะทำการทดสอบโดยการคำนวณหาค่า</a:t>
            </a:r>
            <a:r>
              <a:rPr lang="en-US" sz="3200" dirty="0" smtClean="0">
                <a:latin typeface="Angsana New" pitchFamily="18" charset="-34"/>
              </a:rPr>
              <a:t> Chi – Square </a:t>
            </a:r>
            <a:r>
              <a:rPr lang="en-US" sz="3200" dirty="0" err="1" smtClean="0">
                <a:latin typeface="Angsana New" pitchFamily="18" charset="-34"/>
              </a:rPr>
              <a:t>จากข้อมูลและฟังค์ชั่นการแจกแจงความน่าจะเป็นที่เลือก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en-US" sz="3200" dirty="0" err="1" smtClean="0">
                <a:latin typeface="Angsana New" pitchFamily="18" charset="-34"/>
              </a:rPr>
              <a:t>แล้วนำไปเปรียบเทียบค่า</a:t>
            </a:r>
            <a:r>
              <a:rPr lang="en-US" sz="3200" dirty="0" smtClean="0">
                <a:latin typeface="Angsana New" pitchFamily="18" charset="-34"/>
              </a:rPr>
              <a:t> Chi – Square </a:t>
            </a:r>
            <a:r>
              <a:rPr lang="en-US" sz="3200" dirty="0" err="1" smtClean="0">
                <a:latin typeface="Angsana New" pitchFamily="18" charset="-34"/>
              </a:rPr>
              <a:t>วิกฤต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en-US" sz="3200" dirty="0" err="1" smtClean="0">
                <a:latin typeface="Angsana New" pitchFamily="18" charset="-34"/>
              </a:rPr>
              <a:t>โดยใช้เกณฑ์ในทำนองเดียวกับวิธีทดสอบแบบ</a:t>
            </a:r>
            <a:r>
              <a:rPr lang="en-US" sz="3200" dirty="0" smtClean="0">
                <a:latin typeface="Angsana New" pitchFamily="18" charset="-34"/>
              </a:rPr>
              <a:t> Smirnov – </a:t>
            </a:r>
            <a:r>
              <a:rPr lang="en-US" sz="3200" dirty="0" err="1" smtClean="0">
                <a:latin typeface="Angsana New" pitchFamily="18" charset="-34"/>
              </a:rPr>
              <a:t>Kolmogorov</a:t>
            </a:r>
            <a:r>
              <a:rPr lang="en-US" sz="3200" dirty="0" smtClean="0">
                <a:latin typeface="Angsana New" pitchFamily="18" charset="-34"/>
              </a:rPr>
              <a:t>  </a:t>
            </a:r>
            <a:r>
              <a:rPr lang="en-US" sz="3200" dirty="0" err="1" smtClean="0">
                <a:latin typeface="Angsana New" pitchFamily="18" charset="-34"/>
              </a:rPr>
              <a:t>กำหนดให้</a:t>
            </a:r>
            <a:r>
              <a:rPr lang="en-US" sz="3200" dirty="0" smtClean="0">
                <a:latin typeface="Angsana New" pitchFamily="18" charset="-34"/>
              </a:rPr>
              <a:t> X</a:t>
            </a:r>
            <a:r>
              <a:rPr lang="en-US" sz="3200" baseline="30000" dirty="0" smtClean="0">
                <a:latin typeface="Angsana New" pitchFamily="18" charset="-34"/>
              </a:rPr>
              <a:t>2</a:t>
            </a:r>
            <a:r>
              <a:rPr lang="en-US" sz="3200" dirty="0" smtClean="0">
                <a:latin typeface="Angsana New" pitchFamily="18" charset="-34"/>
              </a:rPr>
              <a:t> </a:t>
            </a:r>
            <a:r>
              <a:rPr lang="en-US" sz="3200" dirty="0" err="1" smtClean="0">
                <a:latin typeface="Angsana New" pitchFamily="18" charset="-34"/>
              </a:rPr>
              <a:t>คือ</a:t>
            </a:r>
            <a:r>
              <a:rPr lang="en-US" sz="3200" dirty="0" smtClean="0">
                <a:latin typeface="Angsana New" pitchFamily="18" charset="-34"/>
              </a:rPr>
              <a:t> Chi – Square   </a:t>
            </a:r>
            <a:r>
              <a:rPr lang="en-US" sz="3200" dirty="0" err="1" smtClean="0">
                <a:latin typeface="Angsana New" pitchFamily="18" charset="-34"/>
              </a:rPr>
              <a:t>ดังนั้น</a:t>
            </a:r>
            <a:r>
              <a:rPr lang="en-US" sz="3200" dirty="0" smtClean="0">
                <a:latin typeface="Angsana New" pitchFamily="18" charset="-34"/>
              </a:rPr>
              <a:t> X</a:t>
            </a:r>
            <a:r>
              <a:rPr lang="en-US" sz="3200" baseline="30000" dirty="0" smtClean="0">
                <a:latin typeface="Angsana New" pitchFamily="18" charset="-34"/>
              </a:rPr>
              <a:t>2</a:t>
            </a:r>
            <a:r>
              <a:rPr lang="en-US" sz="3200" dirty="0" smtClean="0">
                <a:latin typeface="Angsana New" pitchFamily="18" charset="-34"/>
              </a:rPr>
              <a:t>  </a:t>
            </a:r>
            <a:r>
              <a:rPr lang="en-US" sz="3200" dirty="0" err="1" smtClean="0">
                <a:latin typeface="Angsana New" pitchFamily="18" charset="-34"/>
              </a:rPr>
              <a:t>คำนวณได้จากสมการ</a:t>
            </a:r>
            <a:endParaRPr lang="th-TH" sz="3200" dirty="0" smtClean="0">
              <a:latin typeface="Angsana New" pitchFamily="18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87824" y="3140968"/>
            <a:ext cx="3810000" cy="1372989"/>
            <a:chOff x="2667000" y="2437011"/>
            <a:chExt cx="3810000" cy="1372989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667000" y="2743200"/>
              <a:ext cx="38100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tabLst>
                  <a:tab pos="685800" algn="l"/>
                </a:tabLst>
              </a:pPr>
              <a:r>
                <a:rPr lang="en-US" sz="3200" b="1" dirty="0">
                  <a:latin typeface="Angsana New" pitchFamily="18" charset="-34"/>
                </a:rPr>
                <a:t>X</a:t>
              </a:r>
              <a:r>
                <a:rPr lang="en-US" sz="3200" b="1" baseline="30000" dirty="0">
                  <a:latin typeface="Angsana New" pitchFamily="18" charset="-34"/>
                </a:rPr>
                <a:t>2</a:t>
              </a:r>
              <a:r>
                <a:rPr lang="en-US" sz="3200" b="1" dirty="0">
                  <a:latin typeface="Angsana New" pitchFamily="18" charset="-34"/>
                </a:rPr>
                <a:t> =  </a:t>
              </a:r>
              <a:r>
                <a:rPr lang="en-US" sz="3200" b="1" dirty="0">
                  <a:latin typeface="Angsana New" pitchFamily="18" charset="-34"/>
                  <a:cs typeface="Cordia New" pitchFamily="34" charset="-34"/>
                  <a:sym typeface="Symbol" pitchFamily="18" charset="2"/>
                </a:rPr>
                <a:t></a:t>
              </a:r>
              <a:r>
                <a:rPr lang="en-US" sz="3200" b="1" dirty="0">
                  <a:latin typeface="Angsana New" pitchFamily="18" charset="-34"/>
                </a:rPr>
                <a:t>   </a:t>
              </a:r>
              <a:r>
                <a:rPr lang="en-US" sz="3200" b="1" dirty="0">
                  <a:latin typeface="Angsana New" pitchFamily="18" charset="-34"/>
                  <a:sym typeface="Symbol" pitchFamily="18" charset="2"/>
                </a:rPr>
                <a:t>(</a:t>
              </a:r>
              <a:r>
                <a:rPr lang="en-US" sz="3200" b="1" dirty="0" err="1">
                  <a:latin typeface="Angsana New" pitchFamily="18" charset="-34"/>
                  <a:sym typeface="Symbol" pitchFamily="18" charset="2"/>
                </a:rPr>
                <a:t>N</a:t>
              </a:r>
              <a:r>
                <a:rPr lang="en-US" sz="3200" b="1" baseline="-30000" dirty="0" err="1">
                  <a:latin typeface="Angsana New" pitchFamily="18" charset="-34"/>
                  <a:sym typeface="Symbol" pitchFamily="18" charset="2"/>
                </a:rPr>
                <a:t>j</a:t>
              </a:r>
              <a:r>
                <a:rPr lang="en-US" sz="3200" b="1" dirty="0">
                  <a:latin typeface="Angsana New" pitchFamily="18" charset="-34"/>
                  <a:sym typeface="Symbol" pitchFamily="18" charset="2"/>
                </a:rPr>
                <a:t> – </a:t>
              </a:r>
              <a:r>
                <a:rPr lang="en-US" sz="3200" b="1" dirty="0" err="1">
                  <a:latin typeface="Angsana New" pitchFamily="18" charset="-34"/>
                  <a:sym typeface="Symbol" pitchFamily="18" charset="2"/>
                </a:rPr>
                <a:t>NP</a:t>
              </a:r>
              <a:r>
                <a:rPr lang="en-US" sz="3200" b="1" baseline="-30000" dirty="0" err="1">
                  <a:latin typeface="Angsana New" pitchFamily="18" charset="-34"/>
                  <a:sym typeface="Symbol" pitchFamily="18" charset="2"/>
                </a:rPr>
                <a:t>j</a:t>
              </a:r>
              <a:r>
                <a:rPr lang="en-US" sz="3200" b="1" dirty="0">
                  <a:latin typeface="Angsana New" pitchFamily="18" charset="-34"/>
                  <a:sym typeface="Symbol" pitchFamily="18" charset="2"/>
                </a:rPr>
                <a:t>)</a:t>
              </a:r>
              <a:r>
                <a:rPr lang="en-US" sz="3200" b="1" baseline="30000" dirty="0">
                  <a:latin typeface="Angsana New" pitchFamily="18" charset="-34"/>
                  <a:sym typeface="Symbol" pitchFamily="18" charset="2"/>
                </a:rPr>
                <a:t>2</a:t>
              </a:r>
              <a:r>
                <a:rPr lang="en-US" sz="3200" b="1" dirty="0">
                  <a:latin typeface="Angsana New" pitchFamily="18" charset="-34"/>
                  <a:sym typeface="Symbol" pitchFamily="18" charset="2"/>
                </a:rPr>
                <a:t> </a:t>
              </a:r>
              <a:endParaRPr lang="en-US" sz="3200" b="1" dirty="0">
                <a:cs typeface="Cordia New" pitchFamily="34" charset="-34"/>
                <a:sym typeface="Symbol" pitchFamily="18" charset="2"/>
              </a:endParaRPr>
            </a:p>
            <a:p>
              <a:pPr algn="ctr" eaLnBrk="0" hangingPunct="0">
                <a:tabLst>
                  <a:tab pos="685800" algn="l"/>
                </a:tabLst>
              </a:pPr>
              <a:endParaRPr lang="en-US" sz="3200" b="1" dirty="0">
                <a:latin typeface="Angsana New" pitchFamily="18" charset="-34"/>
                <a:cs typeface="Cordia New" pitchFamily="34" charset="-34"/>
                <a:sym typeface="Symbol" pitchFamily="18" charset="2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3294955" y="2437011"/>
              <a:ext cx="989013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3200" dirty="0" err="1">
                  <a:latin typeface="Angsana New" pitchFamily="18" charset="-34"/>
                </a:rPr>
                <a:t>i</a:t>
              </a:r>
              <a:endParaRPr lang="en-US" sz="3200" dirty="0">
                <a:latin typeface="Angsana New" pitchFamily="18" charset="-34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491880" y="2996952"/>
              <a:ext cx="989012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3200" dirty="0">
                  <a:latin typeface="Angsana New" pitchFamily="18" charset="-34"/>
                </a:rPr>
                <a:t>j=1</a:t>
              </a:r>
            </a:p>
          </p:txBody>
        </p:sp>
      </p:grp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4303455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tabLst>
                <a:tab pos="685800" algn="l"/>
              </a:tabLst>
            </a:pPr>
            <a:r>
              <a:rPr lang="en-US" sz="3200" dirty="0">
                <a:latin typeface="Angsana New" pitchFamily="18" charset="-34"/>
              </a:rPr>
              <a:t>              </a:t>
            </a:r>
            <a:r>
              <a:rPr lang="th-TH" sz="3200" dirty="0">
                <a:latin typeface="Angsana New" pitchFamily="18" charset="-34"/>
              </a:rPr>
              <a:t>เมื่อ</a:t>
            </a:r>
            <a:r>
              <a:rPr lang="en-US" sz="3200" dirty="0">
                <a:latin typeface="Angsana New" pitchFamily="18" charset="-34"/>
              </a:rPr>
              <a:t>      </a:t>
            </a:r>
            <a:r>
              <a:rPr lang="en-US" sz="3200" dirty="0" err="1">
                <a:latin typeface="Angsana New" pitchFamily="18" charset="-34"/>
              </a:rPr>
              <a:t>N</a:t>
            </a:r>
            <a:r>
              <a:rPr lang="en-US" sz="3200" baseline="-30000" dirty="0" err="1">
                <a:latin typeface="Angsana New" pitchFamily="18" charset="-34"/>
              </a:rPr>
              <a:t>j</a:t>
            </a:r>
            <a:r>
              <a:rPr lang="en-US" sz="3200" dirty="0">
                <a:latin typeface="Angsana New" pitchFamily="18" charset="-34"/>
              </a:rPr>
              <a:t>   =  </a:t>
            </a:r>
            <a:r>
              <a:rPr lang="th-TH" sz="3200" dirty="0">
                <a:latin typeface="Angsana New" pitchFamily="18" charset="-34"/>
              </a:rPr>
              <a:t>ค่าความถี่สมบูรณ์ของการเกิดน้ำท่วมในชั้น</a:t>
            </a:r>
            <a:r>
              <a:rPr lang="en-US" sz="3200" dirty="0">
                <a:latin typeface="Angsana New" pitchFamily="18" charset="-34"/>
              </a:rPr>
              <a:t>(Class) </a:t>
            </a:r>
            <a:r>
              <a:rPr lang="th-TH" sz="3200" dirty="0">
                <a:latin typeface="Angsana New" pitchFamily="18" charset="-34"/>
              </a:rPr>
              <a:t>ที่</a:t>
            </a:r>
            <a:r>
              <a:rPr lang="en-US" sz="3200" dirty="0">
                <a:latin typeface="Angsana New" pitchFamily="18" charset="-34"/>
              </a:rPr>
              <a:t> j     </a:t>
            </a:r>
          </a:p>
          <a:p>
            <a:pPr algn="l" eaLnBrk="0" hangingPunct="0">
              <a:tabLst>
                <a:tab pos="685800" algn="l"/>
              </a:tabLst>
            </a:pPr>
            <a:r>
              <a:rPr lang="en-US" sz="3200" dirty="0">
                <a:latin typeface="Angsana New" pitchFamily="18" charset="-34"/>
              </a:rPr>
              <a:t>		            N    =  </a:t>
            </a:r>
            <a:r>
              <a:rPr lang="th-TH" sz="3200" dirty="0">
                <a:latin typeface="Angsana New" pitchFamily="18" charset="-34"/>
              </a:rPr>
              <a:t>จำนวนข้อมูลทั้งหมด</a:t>
            </a:r>
            <a:endParaRPr lang="en-US" sz="3200" dirty="0">
              <a:latin typeface="Angsana New" pitchFamily="18" charset="-34"/>
            </a:endParaRPr>
          </a:p>
          <a:p>
            <a:pPr algn="l" eaLnBrk="0" hangingPunct="0">
              <a:tabLst>
                <a:tab pos="685800" algn="l"/>
              </a:tabLst>
            </a:pPr>
            <a:r>
              <a:rPr lang="en-US" sz="3200" dirty="0">
                <a:latin typeface="Angsana New" pitchFamily="18" charset="-34"/>
              </a:rPr>
              <a:t>		            </a:t>
            </a:r>
            <a:r>
              <a:rPr lang="en-US" sz="3200" dirty="0" err="1">
                <a:latin typeface="Angsana New" pitchFamily="18" charset="-34"/>
              </a:rPr>
              <a:t>P</a:t>
            </a:r>
            <a:r>
              <a:rPr lang="en-US" sz="3200" baseline="-30000" dirty="0" err="1">
                <a:latin typeface="Angsana New" pitchFamily="18" charset="-34"/>
              </a:rPr>
              <a:t>j</a:t>
            </a:r>
            <a:r>
              <a:rPr lang="en-US" sz="3200" dirty="0">
                <a:latin typeface="Angsana New" pitchFamily="18" charset="-34"/>
              </a:rPr>
              <a:t>    =  </a:t>
            </a:r>
            <a:r>
              <a:rPr lang="th-TH" sz="3200" dirty="0">
                <a:latin typeface="Angsana New" pitchFamily="18" charset="-34"/>
              </a:rPr>
              <a:t>ความน่าจะเป็น</a:t>
            </a:r>
            <a:r>
              <a:rPr lang="en-US" sz="3200" dirty="0">
                <a:latin typeface="Angsana New" pitchFamily="18" charset="-34"/>
              </a:rPr>
              <a:t>(Probability) </a:t>
            </a:r>
            <a:r>
              <a:rPr lang="th-TH" sz="3200" dirty="0">
                <a:latin typeface="Angsana New" pitchFamily="18" charset="-34"/>
              </a:rPr>
              <a:t>ในชั้นที่</a:t>
            </a:r>
            <a:r>
              <a:rPr lang="en-US" sz="3200" dirty="0">
                <a:latin typeface="Angsana New" pitchFamily="18" charset="-34"/>
              </a:rPr>
              <a:t> j</a:t>
            </a:r>
          </a:p>
          <a:p>
            <a:pPr algn="l" eaLnBrk="0" hangingPunct="0">
              <a:tabLst>
                <a:tab pos="685800" algn="l"/>
              </a:tabLst>
            </a:pPr>
            <a:r>
              <a:rPr lang="en-US" sz="3200" dirty="0">
                <a:latin typeface="Angsana New" pitchFamily="18" charset="-34"/>
              </a:rPr>
              <a:t>		             j     =  </a:t>
            </a:r>
            <a:r>
              <a:rPr lang="th-TH" sz="3200" dirty="0">
                <a:latin typeface="Angsana New" pitchFamily="18" charset="-34"/>
              </a:rPr>
              <a:t>ชั้นที่</a:t>
            </a:r>
            <a:r>
              <a:rPr lang="en-US" sz="3200" dirty="0">
                <a:latin typeface="Angsana New" pitchFamily="18" charset="-34"/>
              </a:rPr>
              <a:t> j </a:t>
            </a:r>
            <a:r>
              <a:rPr lang="th-TH" sz="3200" dirty="0">
                <a:latin typeface="Angsana New" pitchFamily="18" charset="-34"/>
              </a:rPr>
              <a:t>ของการจัดแบ่งข้อมูลออกเป็นชั้น</a:t>
            </a:r>
            <a:endParaRPr lang="en-US" sz="3200" dirty="0">
              <a:latin typeface="Angsana New" pitchFamily="18" charset="-34"/>
            </a:endParaRPr>
          </a:p>
          <a:p>
            <a:pPr algn="l" eaLnBrk="0" hangingPunct="0">
              <a:tabLst>
                <a:tab pos="685800" algn="l"/>
              </a:tabLst>
            </a:pPr>
            <a:r>
              <a:rPr lang="en-US" sz="3200" dirty="0">
                <a:latin typeface="Angsana New" pitchFamily="18" charset="-34"/>
              </a:rPr>
              <a:t>		           m     =  </a:t>
            </a:r>
            <a:r>
              <a:rPr lang="th-TH" sz="3200" dirty="0">
                <a:latin typeface="Angsana New" pitchFamily="18" charset="-34"/>
              </a:rPr>
              <a:t>จำนวนชั้นทั้งหมดของ</a:t>
            </a:r>
            <a:r>
              <a:rPr lang="th-TH" sz="3200" dirty="0" smtClean="0">
                <a:latin typeface="Angsana New" pitchFamily="18" charset="-34"/>
              </a:rPr>
              <a:t>ข้อมูล</a:t>
            </a:r>
            <a:endParaRPr lang="en-US" sz="3200" dirty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t2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386388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88595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white">
          <a:xfrm>
            <a:off x="0" y="260648"/>
            <a:ext cx="8861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การทดสอบความเหมาะสมของฟังก์ชั่นการแจกแจงความน่าจะเป็น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    (Goodness of Fit  Test of Probability Distribution Function)</a:t>
            </a:r>
            <a:endParaRPr kumimoji="0" lang="th-TH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ngsana New" pitchFamily="18" charset="-34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106878"/>
            <a:ext cx="7772400" cy="1143000"/>
          </a:xfrm>
        </p:spPr>
        <p:txBody>
          <a:bodyPr/>
          <a:lstStyle/>
          <a:p>
            <a:r>
              <a:rPr lang="en-US" sz="3200" b="1" dirty="0" err="1">
                <a:solidFill>
                  <a:schemeClr val="tx1"/>
                </a:solidFill>
                <a:latin typeface="Angsana New" pitchFamily="18" charset="-34"/>
              </a:rPr>
              <a:t>ตารางที่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</a:rPr>
              <a:t> 3</a:t>
            </a:r>
            <a:r>
              <a:rPr lang="en-US" sz="3200" dirty="0">
                <a:solidFill>
                  <a:schemeClr val="tx1"/>
                </a:solidFill>
                <a:latin typeface="Angsana New" pitchFamily="18" charset="-34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ngsana New" pitchFamily="18" charset="-34"/>
              </a:rPr>
              <a:t>การแจกแจง</a:t>
            </a:r>
            <a:r>
              <a:rPr lang="en-US" sz="3200" dirty="0">
                <a:solidFill>
                  <a:schemeClr val="tx1"/>
                </a:solidFill>
                <a:latin typeface="Angsana New" pitchFamily="18" charset="-34"/>
              </a:rPr>
              <a:t>  X</a:t>
            </a:r>
            <a:r>
              <a:rPr lang="en-US" sz="3200" baseline="30000" dirty="0">
                <a:solidFill>
                  <a:schemeClr val="tx1"/>
                </a:solidFill>
                <a:latin typeface="Angsana New" pitchFamily="18" charset="-34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Angsana New" pitchFamily="18" charset="-34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Angsana New" pitchFamily="18" charset="-34"/>
              </a:rPr>
              <a:t>ที่</a:t>
            </a:r>
            <a:r>
              <a:rPr lang="en-US" sz="3200" dirty="0">
                <a:solidFill>
                  <a:schemeClr val="tx1"/>
                </a:solidFill>
                <a:latin typeface="Angsana New" pitchFamily="18" charset="-34"/>
              </a:rPr>
              <a:t> degree of freedom </a:t>
            </a:r>
            <a:r>
              <a:rPr lang="en-US" sz="3200" dirty="0" err="1" smtClean="0">
                <a:solidFill>
                  <a:schemeClr val="tx1"/>
                </a:solidFill>
                <a:latin typeface="Angsana New" pitchFamily="18" charset="-34"/>
              </a:rPr>
              <a:t>ต่างๆ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88595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Cordia New" pitchFamily="34" charset="-34"/>
              </a:rPr>
              <a:t>Probability Based Rule Curves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524000"/>
            <a:ext cx="9144000" cy="457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1. Development of Upper Rule Curves </a:t>
            </a:r>
          </a:p>
          <a:p>
            <a:pPr marL="342900" marR="0" lvl="0" indent="-3429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  <a:p>
            <a:pPr marL="342900" marR="0" lvl="0" indent="-3429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หลักทฤษฎี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: Upper Rule Curves เป็นระดับน้ำหรือปริมาณน้ำในอ่างเก็บน้ำที่มากที่สุดที่จะทำให้ความเสี่ยงต่อการที่อ่างเก็บน้ำมีปริมาตรไม่พอที่จะรับน้ำนองอยู่ในเกณฑ์ที่ยอมรับได้ ระดับน้ำหรือปริมาณน้ำในอ่างเก็บน้ำที่มากที่สุดจะเปลี่ยนแปลงไปตามเวลา (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เดือน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) 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ระดับน้ำระหว่าง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Upper Rule Curves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และระดับเก็บกักปกติ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(normal pool level )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เรียกว่า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Volume of Flood Control Reserve (VFC)</a:t>
            </a:r>
          </a:p>
          <a:p>
            <a:pPr marL="342900" marR="0" lvl="0" indent="-3429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88595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Cordia New" pitchFamily="34" charset="-34"/>
              </a:rPr>
              <a:t>Probability Based Rule Curves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sz="3200" kern="0" dirty="0" smtClean="0">
              <a:latin typeface="Angsana New" pitchFamily="18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กำหนดให้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NRI </a:t>
            </a:r>
            <a:r>
              <a:rPr kumimoji="0" lang="en-US" sz="32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	=	I</a:t>
            </a:r>
            <a:r>
              <a:rPr kumimoji="0" lang="en-US" sz="32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– O </a:t>
            </a:r>
            <a:r>
              <a:rPr kumimoji="0" lang="en-US" sz="32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t		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	  (1-1)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		I </a:t>
            </a:r>
            <a:r>
              <a:rPr kumimoji="0" lang="en-US" sz="32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=          Reservoir Inflow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ในเดือน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		O </a:t>
            </a:r>
            <a:r>
              <a:rPr kumimoji="0" lang="en-US" sz="32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=          Reservoir Outflow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ในเดือน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            	NRI </a:t>
            </a:r>
            <a:r>
              <a:rPr kumimoji="0" lang="en-US" sz="32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   	=	Net Reservoir Inflow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ในเดือน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t 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ซึ่งมี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f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(NRI </a:t>
            </a:r>
            <a:r>
              <a:rPr kumimoji="0" lang="en-US" sz="32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			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เป็น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Probability Density Function 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ดังแสดงใน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			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ภาพที่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1-1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 	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และ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VFC </a:t>
            </a:r>
            <a:r>
              <a:rPr kumimoji="0" lang="en-US" sz="32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=	Volume of Flood Control Reserve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ในเดือน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t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8177212" cy="533400"/>
          </a:xfrm>
        </p:spPr>
        <p:txBody>
          <a:bodyPr/>
          <a:lstStyle/>
          <a:p>
            <a:r>
              <a:rPr lang="th-TH" sz="3600" dirty="0" smtClean="0">
                <a:cs typeface="Angsana New" pitchFamily="18" charset="-34"/>
              </a:rPr>
              <a:t>การสังเคราะห์ข้อมูลในกรณีข้อมูลไม่เพียงพอ</a:t>
            </a:r>
            <a:endParaRPr lang="th-TH" sz="3600" dirty="0">
              <a:solidFill>
                <a:schemeClr val="accent1"/>
              </a:solidFill>
              <a:cs typeface="Angsana New" pitchFamily="18" charset="-34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684213" y="2097436"/>
            <a:ext cx="81581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จากอุปสรรคในการเก็บและบันทึกข้อมูลดังที่กล่าวมา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ซึ่งมีผลต่อการวัดและรวบรวม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     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ข้อมูลทางอุทกวิทยา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ดังนั้นเพื่อให้ได้มาซึ่งข้อมูล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การจัดหาข้อมูลโดยวิธีอ้อมในลักษณะที่เรียกว่าการประเมินเชิงอุทกวิทยา (hydrologic arrestment)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หรือการสังเคราะห์ข้อมูลทางอุทกวิทยา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(hydrologic data synthetic)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ซึ่งมีความจำเป็น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ทั้งนี้เพื่อให้ได้ข้อมูลหรือให้มีข้อมูลที่มากเพียงพอสามารถนำไปวิเคราะห์ใช้งานได้ </a:t>
            </a:r>
            <a:endParaRPr lang="th-TH" sz="32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88595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Cordia New" pitchFamily="34" charset="-34"/>
              </a:rPr>
              <a:t>Probability Based Rule Curves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  <a:p>
            <a:pPr marL="342900" marR="0" lvl="0" indent="-3429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  <a:p>
            <a:pPr marL="342900" marR="0" lvl="0" indent="-3429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en-US" sz="2800" kern="0" dirty="0" smtClean="0">
              <a:latin typeface="Angsana New" pitchFamily="18" charset="-34"/>
            </a:endParaRPr>
          </a:p>
          <a:p>
            <a:pPr marL="342900" marR="0" lvl="0" indent="-3429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และ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VFC </a:t>
            </a:r>
            <a:r>
              <a:rPr kumimoji="0" lang="en-US" sz="28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=	Volume of Flood Control Reserve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ในเดือน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t</a:t>
            </a:r>
          </a:p>
          <a:p>
            <a:pPr marL="342900" marR="0" lvl="0" indent="-3429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เมื่อสามารถหา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f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(NRI </a:t>
            </a:r>
            <a:r>
              <a:rPr kumimoji="0" lang="en-US" sz="28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)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ได้แล้ว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ค่าของ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VFC </a:t>
            </a:r>
            <a:r>
              <a:rPr kumimoji="0" lang="en-US" sz="28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สำหรับการกำหนดค่าความเสี่ยงที่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</a:t>
            </a:r>
          </a:p>
          <a:p>
            <a:pPr marL="342900" marR="0" lvl="0" indent="-3429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en-US" sz="2800" kern="0" dirty="0" smtClean="0">
                <a:latin typeface="Angsana New" pitchFamily="18" charset="-34"/>
              </a:rPr>
              <a:t> 	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0.05, 0.10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และ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0.20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สามารถหาได้จากภาพที่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1-1 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หรือจากสมการที่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(1-2)</a:t>
            </a:r>
          </a:p>
          <a:p>
            <a:pPr marL="342900" marR="0" lvl="0" indent="-3429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	P( NRI </a:t>
            </a:r>
            <a:r>
              <a:rPr kumimoji="0" lang="en-US" sz="28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&gt; VFC </a:t>
            </a:r>
            <a:r>
              <a:rPr kumimoji="0" lang="en-US" sz="28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) &lt; Risk		                (1-2)</a:t>
            </a:r>
          </a:p>
          <a:p>
            <a:pPr marL="342900" marR="0" lvl="0" indent="-3429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สุดท้าย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Upper Rule Curves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สามารถหาได้จากสมการที่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(1-3)</a:t>
            </a:r>
          </a:p>
          <a:p>
            <a:pPr marL="342900" marR="0" lvl="0" indent="-3429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	VURC </a:t>
            </a:r>
            <a:r>
              <a:rPr kumimoji="0" lang="en-US" sz="28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= VNP </a:t>
            </a:r>
            <a:r>
              <a:rPr kumimoji="0" lang="en-US" sz="28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– VFC </a:t>
            </a:r>
            <a:r>
              <a:rPr kumimoji="0" lang="en-US" sz="28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		    (1-3)</a:t>
            </a:r>
          </a:p>
          <a:p>
            <a:pPr marL="342900" marR="0" lvl="0" indent="-3429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เมื่อ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  <a:p>
            <a:pPr marL="342900" marR="0" lvl="0" indent="-3429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	VURC </a:t>
            </a:r>
            <a:r>
              <a:rPr kumimoji="0" lang="en-US" sz="28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	=	reservoir upper rule curve volume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ในเดือน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t</a:t>
            </a:r>
          </a:p>
          <a:p>
            <a:pPr marL="342900" marR="0" lvl="0" indent="-3429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	VNP </a:t>
            </a:r>
            <a:r>
              <a:rPr kumimoji="0" lang="en-US" sz="28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	=	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ปริมาตรเก็บกักปกติในเดือน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t</a:t>
            </a:r>
          </a:p>
          <a:p>
            <a:pPr marL="342900" marR="0" lvl="0" indent="-3429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88595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Cordia New" pitchFamily="34" charset="-34"/>
              </a:rPr>
              <a:t>Probability Based Rule Curves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27551" y="1081764"/>
            <a:ext cx="7490662" cy="5329238"/>
            <a:chOff x="2560" y="11232"/>
            <a:chExt cx="6657" cy="3888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2560" y="11232"/>
              <a:ext cx="6657" cy="3888"/>
              <a:chOff x="2875" y="10944"/>
              <a:chExt cx="6080" cy="3640"/>
            </a:xfrm>
          </p:grpSpPr>
          <p:pic>
            <p:nvPicPr>
              <p:cNvPr id="13" name="Picture 6" descr="bell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68" y="10944"/>
                <a:ext cx="5787" cy="3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8064" y="13536"/>
                <a:ext cx="864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3200">
                    <a:latin typeface="Angsana New" pitchFamily="18" charset="-34"/>
                  </a:rPr>
                  <a:t>(NRI) </a:t>
                </a:r>
                <a:r>
                  <a:rPr lang="en-US" sz="3200" baseline="-25000">
                    <a:latin typeface="Angsana New" pitchFamily="18" charset="-34"/>
                  </a:rPr>
                  <a:t>t</a:t>
                </a:r>
              </a:p>
            </p:txBody>
          </p:sp>
          <p:sp>
            <p:nvSpPr>
              <p:cNvPr id="15" name="Text Box 8"/>
              <p:cNvSpPr txBox="1">
                <a:spLocks noChangeArrowheads="1"/>
              </p:cNvSpPr>
              <p:nvPr/>
            </p:nvSpPr>
            <p:spPr bwMode="auto">
              <a:xfrm>
                <a:off x="6768" y="12528"/>
                <a:ext cx="864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3200">
                    <a:latin typeface="Angsana New" pitchFamily="18" charset="-34"/>
                  </a:rPr>
                  <a:t>Risk</a:t>
                </a:r>
                <a:endParaRPr lang="en-US" sz="3200" baseline="-25000">
                  <a:latin typeface="Angsana New" pitchFamily="18" charset="-34"/>
                </a:endParaRPr>
              </a:p>
            </p:txBody>
          </p:sp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4161" y="13206"/>
                <a:ext cx="1487" cy="5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3200" dirty="0">
                    <a:latin typeface="Angsana New" pitchFamily="18" charset="-34"/>
                  </a:rPr>
                  <a:t>VFC </a:t>
                </a:r>
                <a:r>
                  <a:rPr lang="en-US" sz="3200" baseline="-25000" dirty="0">
                    <a:latin typeface="Angsana New" pitchFamily="18" charset="-34"/>
                  </a:rPr>
                  <a:t>t</a:t>
                </a:r>
              </a:p>
            </p:txBody>
          </p:sp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2875" y="11092"/>
                <a:ext cx="128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r>
                  <a:rPr lang="en-US" sz="3200" i="1" dirty="0">
                    <a:latin typeface="Angsana New" pitchFamily="18" charset="-34"/>
                  </a:rPr>
                  <a:t>      f </a:t>
                </a:r>
                <a:r>
                  <a:rPr lang="en-US" sz="3200" dirty="0">
                    <a:latin typeface="Angsana New" pitchFamily="18" charset="-34"/>
                  </a:rPr>
                  <a:t>(NRI)</a:t>
                </a:r>
                <a:r>
                  <a:rPr lang="en-US" sz="3200" baseline="-25000" dirty="0">
                    <a:latin typeface="Angsana New" pitchFamily="18" charset="-34"/>
                  </a:rPr>
                  <a:t>t</a:t>
                </a:r>
                <a:endParaRPr lang="en-US" sz="3200" dirty="0">
                  <a:latin typeface="Angsana New" pitchFamily="18" charset="-34"/>
                </a:endParaRPr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5584" y="13248"/>
              <a:ext cx="1184" cy="720"/>
              <a:chOff x="5584" y="12816"/>
              <a:chExt cx="1184" cy="720"/>
            </a:xfrm>
          </p:grpSpPr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5584" y="1353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6480" y="12816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" name="Line 14"/>
              <p:cNvSpPr>
                <a:spLocks noChangeShapeType="1"/>
              </p:cNvSpPr>
              <p:nvPr/>
            </p:nvSpPr>
            <p:spPr bwMode="auto">
              <a:xfrm>
                <a:off x="6480" y="1281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</p:grpSp>
      <p:sp>
        <p:nvSpPr>
          <p:cNvPr id="18" name="Rectangle 2"/>
          <p:cNvSpPr txBox="1">
            <a:spLocks noChangeArrowheads="1"/>
          </p:cNvSpPr>
          <p:nvPr/>
        </p:nvSpPr>
        <p:spPr bwMode="white">
          <a:xfrm>
            <a:off x="685800" y="6309320"/>
            <a:ext cx="813467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ภาพที่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 1-1  Probability Distribution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ของ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 NRI </a:t>
            </a:r>
            <a:r>
              <a:rPr kumimoji="0" lang="en-US" sz="32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และการกำหนด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 VFC </a:t>
            </a:r>
            <a:r>
              <a:rPr kumimoji="0" lang="en-US" sz="32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ngsana New" pitchFamily="18" charset="-34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88595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Cordia New" pitchFamily="34" charset="-34"/>
              </a:rPr>
              <a:t>Probability Based Rule Curves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white">
          <a:xfrm>
            <a:off x="609600" y="1219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2. Development of Lower Rule Curves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ngsana New" pitchFamily="18" charset="-34"/>
              <a:ea typeface="+mj-ea"/>
              <a:cs typeface="+mj-cs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0" y="2438400"/>
            <a:ext cx="9144000" cy="441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	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หลักทฤษฎี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: Lower Rule Curves เป็นระดับน้ำในอ่างที่ควรรักษาไว้เพื่อหลีกเลี่ยงความเสี่ยงต่อการขาดแคลนน้ำในอนาคต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หรือความเสี่ยงต่อการขาดแคลนน้ำในอนาคตอยู่ในเกณฑ์ที่ยอมรับได้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ในการสร้าง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Lower Rule Curves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จะต้องมีการกำหนดช่วงฤดูแล้งและฤดูฝนอย่างชัดเจน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โดยกำหนดให้ฤดูแล้งคือช่วงเวลาที่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NRI</a:t>
            </a:r>
            <a:r>
              <a:rPr kumimoji="0" lang="en-US" sz="28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น้อยกว่าหรือเท่ากับศูนย์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และฤดูฝนคือช่วงเวลาที่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NRI</a:t>
            </a:r>
            <a:r>
              <a:rPr kumimoji="0" lang="en-US" sz="28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t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มากกว่าศูนย์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ดังแสดงในภาพที่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1-2 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ซึ่งการกำหนดฤดูแล้งนี้หมายถึงช่วงเวลาที่เกิดการขาดน้ำ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และฤดูฝนหมายถึงช่วงเวลาที่มีน้ำมากเกินความจำเป็น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ซึ่งหลังจากกำหนดช่วงฤดูแล้งและฤดูฝนแล้วก็จะสามารถหาค่าปริมาตรสะสมของ NRI</a:t>
            </a:r>
            <a:r>
              <a:rPr kumimoji="0" lang="en-US" sz="28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ในช่วงฤดูแล้งได้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88595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Cordia New" pitchFamily="34" charset="-34"/>
              </a:rPr>
              <a:t>Probability Based Rule Curves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white">
          <a:xfrm>
            <a:off x="685800" y="6309320"/>
            <a:ext cx="813467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3200" u="sng" dirty="0" err="1" smtClean="0">
                <a:latin typeface="Angsana New" pitchFamily="18" charset="-34"/>
              </a:rPr>
              <a:t>ภาพที่</a:t>
            </a:r>
            <a:r>
              <a:rPr lang="en-US" sz="3200" u="sng" dirty="0" smtClean="0">
                <a:latin typeface="Angsana New" pitchFamily="18" charset="-34"/>
              </a:rPr>
              <a:t> 1-2</a:t>
            </a:r>
            <a:r>
              <a:rPr lang="en-US" sz="3200" dirty="0" smtClean="0">
                <a:latin typeface="Angsana New" pitchFamily="18" charset="-34"/>
              </a:rPr>
              <a:t>  </a:t>
            </a:r>
            <a:r>
              <a:rPr lang="en-US" sz="3200" dirty="0" err="1" smtClean="0">
                <a:latin typeface="Angsana New" pitchFamily="18" charset="-34"/>
              </a:rPr>
              <a:t>เกณฑ์ที่ใช้วิเคราะห์หาช่วงฤดูแล้งและฤดูฝน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j-ea"/>
                <a:cs typeface="+mj-cs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ngsana New" pitchFamily="18" charset="-34"/>
              <a:ea typeface="+mj-ea"/>
              <a:cs typeface="+mj-cs"/>
            </a:endParaRPr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755576" y="1124744"/>
            <a:ext cx="8064896" cy="5018087"/>
            <a:chOff x="2736" y="5616"/>
            <a:chExt cx="7200" cy="4825"/>
          </a:xfrm>
        </p:grpSpPr>
        <p:pic>
          <p:nvPicPr>
            <p:cNvPr id="20" name="Picture 5" descr="seas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6" y="5616"/>
              <a:ext cx="7200" cy="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5760" y="7632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3200">
                  <a:latin typeface="Angsana New" pitchFamily="18" charset="-34"/>
                </a:rPr>
                <a:t>D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736" y="6048"/>
              <a:ext cx="7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3200">
                  <a:latin typeface="Angsana New" pitchFamily="18" charset="-34"/>
                </a:rPr>
                <a:t>NRI </a:t>
              </a:r>
              <a:r>
                <a:rPr lang="en-US" sz="3200" baseline="-25000">
                  <a:latin typeface="Angsana New" pitchFamily="18" charset="-34"/>
                </a:rPr>
                <a:t>t</a:t>
              </a: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4176" y="9648"/>
              <a:ext cx="129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b="1">
                  <a:latin typeface="Angsana New" pitchFamily="18" charset="-34"/>
                </a:rPr>
                <a:t>Dry Season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7056" y="9648"/>
              <a:ext cx="129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b="1">
                  <a:latin typeface="Angsana New" pitchFamily="18" charset="-34"/>
                </a:rPr>
                <a:t>Wet Season</a:t>
              </a: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8784" y="7776"/>
              <a:ext cx="720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3200">
                  <a:latin typeface="Angsana New" pitchFamily="18" charset="-34"/>
                </a:rPr>
                <a:t>12</a:t>
              </a:r>
            </a:p>
            <a:p>
              <a:pPr eaLnBrk="0" hangingPunct="0"/>
              <a:r>
                <a:rPr lang="en-US" sz="3200">
                  <a:latin typeface="Angsana New" pitchFamily="18" charset="-34"/>
                </a:rPr>
                <a:t>Time</a:t>
              </a:r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3024" y="7776"/>
              <a:ext cx="43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3200">
                  <a:latin typeface="Angsana New" pitchFamily="18" charset="-34"/>
                </a:rPr>
                <a:t>0</a:t>
              </a:r>
              <a:endParaRPr lang="en-US" sz="3200" baseline="-25000">
                <a:latin typeface="Angsana New" pitchFamily="18" charset="-34"/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4608" y="8208"/>
              <a:ext cx="43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3200" b="1">
                  <a:latin typeface="Angsana New" pitchFamily="18" charset="-34"/>
                </a:rPr>
                <a:t>-</a:t>
              </a:r>
              <a:endParaRPr lang="en-US" sz="3200" b="1" baseline="-25000">
                <a:latin typeface="Angsana New" pitchFamily="18" charset="-34"/>
              </a:endParaRP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7344" y="7056"/>
              <a:ext cx="43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3200" b="1">
                  <a:latin typeface="Angsana New" pitchFamily="18" charset="-34"/>
                </a:rPr>
                <a:t>+</a:t>
              </a:r>
              <a:endParaRPr lang="en-US" sz="3200" b="1" baseline="-25000"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88595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Cordia New" pitchFamily="34" charset="-34"/>
              </a:rPr>
              <a:t>Probability Based Rule Curves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C:\My Documents\Rule_Curve_3\edit_pic\nri2.bmp"/>
          <p:cNvPicPr>
            <a:picLocks noChangeAspect="1" noChangeArrowheads="1"/>
          </p:cNvPicPr>
          <p:nvPr/>
        </p:nvPicPr>
        <p:blipFill>
          <a:blip r:embed="rId2" cstate="print">
            <a:lum bright="6000" contrast="4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1988840"/>
            <a:ext cx="914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885950" y="147714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Cordia New" pitchFamily="34" charset="-34"/>
              </a:rPr>
              <a:t>Probability Based Rule Curves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39565" y="1412776"/>
            <a:ext cx="7847570" cy="4608513"/>
            <a:chOff x="2388" y="7336"/>
            <a:chExt cx="6540" cy="3888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2388" y="7336"/>
              <a:ext cx="6540" cy="3888"/>
              <a:chOff x="2388" y="1872"/>
              <a:chExt cx="6540" cy="3888"/>
            </a:xfrm>
          </p:grpSpPr>
          <p:pic>
            <p:nvPicPr>
              <p:cNvPr id="13" name="Picture 8" descr="bell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92" y="1872"/>
                <a:ext cx="6336" cy="388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7952" y="4641"/>
                <a:ext cx="946" cy="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3200" baseline="-25000">
                  <a:latin typeface="Angsana New" pitchFamily="18" charset="-34"/>
                </a:endParaRPr>
              </a:p>
            </p:txBody>
          </p:sp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auto">
              <a:xfrm>
                <a:off x="6534" y="3564"/>
                <a:ext cx="945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3200">
                    <a:latin typeface="Angsana New" pitchFamily="18" charset="-34"/>
                  </a:rPr>
                  <a:t>Risk</a:t>
                </a:r>
                <a:endParaRPr lang="en-US" sz="3200" baseline="-25000">
                  <a:latin typeface="Angsana New" pitchFamily="18" charset="-34"/>
                </a:endParaRPr>
              </a:p>
            </p:txBody>
          </p:sp>
          <p:sp>
            <p:nvSpPr>
              <p:cNvPr id="16" name="Text Box 11"/>
              <p:cNvSpPr txBox="1">
                <a:spLocks noChangeArrowheads="1"/>
              </p:cNvSpPr>
              <p:nvPr/>
            </p:nvSpPr>
            <p:spPr bwMode="auto">
              <a:xfrm>
                <a:off x="4248" y="4363"/>
                <a:ext cx="1104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3200" dirty="0">
                    <a:latin typeface="Angsana New" pitchFamily="18" charset="-34"/>
                  </a:rPr>
                  <a:t>VBUF </a:t>
                </a:r>
                <a:r>
                  <a:rPr lang="en-US" sz="3200" baseline="-25000" dirty="0">
                    <a:latin typeface="Angsana New" pitchFamily="18" charset="-34"/>
                  </a:rPr>
                  <a:t>t</a:t>
                </a:r>
              </a:p>
            </p:txBody>
          </p:sp>
          <p:sp>
            <p:nvSpPr>
              <p:cNvPr id="17" name="Text Box 12"/>
              <p:cNvSpPr txBox="1">
                <a:spLocks noChangeArrowheads="1"/>
              </p:cNvSpPr>
              <p:nvPr/>
            </p:nvSpPr>
            <p:spPr bwMode="auto">
              <a:xfrm>
                <a:off x="2388" y="1979"/>
                <a:ext cx="2040" cy="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r>
                  <a:rPr lang="en-US" sz="3200" b="1" i="1" dirty="0">
                    <a:latin typeface="Angsana New" pitchFamily="18" charset="-34"/>
                  </a:rPr>
                  <a:t>    f</a:t>
                </a:r>
                <a:r>
                  <a:rPr lang="en-US" sz="3200" i="1" dirty="0">
                    <a:latin typeface="Angsana New" pitchFamily="18" charset="-34"/>
                  </a:rPr>
                  <a:t> </a:t>
                </a:r>
                <a:endParaRPr lang="en-US" sz="3200" dirty="0">
                  <a:latin typeface="Angsana New" pitchFamily="18" charset="-34"/>
                </a:endParaRPr>
              </a:p>
            </p:txBody>
          </p:sp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5328" y="9360"/>
              <a:ext cx="1296" cy="720"/>
              <a:chOff x="5472" y="12816"/>
              <a:chExt cx="1296" cy="720"/>
            </a:xfrm>
          </p:grpSpPr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>
                <a:off x="5472" y="1353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>
                <a:off x="6480" y="12816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>
                <a:off x="6480" y="1281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</p:grpSp>
      <p:pic>
        <p:nvPicPr>
          <p:cNvPr id="18" name="Picture 19" descr="n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484" y="1484784"/>
            <a:ext cx="790575" cy="704850"/>
          </a:xfrm>
          <a:prstGeom prst="rect">
            <a:avLst/>
          </a:prstGeom>
          <a:noFill/>
        </p:spPr>
      </p:pic>
      <p:pic>
        <p:nvPicPr>
          <p:cNvPr id="21" name="Picture 20" descr="n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157192"/>
            <a:ext cx="790575" cy="704850"/>
          </a:xfrm>
          <a:prstGeom prst="rect">
            <a:avLst/>
          </a:prstGeom>
          <a:noFill/>
        </p:spPr>
      </p:pic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0" y="5943600"/>
            <a:ext cx="9105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u="sng" dirty="0" err="1">
                <a:latin typeface="Angsana New" pitchFamily="18" charset="-34"/>
              </a:rPr>
              <a:t>ภาพที่</a:t>
            </a:r>
            <a:r>
              <a:rPr lang="en-US" sz="3200" u="sng" dirty="0">
                <a:latin typeface="Angsana New" pitchFamily="18" charset="-34"/>
              </a:rPr>
              <a:t> 1-3</a:t>
            </a:r>
            <a:r>
              <a:rPr lang="en-US" sz="3200" dirty="0">
                <a:latin typeface="Angsana New" pitchFamily="18" charset="-34"/>
              </a:rPr>
              <a:t>  </a:t>
            </a:r>
            <a:r>
              <a:rPr lang="en-US" sz="3200" dirty="0" err="1">
                <a:latin typeface="Angsana New" pitchFamily="18" charset="-34"/>
              </a:rPr>
              <a:t>การแจกแจงความน่าจะเป็นของ</a:t>
            </a:r>
            <a:r>
              <a:rPr lang="en-US" sz="3200" dirty="0">
                <a:latin typeface="Angsana New" pitchFamily="18" charset="-34"/>
              </a:rPr>
              <a:t>              </a:t>
            </a:r>
            <a:r>
              <a:rPr lang="en-US" sz="3200" dirty="0" err="1">
                <a:latin typeface="Angsana New" pitchFamily="18" charset="-34"/>
              </a:rPr>
              <a:t>และการกำหนดค่าของ</a:t>
            </a:r>
            <a:r>
              <a:rPr lang="en-US" sz="3200" dirty="0">
                <a:latin typeface="Angsana New" pitchFamily="18" charset="-34"/>
              </a:rPr>
              <a:t> VBUF </a:t>
            </a:r>
            <a:r>
              <a:rPr lang="en-US" sz="3200" baseline="-30000" dirty="0">
                <a:latin typeface="Angsana New" pitchFamily="18" charset="-34"/>
              </a:rPr>
              <a:t>t</a:t>
            </a:r>
            <a:r>
              <a:rPr lang="en-US" sz="3200" dirty="0">
                <a:latin typeface="Angsana New" pitchFamily="18" charset="-34"/>
              </a:rPr>
              <a:t>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860032" y="5848350"/>
          <a:ext cx="838200" cy="781050"/>
        </p:xfrm>
        <a:graphic>
          <a:graphicData uri="http://schemas.openxmlformats.org/presentationml/2006/ole">
            <p:oleObj spid="_x0000_s4098" r:id="rId5" imgW="444307" imgH="41891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Cordia New" pitchFamily="34" charset="-34"/>
              </a:rPr>
              <a:t>Probability Based Rule Curves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0" y="1412776"/>
            <a:ext cx="9144000" cy="441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เมื่อสามารถหา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f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(                 )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ได้แล้ว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ค่าของ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VBUF </a:t>
            </a:r>
            <a:r>
              <a:rPr kumimoji="0" lang="en-US" sz="28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	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สำหรับการกำหนดค่าความเสี่ยงที่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0.05, 0.10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และ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0.20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สามารถหาได้จากภาพที่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1-3  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หรือจากสมการที่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(1-4)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                                                                                  (1-4)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ซึ่งค่า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VBUF </a:t>
            </a:r>
            <a:r>
              <a:rPr kumimoji="0" lang="en-US" sz="28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ที่ได้จากการกำหนดค่าความเสี่ยงก็คือ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n-ea"/>
                <a:cs typeface="+mn-cs"/>
              </a:rPr>
              <a:t> Lower Rule Curves </a:t>
            </a:r>
          </a:p>
          <a:p>
            <a:pPr algn="l"/>
            <a:r>
              <a:rPr lang="en-US" sz="2800" dirty="0" smtClean="0">
                <a:latin typeface="Angsana New" pitchFamily="18" charset="-34"/>
              </a:rPr>
              <a:t>	</a:t>
            </a:r>
            <a:r>
              <a:rPr lang="en-US" sz="2800" dirty="0" err="1" smtClean="0">
                <a:latin typeface="Angsana New" pitchFamily="18" charset="-34"/>
              </a:rPr>
              <a:t>โดยค่าความ</a:t>
            </a:r>
            <a:r>
              <a:rPr lang="th-TH" sz="2800" dirty="0" smtClean="0">
                <a:latin typeface="Angsana New" pitchFamily="18" charset="-34"/>
              </a:rPr>
              <a:t>ถี่</a:t>
            </a:r>
            <a:r>
              <a:rPr lang="en-US" sz="2800" dirty="0" smtClean="0">
                <a:latin typeface="Angsana New" pitchFamily="18" charset="-34"/>
              </a:rPr>
              <a:t> (Risk) </a:t>
            </a:r>
            <a:r>
              <a:rPr lang="en-US" sz="2800" dirty="0" err="1" smtClean="0">
                <a:latin typeface="Angsana New" pitchFamily="18" charset="-34"/>
              </a:rPr>
              <a:t>มีความสัมพันธ์กับรอบปีการเกิดซ้ำ</a:t>
            </a:r>
            <a:r>
              <a:rPr lang="en-US" sz="2800" dirty="0" smtClean="0">
                <a:latin typeface="Angsana New" pitchFamily="18" charset="-34"/>
              </a:rPr>
              <a:t> (</a:t>
            </a:r>
            <a:r>
              <a:rPr lang="en-US" sz="2800" dirty="0" err="1" smtClean="0">
                <a:latin typeface="Angsana New" pitchFamily="18" charset="-34"/>
              </a:rPr>
              <a:t>Tr</a:t>
            </a:r>
            <a:r>
              <a:rPr lang="en-US" sz="2800" dirty="0" smtClean="0">
                <a:latin typeface="Angsana New" pitchFamily="18" charset="-34"/>
              </a:rPr>
              <a:t>) </a:t>
            </a:r>
            <a:r>
              <a:rPr lang="en-US" sz="2800" dirty="0" err="1" smtClean="0">
                <a:latin typeface="Angsana New" pitchFamily="18" charset="-34"/>
              </a:rPr>
              <a:t>ดังสมการที่</a:t>
            </a:r>
            <a:r>
              <a:rPr lang="en-US" sz="2800" dirty="0" smtClean="0">
                <a:latin typeface="Angsana New" pitchFamily="18" charset="-34"/>
              </a:rPr>
              <a:t> (1-5)</a:t>
            </a:r>
          </a:p>
          <a:p>
            <a:pPr algn="l"/>
            <a:r>
              <a:rPr lang="en-US" sz="2800" dirty="0" smtClean="0">
                <a:latin typeface="Angsana New" pitchFamily="18" charset="-34"/>
              </a:rPr>
              <a:t>                                 Risk =      1/</a:t>
            </a:r>
            <a:r>
              <a:rPr lang="en-US" sz="2800" dirty="0" err="1" smtClean="0">
                <a:latin typeface="Angsana New" pitchFamily="18" charset="-34"/>
              </a:rPr>
              <a:t>Tr</a:t>
            </a:r>
            <a:r>
              <a:rPr lang="en-US" sz="2800" dirty="0" smtClean="0">
                <a:latin typeface="Angsana New" pitchFamily="18" charset="-34"/>
              </a:rPr>
              <a:t>		       (1-5)</a:t>
            </a:r>
          </a:p>
          <a:p>
            <a:pPr algn="l"/>
            <a:r>
              <a:rPr lang="en-US" sz="2800" dirty="0" smtClean="0">
                <a:latin typeface="Angsana New" pitchFamily="18" charset="-34"/>
              </a:rPr>
              <a:t>	</a:t>
            </a:r>
            <a:r>
              <a:rPr lang="en-US" sz="2800" dirty="0" err="1" smtClean="0">
                <a:latin typeface="Angsana New" pitchFamily="18" charset="-34"/>
              </a:rPr>
              <a:t>เมื่อ</a:t>
            </a:r>
            <a:r>
              <a:rPr lang="en-US" sz="2800" dirty="0" smtClean="0">
                <a:latin typeface="Angsana New" pitchFamily="18" charset="-34"/>
              </a:rPr>
              <a:t> 	    </a:t>
            </a:r>
            <a:r>
              <a:rPr lang="en-US" sz="2800" dirty="0" err="1" smtClean="0">
                <a:latin typeface="Angsana New" pitchFamily="18" charset="-34"/>
              </a:rPr>
              <a:t>Tr</a:t>
            </a:r>
            <a:r>
              <a:rPr lang="en-US" sz="2800" dirty="0" smtClean="0">
                <a:latin typeface="Angsana New" pitchFamily="18" charset="-34"/>
              </a:rPr>
              <a:t>  =      </a:t>
            </a:r>
            <a:r>
              <a:rPr lang="en-US" sz="2800" dirty="0" err="1" smtClean="0">
                <a:latin typeface="Angsana New" pitchFamily="18" charset="-34"/>
              </a:rPr>
              <a:t>รอบปีการเกิดซ้ำ</a:t>
            </a:r>
            <a:endParaRPr lang="en-US" sz="2800" dirty="0" smtClean="0">
              <a:latin typeface="Angsana New" pitchFamily="18" charset="-34"/>
            </a:endParaRPr>
          </a:p>
          <a:p>
            <a:pPr algn="l"/>
            <a:endParaRPr lang="en-US" sz="2800" dirty="0" smtClean="0">
              <a:latin typeface="Angsana New" pitchFamily="18" charset="-3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ngsana New" pitchFamily="18" charset="-34"/>
              <a:ea typeface="+mn-ea"/>
              <a:cs typeface="+mn-cs"/>
            </a:endParaRPr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1619672" y="2636912"/>
          <a:ext cx="3281363" cy="895350"/>
        </p:xfrm>
        <a:graphic>
          <a:graphicData uri="http://schemas.openxmlformats.org/presentationml/2006/ole">
            <p:oleObj spid="_x0000_s5123" r:id="rId3" imgW="1371600" imgH="406400" progId="">
              <p:embed/>
            </p:oleObj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/>
        </p:nvGraphicFramePr>
        <p:xfrm>
          <a:off x="2145432" y="1340206"/>
          <a:ext cx="914400" cy="627062"/>
        </p:xfrm>
        <a:graphic>
          <a:graphicData uri="http://schemas.openxmlformats.org/presentationml/2006/ole">
            <p:oleObj spid="_x0000_s5124" r:id="rId4" imgW="444307" imgH="41891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gray">
          <a:xfrm>
            <a:off x="838200" y="2209800"/>
            <a:ext cx="49530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 !</a:t>
            </a:r>
            <a:endParaRPr lang="th-TH" sz="3600" kern="1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95400" y="5486400"/>
            <a:ext cx="6194425" cy="228600"/>
          </a:xfrm>
          <a:noFill/>
          <a:ln/>
        </p:spPr>
        <p:txBody>
          <a:bodyPr/>
          <a:lstStyle/>
          <a:p>
            <a:r>
              <a:rPr lang="en-US"/>
              <a:t>http://water.rid.go.th/hwm/wmg/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3575"/>
            <a:ext cx="9144000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8177212" cy="533400"/>
          </a:xfrm>
        </p:spPr>
        <p:txBody>
          <a:bodyPr/>
          <a:lstStyle/>
          <a:p>
            <a:r>
              <a:rPr lang="th-TH" sz="3600" dirty="0" smtClean="0">
                <a:cs typeface="Angsana New" pitchFamily="18" charset="-34"/>
              </a:rPr>
              <a:t>การสังเคราะห์ข้อมูลในกรณีข้อมูลไม่เพียงพอ</a:t>
            </a:r>
            <a:endParaRPr lang="th-TH" sz="3600" dirty="0">
              <a:solidFill>
                <a:schemeClr val="accent1"/>
              </a:solidFill>
              <a:cs typeface="Angsana New" pitchFamily="18" charset="-34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0" y="1052736"/>
            <a:ext cx="815816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	วิธีการประเมินเชิงอุทกวิทยามี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2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ประเภท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คือ</a:t>
            </a:r>
          </a:p>
          <a:p>
            <a:pPr algn="thaiDist"/>
            <a:r>
              <a:rPr lang="en-US" sz="3600" dirty="0" smtClean="0">
                <a:latin typeface="Angsana New" pitchFamily="18" charset="-34"/>
              </a:rPr>
              <a:t>	1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.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การจำลองคณิตศาสตร์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(mathematics model)</a:t>
            </a:r>
          </a:p>
          <a:p>
            <a:pPr algn="just"/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		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แบบจำลองคณิตศาสตร์ของน้ำฝน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–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น้ำท่า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เช่น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algn="just"/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		NAM – MODEL (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Nedbor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–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Afstromnings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Model)</a:t>
            </a:r>
          </a:p>
          <a:p>
            <a:pPr algn="just"/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		TANK – MODEL</a:t>
            </a:r>
          </a:p>
          <a:p>
            <a:pPr algn="just"/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	เป็นต้น</a:t>
            </a:r>
          </a:p>
          <a:p>
            <a:pPr algn="just"/>
            <a:endParaRPr lang="en-US" sz="3200" dirty="0" smtClean="0">
              <a:latin typeface="Cordia New" pitchFamily="34" charset="-34"/>
              <a:cs typeface="Cordia New" pitchFamily="34" charset="-34"/>
            </a:endParaRPr>
          </a:p>
          <a:p>
            <a:pPr algn="l"/>
            <a:endParaRPr lang="th-TH" sz="3200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8177212" cy="533400"/>
          </a:xfrm>
        </p:spPr>
        <p:txBody>
          <a:bodyPr/>
          <a:lstStyle/>
          <a:p>
            <a:r>
              <a:rPr lang="th-TH" sz="3600" dirty="0" smtClean="0">
                <a:cs typeface="Angsana New" pitchFamily="18" charset="-34"/>
              </a:rPr>
              <a:t>การสังเคราะห์ข้อมูลในกรณีข้อมูลไม่เพียงพอ</a:t>
            </a:r>
            <a:endParaRPr lang="th-TH" sz="3600" dirty="0">
              <a:solidFill>
                <a:schemeClr val="accent1"/>
              </a:solidFill>
              <a:cs typeface="Angsana New" pitchFamily="18" charset="-34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0" y="1052736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	วิธีการประเมินเชิงอุทกวิทยามี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2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ประเภท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คือ</a:t>
            </a:r>
          </a:p>
          <a:p>
            <a:pPr algn="thaiDist"/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	2.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แบบจำลองถดถอย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(regression model) </a:t>
            </a:r>
          </a:p>
          <a:p>
            <a:pPr algn="thaiDist"/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แบบจำลองถดถอยที่เป็นโปรแกรมสำเร็จรูป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เช่น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SOLVE, HEC-4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เป็นต้น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และยังสามารถคำนวณได้จากสมการ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ดังนี้</a:t>
            </a:r>
            <a:endParaRPr lang="en-US" sz="3200" dirty="0" smtClean="0">
              <a:latin typeface="Cordia New" pitchFamily="34" charset="-34"/>
              <a:cs typeface="Cordia New" pitchFamily="34" charset="-34"/>
            </a:endParaRPr>
          </a:p>
          <a:p>
            <a:pPr algn="just"/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		2.1.แบบจำลองรีเกรชชั่นเชิงเส้นตรงอย่างง่าย (Simple Linear Regression Model)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เป็นการแสดงความสัมพันธ์ระหว่างตัวแปรตามและตัวแปรอิสระ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ดังสมการ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algn="just"/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				y  =  a +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bx</a:t>
            </a:r>
            <a:endParaRPr lang="en-US" sz="3200" dirty="0" smtClean="0">
              <a:latin typeface="Cordia New" pitchFamily="34" charset="-34"/>
              <a:cs typeface="Cordia New" pitchFamily="34" charset="-34"/>
            </a:endParaRPr>
          </a:p>
          <a:p>
            <a:pPr algn="just"/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เมื่อ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y  = 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ตัวแปรตาม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;   x  = 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ตัวแปรอิสระ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 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และ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a, b  = 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ค่าสัมประสิทธิ์</a:t>
            </a:r>
            <a:endParaRPr lang="en-US" sz="3200" dirty="0" smtClean="0">
              <a:latin typeface="Cordia New" pitchFamily="34" charset="-34"/>
              <a:cs typeface="Cordia New" pitchFamily="34" charset="-34"/>
            </a:endParaRPr>
          </a:p>
          <a:p>
            <a:pPr algn="l"/>
            <a:endParaRPr lang="th-TH" sz="3200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8177212" cy="533400"/>
          </a:xfrm>
        </p:spPr>
        <p:txBody>
          <a:bodyPr/>
          <a:lstStyle/>
          <a:p>
            <a:r>
              <a:rPr lang="th-TH" sz="3600" dirty="0" smtClean="0">
                <a:cs typeface="Angsana New" pitchFamily="18" charset="-34"/>
              </a:rPr>
              <a:t>การสังเคราะห์ข้อมูลในกรณีข้อมูลไม่เพียงพอ</a:t>
            </a:r>
            <a:endParaRPr lang="th-TH" sz="3600" dirty="0">
              <a:solidFill>
                <a:schemeClr val="accent1"/>
              </a:solidFill>
              <a:cs typeface="Angsana New" pitchFamily="18" charset="-34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0" y="1052735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	วิธีการประเมินเชิงอุทกวิทยามี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2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ประเภท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คือ</a:t>
            </a:r>
          </a:p>
          <a:p>
            <a:pPr algn="thaiDist"/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	2.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แบบจำลองถดถอย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(regression model) </a:t>
            </a:r>
          </a:p>
          <a:p>
            <a:pPr algn="thaiDist"/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แบบจำลองถดถอยที่เป็นโปรแกรมสำเร็จรูป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เช่น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SOLVE, HEC-4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เป็นต้น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และยังสามารถคำนวณได้จากสมการ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ดังนี้</a:t>
            </a:r>
            <a:endParaRPr lang="en-US" sz="3200" dirty="0" smtClean="0">
              <a:latin typeface="Cordia New" pitchFamily="34" charset="-34"/>
              <a:cs typeface="Cordia New" pitchFamily="34" charset="-34"/>
            </a:endParaRPr>
          </a:p>
          <a:p>
            <a:pPr algn="just"/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		2.2.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แบบจำลองรีเกรซชั่นที่ไม่เป็นเส้นตรง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(non-linear regression Model)</a:t>
            </a:r>
          </a:p>
          <a:p>
            <a:pPr algn="just"/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ในบางกรณี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x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และ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y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จะมีความสัมพันธ์แบบ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non-linear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คือเมื่อ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plot               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ลงในกระดาษกราฟแบบธรรมดาจะไม่ได้เส้นตรง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จะทำได้โดยเปลี่ยนความสัมพันธ์เป็นเส้นโค้ง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ดังสมการ</a:t>
            </a:r>
            <a:endParaRPr lang="en-US" sz="3200" dirty="0" smtClean="0">
              <a:latin typeface="Cordia New" pitchFamily="34" charset="-34"/>
              <a:cs typeface="Cordia New" pitchFamily="34" charset="-34"/>
            </a:endParaRPr>
          </a:p>
          <a:p>
            <a:pPr algn="just"/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				y  = 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ax^b</a:t>
            </a:r>
            <a:endParaRPr lang="en-US" sz="3200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th-TH" sz="3200" dirty="0" smtClean="0">
              <a:latin typeface="Cordia New" pitchFamily="34" charset="-34"/>
              <a:cs typeface="Cordia New" pitchFamily="34" charset="-34"/>
            </a:endParaRPr>
          </a:p>
          <a:p>
            <a:pPr algn="just"/>
            <a:endParaRPr lang="en-US" sz="3200" dirty="0" smtClean="0">
              <a:latin typeface="Cordia New" pitchFamily="34" charset="-34"/>
              <a:cs typeface="Cordia New" pitchFamily="34" charset="-34"/>
            </a:endParaRPr>
          </a:p>
          <a:p>
            <a:pPr algn="l"/>
            <a:endParaRPr lang="th-TH" sz="3200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861425" cy="533400"/>
          </a:xfrm>
        </p:spPr>
        <p:txBody>
          <a:bodyPr/>
          <a:lstStyle/>
          <a:p>
            <a:r>
              <a:rPr lang="th-TH" sz="3600" dirty="0" smtClean="0">
                <a:cs typeface="Angsana New" pitchFamily="18" charset="-34"/>
              </a:rPr>
              <a:t>การแจกแจงความน่าจะเป็น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611560" y="1484784"/>
            <a:ext cx="81581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thaiDist"/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 การพิจารณาข้อมูลทางอุทกวิทยาตามหลักของความน่าจะเป็น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ตัวแปร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Random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เป็นตัวแปรที่สามารถอธิบายได้ด้วยการแจกแจงความน่าจะเป็น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(Probability Distribution)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การแจกแจงจะระบุถึงโอกาสที่ตัวแปรมีค่าอยู่ภายในช่วงที่กำหนด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และถ้า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A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เป็นเหตุการณ์ใน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Sample space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จะสามารถหาความถี่สัมพัทธ์ของเหตุการณ์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A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ได้โดย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nA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/n  ถ้าตัวอย่างมีขนาดเพิ่มขึ้นความถี่สัมพัทธ์จะให้ค่าประเมินของความน่าจะเป็นได้ดียิ่งขึ้น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ตามสมการ</a:t>
            </a:r>
            <a:endParaRPr lang="en-US" sz="3200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861425" cy="533400"/>
          </a:xfrm>
        </p:spPr>
        <p:txBody>
          <a:bodyPr/>
          <a:lstStyle/>
          <a:p>
            <a:r>
              <a:rPr lang="th-TH" sz="3600" dirty="0" smtClean="0">
                <a:cs typeface="Angsana New" pitchFamily="18" charset="-34"/>
              </a:rPr>
              <a:t>การแจกแจงความน่าจะเป็น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539552" y="1700808"/>
            <a:ext cx="81581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	P(A)  =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lim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 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n</a:t>
            </a:r>
            <a:r>
              <a:rPr lang="en-US" sz="3200" baseline="-25000" dirty="0" err="1" smtClean="0">
                <a:latin typeface="Cordia New" pitchFamily="34" charset="-34"/>
                <a:cs typeface="Cordia New" pitchFamily="34" charset="-34"/>
              </a:rPr>
              <a:t>A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/n               </a:t>
            </a:r>
          </a:p>
          <a:p>
            <a:pPr algn="thaiDist"/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	</a:t>
            </a:r>
          </a:p>
          <a:p>
            <a:pPr algn="just"/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เมื่อ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P(A) =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ความน่าจะเป็นของเหตุการณ์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A,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n</a:t>
            </a:r>
            <a:r>
              <a:rPr lang="en-US" sz="3200" baseline="-25000" dirty="0" err="1" smtClean="0">
                <a:latin typeface="Cordia New" pitchFamily="34" charset="-34"/>
                <a:cs typeface="Cordia New" pitchFamily="34" charset="-34"/>
              </a:rPr>
              <a:t>A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=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จำนวนข้อมูลใน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A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และ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n =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จำนวนข้อมูลทั้งหมด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ซึ่งเรียกความน่าจะเป็นนี้ว่า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Objective Probabilities </a:t>
            </a:r>
            <a:r>
              <a:rPr lang="en-US" sz="3200" dirty="0" err="1" smtClean="0">
                <a:latin typeface="Cordia New" pitchFamily="34" charset="-34"/>
                <a:cs typeface="Cordia New" pitchFamily="34" charset="-34"/>
              </a:rPr>
              <a:t>เนื่องจากความน่าจะเป็นขึ้นอยู่กับค่าของตัวแปร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 Random แต่คนมักจะประเมินเหตุการณ์ในอนาคตด้วยประสบการณ์จึงเรียกความน่าจะเป็นแบบนี้ว่า Subjective Probabilities</a:t>
            </a:r>
          </a:p>
          <a:p>
            <a:pPr algn="thaiDist"/>
            <a:endParaRPr lang="en-US" sz="3200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861425" cy="533400"/>
          </a:xfrm>
        </p:spPr>
        <p:txBody>
          <a:bodyPr/>
          <a:lstStyle/>
          <a:p>
            <a:r>
              <a:rPr lang="en-US" sz="3600" dirty="0" err="1" smtClean="0">
                <a:latin typeface="Angsana New" pitchFamily="18" charset="-34"/>
              </a:rPr>
              <a:t>ฟังค์ชั่นความถี่และฟังค์ชั่นความน่าจะเป็น</a:t>
            </a:r>
            <a:r>
              <a:rPr lang="en-US" sz="3600" dirty="0" smtClean="0">
                <a:latin typeface="Angsana New" pitchFamily="18" charset="-34"/>
              </a:rPr>
              <a:t> </a:t>
            </a:r>
            <a:br>
              <a:rPr lang="en-US" sz="3600" dirty="0" smtClean="0">
                <a:latin typeface="Angsana New" pitchFamily="18" charset="-34"/>
              </a:rPr>
            </a:br>
            <a:r>
              <a:rPr lang="en-US" sz="3600" dirty="0" smtClean="0">
                <a:latin typeface="Angsana New" pitchFamily="18" charset="-34"/>
              </a:rPr>
              <a:t>(Frequency and  Probability Functions)</a:t>
            </a:r>
            <a:endParaRPr lang="th-TH" sz="3600" dirty="0" smtClean="0">
              <a:cs typeface="Angsana New" pitchFamily="18" charset="-34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th-TH" b="0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611560" y="2099175"/>
            <a:ext cx="815816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thaiDist"/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 การพิจารณา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ถ้า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Observations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ในตัวอย่างมีการแจกแจงเหมือนกัน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(Identically  distributed</a:t>
            </a:r>
            <a:r>
              <a:rPr lang="en-US" sz="2800" u="sng" dirty="0" smtClean="0">
                <a:latin typeface="Cordia New" pitchFamily="34" charset="-34"/>
                <a:cs typeface="Cordia New" pitchFamily="34" charset="-34"/>
              </a:rPr>
              <a:t>) </a:t>
            </a:r>
            <a:r>
              <a:rPr lang="en-US" sz="2800" u="sng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จะสามารถจัดข้อมูลให้เป็นรูป</a:t>
            </a:r>
            <a:r>
              <a:rPr lang="en-US" sz="2800" u="sng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Histogram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ความถี่ได้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โดยขั้นแรกจัดแบ่งช่วงค่าที่เป็นไปได้ของตัวแปร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Random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ออกเป็นหลาย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ๆ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ช่วง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(Intervals)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นับจำนวนเหตุการณ์ที่อยู่ในแต่ละช่วงและสุดท้าย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plot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กราฟแท่ง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โดยพยายามเลือกขนาดความกว้างของช่วง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 X 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ที่ใช้ในการสร้าง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Histogram </a:t>
            </a:r>
            <a:r>
              <a:rPr lang="en-US" sz="2800" u="sng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ความถี่ให้เล็กที่สุดเท่าที่จะเล็กได้แต่ต้องมีเหตุการณ์เพียงพอในแต่ละช่วงที่แบ่ง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เพื่อให้ 	Histogram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มีรูปร่างที่ราบเรียบ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ให้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ni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เป็นจำนวน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Observations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ของช่วงที่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i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ซึ่งช่วงที่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i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มีค่าอยู่ระหว่าง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 Xi  -   X 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และ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Xi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และ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n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เป็นจำนวน</a:t>
            </a:r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 Observations </a:t>
            </a:r>
            <a:r>
              <a:rPr lang="en-US" sz="2800" dirty="0" err="1" smtClean="0">
                <a:latin typeface="Cordia New" pitchFamily="34" charset="-34"/>
                <a:cs typeface="Cordia New" pitchFamily="34" charset="-34"/>
              </a:rPr>
              <a:t>ทั้งหมด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algn="thaiDist"/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s-25">
  <a:themeElements>
    <a:clrScheme name="powerpoint-templates-25 1">
      <a:dk1>
        <a:srgbClr val="000000"/>
      </a:dk1>
      <a:lt1>
        <a:srgbClr val="FFFFFF"/>
      </a:lt1>
      <a:dk2>
        <a:srgbClr val="336699"/>
      </a:dk2>
      <a:lt2>
        <a:srgbClr val="B2B2B2"/>
      </a:lt2>
      <a:accent1>
        <a:srgbClr val="57A19A"/>
      </a:accent1>
      <a:accent2>
        <a:srgbClr val="B0BA4C"/>
      </a:accent2>
      <a:accent3>
        <a:srgbClr val="FFFFFF"/>
      </a:accent3>
      <a:accent4>
        <a:srgbClr val="000000"/>
      </a:accent4>
      <a:accent5>
        <a:srgbClr val="B4CDCA"/>
      </a:accent5>
      <a:accent6>
        <a:srgbClr val="9FA844"/>
      </a:accent6>
      <a:hlink>
        <a:srgbClr val="B2572A"/>
      </a:hlink>
      <a:folHlink>
        <a:srgbClr val="4B3CA8"/>
      </a:folHlink>
    </a:clrScheme>
    <a:fontScheme name="powerpoint-templates-25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s-25 1">
        <a:dk1>
          <a:srgbClr val="000000"/>
        </a:dk1>
        <a:lt1>
          <a:srgbClr val="FFFFFF"/>
        </a:lt1>
        <a:dk2>
          <a:srgbClr val="336699"/>
        </a:dk2>
        <a:lt2>
          <a:srgbClr val="B2B2B2"/>
        </a:lt2>
        <a:accent1>
          <a:srgbClr val="57A19A"/>
        </a:accent1>
        <a:accent2>
          <a:srgbClr val="B0BA4C"/>
        </a:accent2>
        <a:accent3>
          <a:srgbClr val="FFFFFF"/>
        </a:accent3>
        <a:accent4>
          <a:srgbClr val="000000"/>
        </a:accent4>
        <a:accent5>
          <a:srgbClr val="B4CDCA"/>
        </a:accent5>
        <a:accent6>
          <a:srgbClr val="9FA844"/>
        </a:accent6>
        <a:hlink>
          <a:srgbClr val="B2572A"/>
        </a:hlink>
        <a:folHlink>
          <a:srgbClr val="4B3C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s-25 2">
        <a:dk1>
          <a:srgbClr val="003366"/>
        </a:dk1>
        <a:lt1>
          <a:srgbClr val="FFFFFF"/>
        </a:lt1>
        <a:dk2>
          <a:srgbClr val="6E4C4C"/>
        </a:dk2>
        <a:lt2>
          <a:srgbClr val="B2B2B2"/>
        </a:lt2>
        <a:accent1>
          <a:srgbClr val="5E9DC8"/>
        </a:accent1>
        <a:accent2>
          <a:srgbClr val="75BF8C"/>
        </a:accent2>
        <a:accent3>
          <a:srgbClr val="FFFFFF"/>
        </a:accent3>
        <a:accent4>
          <a:srgbClr val="002A56"/>
        </a:accent4>
        <a:accent5>
          <a:srgbClr val="B6CCE0"/>
        </a:accent5>
        <a:accent6>
          <a:srgbClr val="69AD7E"/>
        </a:accent6>
        <a:hlink>
          <a:srgbClr val="6366D5"/>
        </a:hlink>
        <a:folHlink>
          <a:srgbClr val="CC9E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s-25 3">
        <a:dk1>
          <a:srgbClr val="450807"/>
        </a:dk1>
        <a:lt1>
          <a:srgbClr val="FFFFFF"/>
        </a:lt1>
        <a:dk2>
          <a:srgbClr val="2096B2"/>
        </a:dk2>
        <a:lt2>
          <a:srgbClr val="B2B2B2"/>
        </a:lt2>
        <a:accent1>
          <a:srgbClr val="D0600C"/>
        </a:accent1>
        <a:accent2>
          <a:srgbClr val="C6BF36"/>
        </a:accent2>
        <a:accent3>
          <a:srgbClr val="FFFFFF"/>
        </a:accent3>
        <a:accent4>
          <a:srgbClr val="3A0605"/>
        </a:accent4>
        <a:accent5>
          <a:srgbClr val="E4B6AA"/>
        </a:accent5>
        <a:accent6>
          <a:srgbClr val="B3AD30"/>
        </a:accent6>
        <a:hlink>
          <a:srgbClr val="7AAB39"/>
        </a:hlink>
        <a:folHlink>
          <a:srgbClr val="9C5E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powerpoint-templates-25</Template>
  <TotalTime>3054</TotalTime>
  <Words>945</Words>
  <Application>Microsoft Office PowerPoint</Application>
  <PresentationFormat>On-screen Show (4:3)</PresentationFormat>
  <Paragraphs>212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powerpoint-templates-25</vt:lpstr>
      <vt:lpstr>Image</vt:lpstr>
      <vt:lpstr>Probability Based  Rule Curves</vt:lpstr>
      <vt:lpstr>บทนำ</vt:lpstr>
      <vt:lpstr>การสังเคราะห์ข้อมูลในกรณีข้อมูลไม่เพียงพอ</vt:lpstr>
      <vt:lpstr>การสังเคราะห์ข้อมูลในกรณีข้อมูลไม่เพียงพอ</vt:lpstr>
      <vt:lpstr>การสังเคราะห์ข้อมูลในกรณีข้อมูลไม่เพียงพอ</vt:lpstr>
      <vt:lpstr>การสังเคราะห์ข้อมูลในกรณีข้อมูลไม่เพียงพอ</vt:lpstr>
      <vt:lpstr>การแจกแจงความน่าจะเป็น</vt:lpstr>
      <vt:lpstr>การแจกแจงความน่าจะเป็น</vt:lpstr>
      <vt:lpstr>ฟังค์ชั่นความถี่และฟังค์ชั่นความน่าจะเป็น  (Frequency and  Probability Functions)</vt:lpstr>
      <vt:lpstr>ฟังค์ชั่นความถี่และฟังค์ชั่นความน่าจะเป็น  (Frequency and  Probability Functions)</vt:lpstr>
      <vt:lpstr>ฟังค์ชั่นความถี่และฟังค์ชั่นความน่าจะเป็น  (Frequency and  Probability Functions)</vt:lpstr>
      <vt:lpstr>ฟังค์ชั่นความถี่และฟังค์ชั่นความน่าจะเป็น  (Frequency and  Probability Functions)</vt:lpstr>
      <vt:lpstr>ฟังค์ชั่นความถี่และฟังค์ชั่นความน่าจะเป็น  (Frequency and  Probability Functions)</vt:lpstr>
      <vt:lpstr>สถิติและพารามิเตอร์</vt:lpstr>
      <vt:lpstr>สถิติและพารามิเตอร์</vt:lpstr>
      <vt:lpstr>ฟังค์ชั่นการแจกแจงความน่าจะเป็น (Probability Distribution  Functions)</vt:lpstr>
      <vt:lpstr>ฟังค์ชั่นการแจกแจงความน่าจะเป็น (Probability Distribution  Functions)</vt:lpstr>
      <vt:lpstr>ฟังค์ชั่นการแจกแจงความน่าจะเป็น (Probability Distribution  Functions)</vt:lpstr>
      <vt:lpstr>ฟังค์ชั่นการแจกแจงความน่าจะเป็น (Probability Distribution  Functions)</vt:lpstr>
      <vt:lpstr>ฟังค์ชั่นการแจกแจงความน่าจะเป็น (Probability Distribution  Functions)</vt:lpstr>
      <vt:lpstr>ฟังค์ชั่นการแจกแจงความน่าจะเป็น (Probability Distribution  Functions)</vt:lpstr>
      <vt:lpstr>ฟังค์ชั่นความถี่และฟังค์ชั่นความน่าจะเป็น  (Frequency and  Probability Functions)</vt:lpstr>
      <vt:lpstr>การทดสอบความเหมาะสมของฟังก์ชั่นการแจกแจงความน่าจะเป็น     (Goodness of Fit  Test of Probability Distribution Function)</vt:lpstr>
      <vt:lpstr>การทดสอบความเหมาะสมของฟังก์ชั่นการแจกแจงความน่าจะเป็น     (Goodness of Fit  Test of Probability Distribution Function)</vt:lpstr>
      <vt:lpstr>ตารางที่ 2 ค่าวิกฤต(    )ของ Smirnov – Kolmogorov สำหรับใช้ทดสอบความเหมาะสมของทฤษฎีการแจกแจงความน่าจะเป็น(Yevjevich, V., 1972) </vt:lpstr>
      <vt:lpstr>Slide 26</vt:lpstr>
      <vt:lpstr>ตารางที่ 3 การแจกแจง  X2  ที่ degree of freedom ต่างๆ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RID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Reservoir Operation  Simulation</dc:title>
  <dc:creator>Lertchai_s</dc:creator>
  <cp:lastModifiedBy>Dell</cp:lastModifiedBy>
  <cp:revision>159</cp:revision>
  <dcterms:created xsi:type="dcterms:W3CDTF">2010-05-26T08:31:02Z</dcterms:created>
  <dcterms:modified xsi:type="dcterms:W3CDTF">2015-03-31T03:56:56Z</dcterms:modified>
</cp:coreProperties>
</file>