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ชื่อเรื่องและเนื้อหา 4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sz="quarter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44462" cy="21717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4642338" y="1600200"/>
            <a:ext cx="4044462" cy="21717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44462" cy="21717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2338" y="3924300"/>
            <a:ext cx="4044462" cy="21717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B0FA626-EAA4-4D7A-8FC3-7C86C1619C8E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AF1D7F-7C13-4273-93E5-8AB969B22E83}" type="datetimeFigureOut">
              <a:rPr lang="th-TH" smtClean="0"/>
              <a:t>24/03/58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19B23C1-BE3E-448B-9BC1-7596F6C23B9D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0" y="71414"/>
            <a:ext cx="9144000" cy="935038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0" y="14285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th-TH" sz="4400" b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หลักการทำงานโดยวิธี </a:t>
            </a:r>
            <a:r>
              <a:rPr lang="en-US" sz="4400" b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Excel – Hec3</a:t>
            </a:r>
            <a:endParaRPr lang="th-TH" sz="4400" b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rowalliaUPC" pitchFamily="34" charset="-34"/>
            </a:endParaRPr>
          </a:p>
        </p:txBody>
      </p:sp>
      <p:sp>
        <p:nvSpPr>
          <p:cNvPr id="6" name="Title 1">
            <a:hlinkClick r:id="" action="ppaction://noaction"/>
          </p:cNvPr>
          <p:cNvSpPr txBox="1">
            <a:spLocks/>
          </p:cNvSpPr>
          <p:nvPr/>
        </p:nvSpPr>
        <p:spPr>
          <a:xfrm>
            <a:off x="32" y="1052736"/>
            <a:ext cx="9143968" cy="4320480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/>
          <a:lstStyle/>
          <a:p>
            <a:pPr marL="225425" indent="-225425" algn="thaiDi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h-TH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Angsana New" pitchFamily="18" charset="-34"/>
              </a:rPr>
              <a:t>    </a:t>
            </a:r>
            <a:r>
              <a:rPr lang="th-TH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วิธี 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HEC-3 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Model (Reservoir System Analysis for Conservation) </a:t>
            </a:r>
            <a:r>
              <a:rPr lang="th-TH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ในปัจจุบันส่วนบริหารจัดการน้ำ สำนักบริหารจัดการน้ำและอุทกวิทยา ได้พัฒนาวิธีการคำนวณจากโปรแกรม 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Hec-3 </a:t>
            </a:r>
            <a:r>
              <a:rPr lang="th-TH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ที่ยุ่งยาก มาเป็น 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Excel  – </a:t>
            </a:r>
            <a:r>
              <a:rPr lang="en-US" sz="3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Hec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 3 </a:t>
            </a:r>
            <a:r>
              <a:rPr lang="th-TH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แทน </a:t>
            </a:r>
            <a:r>
              <a:rPr lang="th-TH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โดยกำหนด</a:t>
            </a:r>
            <a:r>
              <a:rPr lang="th-TH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เกณฑ์การควบคุมระดับน้ำในอ่างเก็บน้ำด้วยวิธี </a:t>
            </a:r>
            <a:r>
              <a:rPr lang="en-US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“Trial Error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”</a:t>
            </a:r>
            <a:r>
              <a:rPr lang="th-TH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 แล้วทำการคำนวณสมดุลน้ำในอ่าง ซึ่งผลที่ได้</a:t>
            </a:r>
            <a:r>
              <a:rPr lang="th-TH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ในฤดูแล้งยอมให้เกิดการขาดแคลนได้ไม่เกิน 20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%</a:t>
            </a:r>
            <a:r>
              <a:rPr lang="th-TH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 ของจำนวนปีที่คำนวณ และฤดูฝนยอมให้เกิดการล้นอ่างได้ไม่เกิน 10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% </a:t>
            </a:r>
            <a:r>
              <a:rPr lang="th-TH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ของจำนวนปีที่คำนวณ</a:t>
            </a:r>
            <a:endParaRPr lang="th-TH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ngsana New" pitchFamily="18" charset="-34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5148908"/>
            <a:ext cx="4896544" cy="159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 noGrp="1"/>
          </p:cNvSpPr>
          <p:nvPr>
            <p:ph type="title" sz="quarter"/>
          </p:nvPr>
        </p:nvSpPr>
        <p:spPr>
          <a:xfrm>
            <a:off x="357158" y="142852"/>
            <a:ext cx="8229600" cy="1143000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/>
          <a:lstStyle/>
          <a:p>
            <a:pPr marL="225425" indent="-225425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h-TH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Angsana New" pitchFamily="18" charset="-34"/>
              </a:rPr>
              <a:t>      </a:t>
            </a:r>
            <a:r>
              <a:rPr lang="th-TH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ตัวอย่างการป้อนข้อมูล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 Worksheet Excel </a:t>
            </a:r>
            <a:endParaRPr lang="th-TH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ngsana New" pitchFamily="18" charset="-34"/>
            </a:endParaRPr>
          </a:p>
        </p:txBody>
      </p:sp>
      <p:pic>
        <p:nvPicPr>
          <p:cNvPr id="12" name="Picture 6" descr="01-inflow1992-201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9063" y="1643050"/>
            <a:ext cx="4452937" cy="4495800"/>
          </a:xfrm>
          <a:noFill/>
          <a:ln/>
        </p:spPr>
      </p:pic>
      <p:pic>
        <p:nvPicPr>
          <p:cNvPr id="13" name="Picture 9" descr="02-demand-wusmo1992-2011-newcrop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716016" y="1628800"/>
            <a:ext cx="4110109" cy="4565104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 noGrp="1"/>
          </p:cNvSpPr>
          <p:nvPr>
            <p:ph type="title" sz="quarter"/>
          </p:nvPr>
        </p:nvSpPr>
        <p:spPr>
          <a:xfrm>
            <a:off x="357158" y="142852"/>
            <a:ext cx="8229600" cy="1143000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/>
          <a:lstStyle/>
          <a:p>
            <a:pPr marL="225425" indent="-225425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h-TH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Angsana New" pitchFamily="18" charset="-34"/>
              </a:rPr>
              <a:t>      </a:t>
            </a:r>
            <a:r>
              <a:rPr lang="th-TH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ตัวอย่างการป้อนข้อมูล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 Worksheet Excel </a:t>
            </a:r>
            <a:endParaRPr lang="th-TH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ngsana New" pitchFamily="18" charset="-34"/>
            </a:endParaRPr>
          </a:p>
        </p:txBody>
      </p:sp>
      <p:pic>
        <p:nvPicPr>
          <p:cNvPr id="8" name="Picture 16" descr="03-trial&amp;error-RC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545" y="1500174"/>
            <a:ext cx="3907951" cy="5072098"/>
          </a:xfrm>
          <a:noFill/>
          <a:ln/>
        </p:spPr>
      </p:pic>
      <p:pic>
        <p:nvPicPr>
          <p:cNvPr id="7" name="Picture 14" descr="04-RuleCurve-HEC3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071934" y="1500174"/>
            <a:ext cx="4782840" cy="3214710"/>
          </a:xfrm>
          <a:noFill/>
          <a:ln/>
        </p:spPr>
      </p:pic>
      <p:sp>
        <p:nvSpPr>
          <p:cNvPr id="9" name="TextBox 8"/>
          <p:cNvSpPr txBox="1"/>
          <p:nvPr/>
        </p:nvSpPr>
        <p:spPr>
          <a:xfrm>
            <a:off x="4214810" y="4857760"/>
            <a:ext cx="4572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solidFill>
                  <a:srgbClr val="FF0000"/>
                </a:solidFill>
                <a:latin typeface="Angsana New" pitchFamily="18" charset="-34"/>
              </a:rPr>
              <a:t>เงื่อนไข </a:t>
            </a:r>
            <a:r>
              <a:rPr lang="en-US" sz="1800" b="1" dirty="0" smtClean="0">
                <a:solidFill>
                  <a:srgbClr val="FF0000"/>
                </a:solidFill>
                <a:latin typeface="Angsana New" pitchFamily="18" charset="-34"/>
              </a:rPr>
              <a:t>: </a:t>
            </a:r>
            <a:r>
              <a:rPr lang="th-TH" sz="1800" b="1" dirty="0" smtClean="0">
                <a:solidFill>
                  <a:srgbClr val="FF0000"/>
                </a:solidFill>
                <a:latin typeface="Angsana New" pitchFamily="18" charset="-34"/>
              </a:rPr>
              <a:t>1) จำนวนปีที่ขาดน้ำไม่เกิน 20</a:t>
            </a:r>
            <a:r>
              <a:rPr lang="en-US" sz="1800" b="1" dirty="0" smtClean="0">
                <a:solidFill>
                  <a:srgbClr val="FF0000"/>
                </a:solidFill>
                <a:latin typeface="Angsana New" pitchFamily="18" charset="-34"/>
              </a:rPr>
              <a:t>% </a:t>
            </a:r>
            <a:r>
              <a:rPr lang="th-TH" sz="1800" b="1" dirty="0" smtClean="0">
                <a:solidFill>
                  <a:srgbClr val="FF0000"/>
                </a:solidFill>
                <a:latin typeface="Angsana New" pitchFamily="18" charset="-34"/>
              </a:rPr>
              <a:t>ของระยะเวลาศึกษา</a:t>
            </a:r>
          </a:p>
          <a:p>
            <a:r>
              <a:rPr lang="th-TH" sz="1800" b="1" dirty="0" smtClean="0">
                <a:solidFill>
                  <a:srgbClr val="FF0000"/>
                </a:solidFill>
                <a:latin typeface="Angsana New" pitchFamily="18" charset="-34"/>
              </a:rPr>
              <a:t>                2) จำนวนปีน้ำล้น ไม่เกิน 10</a:t>
            </a:r>
            <a:r>
              <a:rPr lang="en-US" sz="1800" b="1" dirty="0" smtClean="0">
                <a:solidFill>
                  <a:srgbClr val="FF0000"/>
                </a:solidFill>
                <a:latin typeface="Angsana New" pitchFamily="18" charset="-34"/>
              </a:rPr>
              <a:t> % </a:t>
            </a:r>
            <a:r>
              <a:rPr lang="th-TH" sz="1800" b="1" dirty="0" smtClean="0">
                <a:solidFill>
                  <a:srgbClr val="FF0000"/>
                </a:solidFill>
                <a:latin typeface="Angsana New" pitchFamily="18" charset="-34"/>
              </a:rPr>
              <a:t>ของระยะเวลาศึกษา</a:t>
            </a:r>
            <a:endParaRPr lang="th-TH" sz="1800" b="1" dirty="0">
              <a:solidFill>
                <a:srgbClr val="FF000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 noGrp="1"/>
          </p:cNvSpPr>
          <p:nvPr>
            <p:ph type="title" sz="quarter"/>
          </p:nvPr>
        </p:nvSpPr>
        <p:spPr>
          <a:xfrm>
            <a:off x="357158" y="142852"/>
            <a:ext cx="8229600" cy="1143000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/>
          <a:lstStyle/>
          <a:p>
            <a:pPr marL="225425" indent="-225425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h-TH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Angsana New" pitchFamily="18" charset="-34"/>
              </a:rPr>
              <a:t>      </a:t>
            </a:r>
            <a:r>
              <a:rPr lang="th-TH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ตัวอย่างผลการคำนวณ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 Worksheet Excel </a:t>
            </a:r>
            <a:endParaRPr lang="th-TH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ngsana New" pitchFamily="18" charset="-34"/>
            </a:endParaRPr>
          </a:p>
        </p:txBody>
      </p:sp>
      <p:pic>
        <p:nvPicPr>
          <p:cNvPr id="12" name="Picture 8" descr="06-Outflow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167295" y="1412776"/>
            <a:ext cx="4852977" cy="530120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 noGrp="1"/>
          </p:cNvSpPr>
          <p:nvPr>
            <p:ph type="title" sz="quarter"/>
          </p:nvPr>
        </p:nvSpPr>
        <p:spPr>
          <a:xfrm>
            <a:off x="357158" y="142852"/>
            <a:ext cx="8229600" cy="1143000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/>
          <a:lstStyle/>
          <a:p>
            <a:pPr marL="225425" indent="-225425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h-TH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Angsana New" pitchFamily="18" charset="-34"/>
              </a:rPr>
              <a:t>      </a:t>
            </a:r>
            <a:r>
              <a:rPr lang="th-TH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ตัวอย่างผลการคำนวณ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 Worksheet Excel </a:t>
            </a:r>
            <a:endParaRPr lang="th-TH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ngsana New" pitchFamily="18" charset="-34"/>
            </a:endParaRPr>
          </a:p>
        </p:txBody>
      </p:sp>
      <p:pic>
        <p:nvPicPr>
          <p:cNvPr id="12" name="Picture 6" descr="05-year-spill-wate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44" y="1500174"/>
            <a:ext cx="3910163" cy="4305090"/>
          </a:xfrm>
          <a:noFill/>
          <a:ln/>
        </p:spPr>
      </p:pic>
      <p:pic>
        <p:nvPicPr>
          <p:cNvPr id="15" name="Picture 9" descr="05-year-not-enough-water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500249" y="1456184"/>
            <a:ext cx="4464238" cy="427707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demand-eff100-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85720" y="1714488"/>
            <a:ext cx="8501121" cy="4786345"/>
          </a:xfrm>
          <a:prstGeom prst="rect">
            <a:avLst/>
          </a:prstGeom>
          <a:noFill/>
          <a:ln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32" y="142852"/>
            <a:ext cx="9143968" cy="1357322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/>
          <a:lstStyle/>
          <a:p>
            <a:pPr marL="225425" indent="-225425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h-TH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Angsana New" pitchFamily="18" charset="-34"/>
              </a:rPr>
              <a:t>     ตัวอย่างโค้งปฏิบัติการอ่างเก็บน้ำ</a:t>
            </a:r>
          </a:p>
          <a:p>
            <a:pPr marL="225425" indent="-22542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โดยวิธี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HEC-3 Model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walliaUPC" pitchFamily="34" charset="-34"/>
              </a:rPr>
              <a:t>(Reservoir System Analysis for Conservation)</a:t>
            </a:r>
            <a:endParaRPr lang="th-TH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329114" cy="511156"/>
          </a:xfrm>
        </p:spPr>
        <p:txBody>
          <a:bodyPr>
            <a:normAutofit fontScale="90000"/>
          </a:bodyPr>
          <a:lstStyle/>
          <a:p>
            <a:r>
              <a:rPr lang="th-TH" dirty="0">
                <a:solidFill>
                  <a:srgbClr val="FF0000"/>
                </a:solidFill>
              </a:rPr>
              <a:t>แสดงปีที่เกิดน้ำล้นอ่าง และปีที่ผ่านมา</a:t>
            </a:r>
          </a:p>
        </p:txBody>
      </p:sp>
      <p:pic>
        <p:nvPicPr>
          <p:cNvPr id="58378" name="Picture 10" descr="06-compare-RC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7363" y="1000108"/>
            <a:ext cx="8167687" cy="5500726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</TotalTime>
  <Words>203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Slide 1</vt:lpstr>
      <vt:lpstr>      ตัวอย่างการป้อนข้อมูล Worksheet Excel </vt:lpstr>
      <vt:lpstr>      ตัวอย่างการป้อนข้อมูล Worksheet Excel </vt:lpstr>
      <vt:lpstr>      ตัวอย่างผลการคำนวณ Worksheet Excel </vt:lpstr>
      <vt:lpstr>      ตัวอย่างผลการคำนวณ Worksheet Excel </vt:lpstr>
      <vt:lpstr>Slide 6</vt:lpstr>
      <vt:lpstr>แสดงปีที่เกิดน้ำล้นอ่าง และปีที่ผ่านมา</vt:lpstr>
    </vt:vector>
  </TitlesOfParts>
  <Company>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4</cp:revision>
  <dcterms:created xsi:type="dcterms:W3CDTF">2015-03-24T06:03:18Z</dcterms:created>
  <dcterms:modified xsi:type="dcterms:W3CDTF">2015-03-24T06:14:54Z</dcterms:modified>
</cp:coreProperties>
</file>