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60" r:id="rId4"/>
    <p:sldId id="261" r:id="rId5"/>
    <p:sldId id="269" r:id="rId6"/>
    <p:sldId id="262" r:id="rId7"/>
    <p:sldId id="267" r:id="rId8"/>
    <p:sldId id="258" r:id="rId9"/>
    <p:sldId id="259" r:id="rId10"/>
    <p:sldId id="263" r:id="rId11"/>
    <p:sldId id="264" r:id="rId12"/>
    <p:sldId id="265" r:id="rId13"/>
    <p:sldId id="266" r:id="rId14"/>
    <p:sldId id="268" r:id="rId15"/>
    <p:sldId id="274" r:id="rId16"/>
    <p:sldId id="270" r:id="rId17"/>
    <p:sldId id="271" r:id="rId18"/>
    <p:sldId id="272" r:id="rId19"/>
    <p:sldId id="273" r:id="rId20"/>
    <p:sldId id="276" r:id="rId21"/>
    <p:sldId id="280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929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99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5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75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16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09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25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17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8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53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218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38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5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5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329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750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C598-0884-442D-8C45-3A83CF397913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5E496E-CE95-4E63-96DF-A554FC233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6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Diagonal Corner Rectangle 56"/>
          <p:cNvSpPr/>
          <p:nvPr/>
        </p:nvSpPr>
        <p:spPr>
          <a:xfrm>
            <a:off x="2517145" y="1473200"/>
            <a:ext cx="6626855" cy="3962400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alpha val="0"/>
                  <a:lumMod val="82000"/>
                  <a:lumOff val="18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0" y="1244600"/>
            <a:ext cx="5372005" cy="4368800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>
                  <a:alpha val="70000"/>
                </a:srgbClr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655" y="2237272"/>
            <a:ext cx="8732345" cy="21996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การเพิ่มประสิทธิภาพการระบายน้ำ</a:t>
            </a:r>
          </a:p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 จ.นครสวรรค์</a:t>
            </a:r>
            <a:b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 จ.สกลนคร</a:t>
            </a:r>
            <a:endParaRPr lang="th-TH" sz="6000" b="1" dirty="0">
              <a:solidFill>
                <a:srgbClr val="002060"/>
              </a:solidFill>
              <a:effectLst>
                <a:glow rad="1143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10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7787" y="585331"/>
            <a:ext cx="8527312" cy="109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 </a:t>
            </a:r>
            <a:r>
              <a:rPr lang="th-TH" sz="3200" dirty="0">
                <a:solidFill>
                  <a:schemeClr val="tx1"/>
                </a:solidFill>
              </a:rPr>
              <a:t>บึงหนองหาร 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จากวิธี </a:t>
            </a:r>
            <a:r>
              <a:rPr lang="en-US" sz="3200" dirty="0">
                <a:solidFill>
                  <a:schemeClr val="tx1"/>
                </a:solidFill>
              </a:rPr>
              <a:t>Probability Based Rule Curves</a:t>
            </a:r>
            <a:r>
              <a:rPr lang="th-TH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2593A-DDC4-497D-A983-6F14D83F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9" y="2216795"/>
            <a:ext cx="4942268" cy="35129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31C46-FFBD-4EC5-BFFE-9260B2DF971E}"/>
              </a:ext>
            </a:extLst>
          </p:cNvPr>
          <p:cNvCxnSpPr/>
          <p:nvPr/>
        </p:nvCxnSpPr>
        <p:spPr>
          <a:xfrm>
            <a:off x="3285460" y="4688958"/>
            <a:ext cx="0" cy="574158"/>
          </a:xfrm>
          <a:prstGeom prst="line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88860B-184C-4A37-A239-1B2F8FA80796}"/>
              </a:ext>
            </a:extLst>
          </p:cNvPr>
          <p:cNvCxnSpPr/>
          <p:nvPr/>
        </p:nvCxnSpPr>
        <p:spPr>
          <a:xfrm>
            <a:off x="2977116" y="5263116"/>
            <a:ext cx="3083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999FE4-96C1-4761-BB50-65F34C561F19}"/>
              </a:ext>
            </a:extLst>
          </p:cNvPr>
          <p:cNvSpPr txBox="1"/>
          <p:nvPr/>
        </p:nvSpPr>
        <p:spPr>
          <a:xfrm>
            <a:off x="5351224" y="2216795"/>
            <a:ext cx="3656392" cy="378565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จากกราฟแสดง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พบว่าค่า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URC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ที่ระดับความเสี่ยง 5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อยู่ต่ำกว่าเกณฑ์ปริมาณน้ำต่ำสุดอยู่ที่ 63.57 ล้าน ลบ.ม. (120-56.43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= 63.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57) และจากกราฟจะแสดงให้เห็นถึงช่วงที่มีปริมารน้ำไหลเข้าบึงเป็นจำนวนมาก 2 ช่วง ได้แก่ช่วงเดือน พ.ค. – ก.ค. และช่วงเดือน ก.ย. โดยช่วงเดือน ส.ค. จะมีการระบายน้ำในบึงออกไปจำนวนมากก่อนที่จะมีน้ำไหลเข้ามาในช่วงเดือน ก.ย. อีกครั้งหนึ่ง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D6BEB-6E59-438E-88DD-F8D45629AAAD}"/>
              </a:ext>
            </a:extLst>
          </p:cNvPr>
          <p:cNvSpPr txBox="1"/>
          <p:nvPr/>
        </p:nvSpPr>
        <p:spPr>
          <a:xfrm>
            <a:off x="3285460" y="4825622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∆63.57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E11D9-DD8D-476E-B7FA-B0B5DD05E408}"/>
              </a:ext>
            </a:extLst>
          </p:cNvPr>
          <p:cNvSpPr txBox="1"/>
          <p:nvPr/>
        </p:nvSpPr>
        <p:spPr>
          <a:xfrm>
            <a:off x="2465233" y="5078450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56.43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6EB89-016C-4027-B89B-70D3B144208F}"/>
              </a:ext>
            </a:extLst>
          </p:cNvPr>
          <p:cNvSpPr txBox="1"/>
          <p:nvPr/>
        </p:nvSpPr>
        <p:spPr>
          <a:xfrm>
            <a:off x="2390807" y="4458472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030A3-3720-48A6-A1D0-DCB4B7835F54}"/>
              </a:ext>
            </a:extLst>
          </p:cNvPr>
          <p:cNvSpPr txBox="1"/>
          <p:nvPr/>
        </p:nvSpPr>
        <p:spPr>
          <a:xfrm>
            <a:off x="377787" y="6187113"/>
            <a:ext cx="8371731" cy="830997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ผลการจำลองสมดุลน้ำในบึงโดย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1 พบว่า มีโอกาสขาดแคลนน้ำ 598 ล้าน ลบ.ม.</a:t>
            </a:r>
            <a:b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ตลอดระยะเวลาการจำลอง 9 ปี หรือคิดเฉลี่ยเท่ากับ 66.44 ล้าน ลบ.ม./ปี</a:t>
            </a:r>
          </a:p>
        </p:txBody>
      </p:sp>
    </p:spTree>
    <p:extLst>
      <p:ext uri="{BB962C8B-B14F-4D97-AF65-F5344CB8AC3E}">
        <p14:creationId xmlns:p14="http://schemas.microsoft.com/office/powerpoint/2010/main" val="405468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63424-724F-41A8-B598-1F6AD34D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4" y="2216795"/>
            <a:ext cx="4943246" cy="3513600"/>
          </a:xfrm>
          <a:prstGeom prst="rect">
            <a:avLst/>
          </a:prstGeom>
        </p:spPr>
      </p:pic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7787" y="585331"/>
            <a:ext cx="8527312" cy="109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 </a:t>
            </a:r>
            <a:r>
              <a:rPr lang="th-TH" sz="3200" dirty="0">
                <a:solidFill>
                  <a:schemeClr val="tx1"/>
                </a:solidFill>
              </a:rPr>
              <a:t>บึงหนองหาร 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จากวิธี </a:t>
            </a:r>
            <a:r>
              <a:rPr lang="en-US" sz="3200" dirty="0">
                <a:solidFill>
                  <a:schemeClr val="tx1"/>
                </a:solidFill>
              </a:rPr>
              <a:t>Minimum Vacancy Storage Requirement Rule Curves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99FE4-96C1-4761-BB50-65F34C561F19}"/>
              </a:ext>
            </a:extLst>
          </p:cNvPr>
          <p:cNvSpPr txBox="1"/>
          <p:nvPr/>
        </p:nvSpPr>
        <p:spPr>
          <a:xfrm>
            <a:off x="5248707" y="3004099"/>
            <a:ext cx="3656392" cy="193899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จากกราฟแสดง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พบว่าค่า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URC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มีลักษณะที่ต้องพร่องน้ำจำนวนมากก่อนสิ้นเดือน ก.ค. เช่นเดียวกับวิธีที่ 1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	สำหรับค่า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LRC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จะต้องมีปริมาณน้ำในบึงมากสุดในช่วงเดือน ต.ค.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2FF36-4303-491A-940D-9FFF9BC1AD89}"/>
              </a:ext>
            </a:extLst>
          </p:cNvPr>
          <p:cNvSpPr txBox="1"/>
          <p:nvPr/>
        </p:nvSpPr>
        <p:spPr>
          <a:xfrm>
            <a:off x="377787" y="6187113"/>
            <a:ext cx="8766213" cy="830997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ผลการจำลองสมดุลน้ำในบึงโดย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2 พบว่า มีโอกาสขาดแคลนน้ำ 544 ล้าน ลบ.ม.</a:t>
            </a:r>
            <a:b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ตลอดระยะเวลาการจำลอง 9 ปี หรือคิดเฉลี่ยเท่ากับ 60.44 ล้าน ลบ.ม./ปี</a:t>
            </a:r>
          </a:p>
        </p:txBody>
      </p:sp>
    </p:spTree>
    <p:extLst>
      <p:ext uri="{BB962C8B-B14F-4D97-AF65-F5344CB8AC3E}">
        <p14:creationId xmlns:p14="http://schemas.microsoft.com/office/powerpoint/2010/main" val="205834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D517B-52FC-46CA-9744-E3790EA8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4" y="2216795"/>
            <a:ext cx="4943246" cy="3513600"/>
          </a:xfrm>
          <a:prstGeom prst="rect">
            <a:avLst/>
          </a:prstGeom>
        </p:spPr>
      </p:pic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7787" y="585331"/>
            <a:ext cx="8527312" cy="109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 </a:t>
            </a:r>
            <a:r>
              <a:rPr lang="th-TH" sz="3200" dirty="0">
                <a:solidFill>
                  <a:schemeClr val="tx1"/>
                </a:solidFill>
              </a:rPr>
              <a:t>บึงหนองหาร 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จากวิธีจำลองปริมาณน้ำในอ่างเก็บน้ำหลักการของโปรแกรม </a:t>
            </a:r>
            <a:r>
              <a:rPr lang="en-US" sz="3200" dirty="0">
                <a:solidFill>
                  <a:schemeClr val="tx1"/>
                </a:solidFill>
              </a:rPr>
              <a:t>HEC-3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99FE4-96C1-4761-BB50-65F34C561F19}"/>
              </a:ext>
            </a:extLst>
          </p:cNvPr>
          <p:cNvSpPr txBox="1"/>
          <p:nvPr/>
        </p:nvSpPr>
        <p:spPr>
          <a:xfrm>
            <a:off x="5248707" y="2459504"/>
            <a:ext cx="3656392" cy="2308324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จากการพิจารณากำหนด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โดยให้สอดคล้องกับวิธีที่ 1 และ 2 โดยต้องมีปริมาณน้ำในบึงต่ำสุดในช่วงเดือน ก.ค. และต้องมีปริมาณน้ำสูงสุดในช่วงเดือน ต.ค. เพื่อให้สามารถใช้ในช่วงฤดูแล้งให้ได้มากที่สุด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76F17-93F7-4299-B3D7-82687A2266ED}"/>
              </a:ext>
            </a:extLst>
          </p:cNvPr>
          <p:cNvSpPr txBox="1"/>
          <p:nvPr/>
        </p:nvSpPr>
        <p:spPr>
          <a:xfrm>
            <a:off x="138886" y="5730395"/>
            <a:ext cx="876621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ผลการจำลองสมดุลน้ำในบึงโดย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3 พบว่า มีโอกาสขาดแคลนน้ำ 488 ล้าน ลบ.ม.</a:t>
            </a:r>
            <a:b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ตลอดระยะเวลาการจำลอง 9 ปี หรือคิดเฉลี่ยเท่ากับ 54.22 ล้าน ลบ.ม./ปี</a:t>
            </a:r>
            <a:b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น้อยที่สุดในจำนวนทั้ง 3 วิธีที่พิจารณา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22730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3C6DA-F871-4A35-9CCA-3CF3E326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18" y="1541056"/>
            <a:ext cx="3467100" cy="428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24B57-F4CC-4678-B439-9524BEAF5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909" y="1660356"/>
            <a:ext cx="4714867" cy="3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Diagonal Corner Rectangle 56"/>
          <p:cNvSpPr/>
          <p:nvPr/>
        </p:nvSpPr>
        <p:spPr>
          <a:xfrm>
            <a:off x="2517145" y="1473200"/>
            <a:ext cx="6626855" cy="3962400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alpha val="0"/>
                  <a:lumMod val="82000"/>
                  <a:lumOff val="18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0" y="1244600"/>
            <a:ext cx="5372005" cy="4368800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>
                  <a:alpha val="70000"/>
                </a:srgbClr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655" y="2237272"/>
            <a:ext cx="8732345" cy="21996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การเพิ่มประสิทธิภาพการระบายน้ำ</a:t>
            </a:r>
          </a:p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 จ.นครสวรรค์</a:t>
            </a:r>
            <a:endParaRPr lang="th-TH" sz="6000" b="1" dirty="0">
              <a:solidFill>
                <a:srgbClr val="002060"/>
              </a:solidFill>
              <a:effectLst>
                <a:glow rad="1143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074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686131" y="712382"/>
            <a:ext cx="81920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ข้อมูลสถิติบึงบอระเพ็ด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1. ระดับน้ำ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รนก. +24.00 ม.รทก. 	ปริมาณน้ำ 180.30 ล้าน ลบ.ม.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รนต. +20.87 ม.รทก. 	ปริมาณน้ำ    8.29 ล้าน ลบ.ม.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2. สถิติปริมาณน้ำสูงสุด ต่ำสุด (1 ม.ค. 40 – 31 ธ.ค. 62)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ระดับน้ำสูงสุด +28.25 ม.รทก. เมื่อวันที่ 10 ต.ค. 54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ระดับน้ำต่ำสุด 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+19.97 </a:t>
            </a:r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ม.รทก. เมื่อวันที่ 14 พ.ค. 59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24974-F79D-4069-8874-3C3C8550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71" b="9964"/>
          <a:stretch/>
        </p:blipFill>
        <p:spPr>
          <a:xfrm>
            <a:off x="2666001" y="4366229"/>
            <a:ext cx="4021878" cy="24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55266B4-4056-4E45-A147-068108B011EC}"/>
              </a:ext>
            </a:extLst>
          </p:cNvPr>
          <p:cNvSpPr txBox="1"/>
          <p:nvPr/>
        </p:nvSpPr>
        <p:spPr>
          <a:xfrm>
            <a:off x="0" y="6009969"/>
            <a:ext cx="9143999" cy="830997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ผลการจำลองสมดุลน้ำในบึงโดย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1 พบว่า มีโอกาสขาดแคลนน้ำ 980 ล้าน ลบ.ม.</a:t>
            </a:r>
            <a:b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ตลอดระยะเวลาการจำลอง 23 ปี หรือคิดเฉลี่ยเท่ากับ 42.61 ล้าน ลบ.ม./ปี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EF3F2-6961-4EF0-97D0-6ECD73CE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9" y="2014772"/>
            <a:ext cx="4942267" cy="3512905"/>
          </a:xfrm>
          <a:prstGeom prst="rect">
            <a:avLst/>
          </a:prstGeom>
        </p:spPr>
      </p:pic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7787" y="585331"/>
            <a:ext cx="8527312" cy="109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 </a:t>
            </a:r>
            <a:r>
              <a:rPr lang="th-TH" sz="3200" dirty="0">
                <a:solidFill>
                  <a:schemeClr val="tx1"/>
                </a:solidFill>
              </a:rPr>
              <a:t>บึงบอระเพ็ด 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จากวิธี </a:t>
            </a:r>
            <a:r>
              <a:rPr lang="en-US" sz="3200" dirty="0">
                <a:solidFill>
                  <a:schemeClr val="tx1"/>
                </a:solidFill>
              </a:rPr>
              <a:t>Probability Based Rule Curves</a:t>
            </a:r>
            <a:r>
              <a:rPr lang="th-TH" sz="32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88860B-184C-4A37-A239-1B2F8FA80796}"/>
              </a:ext>
            </a:extLst>
          </p:cNvPr>
          <p:cNvCxnSpPr/>
          <p:nvPr/>
        </p:nvCxnSpPr>
        <p:spPr>
          <a:xfrm>
            <a:off x="3944679" y="4777997"/>
            <a:ext cx="3083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999FE4-96C1-4761-BB50-65F34C561F19}"/>
              </a:ext>
            </a:extLst>
          </p:cNvPr>
          <p:cNvSpPr txBox="1"/>
          <p:nvPr/>
        </p:nvSpPr>
        <p:spPr>
          <a:xfrm>
            <a:off x="5187072" y="1952131"/>
            <a:ext cx="3897240" cy="3785652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จากกราฟแสดง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พบว่าค่า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URC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ที่ระดับความเสี่ยง 5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อยู่ต่ำกว่าเกณฑ์ปริมาณน้ำต่ำสุดอยู่ที่ 11.51 ล้าน ลบ.ม. (8.29- -3.22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= 11.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51) และ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LRC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ที่ระดับความเสี่ยง 5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อยู่สูงกว่าเกณฑ์ปริมาณน้ำสูงสุดอยู่ที่ 40.29 ล้าน ลบ.ม. (220.60 – 180.3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= 40.29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กล่าวโดยสรุปคือ</a:t>
            </a:r>
            <a:b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บึงบอระเพ็ดควรขุดลอกหรือขยายความจุบึงเพิ่มอีกประมาณ 51.80 ล้าน ลบ.ม. เพื่อลดความเสี่ยงน้ำล้นบึงและลดการขาดแคลนน้ำ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D6BEB-6E59-438E-88DD-F8D45629AAAD}"/>
              </a:ext>
            </a:extLst>
          </p:cNvPr>
          <p:cNvSpPr txBox="1"/>
          <p:nvPr/>
        </p:nvSpPr>
        <p:spPr>
          <a:xfrm>
            <a:off x="4191895" y="4540765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∆11.51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E11D9-DD8D-476E-B7FA-B0B5DD05E408}"/>
              </a:ext>
            </a:extLst>
          </p:cNvPr>
          <p:cNvSpPr txBox="1"/>
          <p:nvPr/>
        </p:nvSpPr>
        <p:spPr>
          <a:xfrm>
            <a:off x="3680011" y="4846094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-3.22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96BA7-5ED1-49F4-941D-4712ADCF56ED}"/>
              </a:ext>
            </a:extLst>
          </p:cNvPr>
          <p:cNvSpPr txBox="1"/>
          <p:nvPr/>
        </p:nvSpPr>
        <p:spPr>
          <a:xfrm>
            <a:off x="3651537" y="4394031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8.29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A444DB-A523-414A-841A-E68DFDC92796}"/>
              </a:ext>
            </a:extLst>
          </p:cNvPr>
          <p:cNvCxnSpPr/>
          <p:nvPr/>
        </p:nvCxnSpPr>
        <p:spPr>
          <a:xfrm>
            <a:off x="4290240" y="4388681"/>
            <a:ext cx="0" cy="23869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B567B5-870B-464B-A11E-4C72FA328228}"/>
              </a:ext>
            </a:extLst>
          </p:cNvPr>
          <p:cNvCxnSpPr>
            <a:cxnSpLocks/>
          </p:cNvCxnSpPr>
          <p:nvPr/>
        </p:nvCxnSpPr>
        <p:spPr>
          <a:xfrm flipH="1" flipV="1">
            <a:off x="4286888" y="4777058"/>
            <a:ext cx="2910" cy="25098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C9F4D3-AFBD-4B42-961D-6095AEF9A27B}"/>
              </a:ext>
            </a:extLst>
          </p:cNvPr>
          <p:cNvCxnSpPr>
            <a:cxnSpLocks/>
          </p:cNvCxnSpPr>
          <p:nvPr/>
        </p:nvCxnSpPr>
        <p:spPr>
          <a:xfrm>
            <a:off x="4314155" y="2787704"/>
            <a:ext cx="0" cy="395985"/>
          </a:xfrm>
          <a:prstGeom prst="line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C2026E-A58C-405E-9BA3-1EB19876FACE}"/>
              </a:ext>
            </a:extLst>
          </p:cNvPr>
          <p:cNvCxnSpPr/>
          <p:nvPr/>
        </p:nvCxnSpPr>
        <p:spPr>
          <a:xfrm>
            <a:off x="4309675" y="2787704"/>
            <a:ext cx="3083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47917B-EE05-46FD-8C20-F928C19923D1}"/>
              </a:ext>
            </a:extLst>
          </p:cNvPr>
          <p:cNvSpPr txBox="1"/>
          <p:nvPr/>
        </p:nvSpPr>
        <p:spPr>
          <a:xfrm>
            <a:off x="3661977" y="2795305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∆40.29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9D928-74A4-4D2C-8FB7-98FB570E99D7}"/>
              </a:ext>
            </a:extLst>
          </p:cNvPr>
          <p:cNvSpPr txBox="1"/>
          <p:nvPr/>
        </p:nvSpPr>
        <p:spPr>
          <a:xfrm>
            <a:off x="4189229" y="2517502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220.60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FE07BE-81EC-494D-8BDB-2A8EFED1ECB8}"/>
              </a:ext>
            </a:extLst>
          </p:cNvPr>
          <p:cNvSpPr txBox="1"/>
          <p:nvPr/>
        </p:nvSpPr>
        <p:spPr>
          <a:xfrm>
            <a:off x="3118809" y="2951431"/>
            <a:ext cx="7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180.3</a:t>
            </a:r>
          </a:p>
        </p:txBody>
      </p:sp>
    </p:spTree>
    <p:extLst>
      <p:ext uri="{BB962C8B-B14F-4D97-AF65-F5344CB8AC3E}">
        <p14:creationId xmlns:p14="http://schemas.microsoft.com/office/powerpoint/2010/main" val="210737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68F58-29DE-4555-9770-C517B0A5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4" y="2204095"/>
            <a:ext cx="4943246" cy="3513600"/>
          </a:xfrm>
          <a:prstGeom prst="rect">
            <a:avLst/>
          </a:prstGeom>
        </p:spPr>
      </p:pic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บึงบอระเพ็ด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7787" y="585331"/>
            <a:ext cx="8527312" cy="109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</a:t>
            </a:r>
            <a:r>
              <a:rPr lang="th-TH" sz="3200" dirty="0">
                <a:solidFill>
                  <a:schemeClr val="tx1"/>
                </a:solidFill>
              </a:rPr>
              <a:t>บึงบอระเพ็ด 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จากวิธี </a:t>
            </a:r>
            <a:r>
              <a:rPr lang="en-US" sz="3200" dirty="0">
                <a:solidFill>
                  <a:schemeClr val="tx1"/>
                </a:solidFill>
              </a:rPr>
              <a:t>Minimum Vacancy Storage Requirement Rule Curves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99FE4-96C1-4761-BB50-65F34C561F19}"/>
              </a:ext>
            </a:extLst>
          </p:cNvPr>
          <p:cNvSpPr txBox="1"/>
          <p:nvPr/>
        </p:nvSpPr>
        <p:spPr>
          <a:xfrm>
            <a:off x="5248707" y="3004099"/>
            <a:ext cx="3656392" cy="193899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จากกราฟแสดง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พบว่าค่า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URC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มีลักษณะที่ต้องพร่องน้ำจำนวนมากก่อนสิ้นเดือน มิ.ย.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	สำหรับค่า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LRC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จะต้องมีปริมาณน้ำในบึงมากสุดในช่วงเดือน พ.ย.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8096C-23BE-4342-A671-C598B135D9F1}"/>
              </a:ext>
            </a:extLst>
          </p:cNvPr>
          <p:cNvSpPr txBox="1"/>
          <p:nvPr/>
        </p:nvSpPr>
        <p:spPr>
          <a:xfrm>
            <a:off x="0" y="6009969"/>
            <a:ext cx="9143999" cy="830997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ผลการจำลองสมดุลน้ำในบึงโดย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2 พบว่า มีโอกาสขาดแคลนน้ำ 1,159 ล้าน ลบ.ม.</a:t>
            </a:r>
            <a:b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ตลอดระยะเวลาการจำลอง 23 ปี หรือคิดเฉลี่ยเท่ากับ 50.29 ล้าน ลบ.ม./ปี</a:t>
            </a:r>
          </a:p>
        </p:txBody>
      </p:sp>
    </p:spTree>
    <p:extLst>
      <p:ext uri="{BB962C8B-B14F-4D97-AF65-F5344CB8AC3E}">
        <p14:creationId xmlns:p14="http://schemas.microsoft.com/office/powerpoint/2010/main" val="16147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AFA226-2B02-4698-816B-854F1B82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5" y="2216796"/>
            <a:ext cx="4943246" cy="3513600"/>
          </a:xfrm>
          <a:prstGeom prst="rect">
            <a:avLst/>
          </a:prstGeom>
        </p:spPr>
      </p:pic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7787" y="585331"/>
            <a:ext cx="8527312" cy="109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</a:t>
            </a:r>
            <a:r>
              <a:rPr lang="th-TH" sz="3200" dirty="0">
                <a:solidFill>
                  <a:schemeClr val="tx1"/>
                </a:solidFill>
              </a:rPr>
              <a:t> บึงบอระเพ็ด 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จากวิธีจำลองปริมาณน้ำในอ่างเก็บน้ำหลักการของโปรแกรม </a:t>
            </a:r>
            <a:r>
              <a:rPr lang="en-US" sz="3200" dirty="0">
                <a:solidFill>
                  <a:schemeClr val="tx1"/>
                </a:solidFill>
              </a:rPr>
              <a:t>HEC-3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99FE4-96C1-4761-BB50-65F34C561F19}"/>
              </a:ext>
            </a:extLst>
          </p:cNvPr>
          <p:cNvSpPr txBox="1"/>
          <p:nvPr/>
        </p:nvSpPr>
        <p:spPr>
          <a:xfrm>
            <a:off x="5248707" y="2459504"/>
            <a:ext cx="3656392" cy="2308324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จากการพิจารณากำหนด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โดยให้สอดคล้องกับวิธีที่ 1 และ 2 โดยต้องมีปริมาณน้ำในบึงต่ำสุดในช่วงเดือน ก.ค. และต้องมีปริมาณน้ำสูงสุดในช่วงเดือน พ.ย. เพื่อให้สามารถใช้ในช่วงฤดูแล้งให้ได้มากที่สุด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B4F4E-7E36-4CB1-A8E6-87BF54427173}"/>
              </a:ext>
            </a:extLst>
          </p:cNvPr>
          <p:cNvSpPr txBox="1"/>
          <p:nvPr/>
        </p:nvSpPr>
        <p:spPr>
          <a:xfrm>
            <a:off x="138886" y="5730395"/>
            <a:ext cx="876621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ผลการจำลองสมดุลน้ำในบึงโดย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3 พบว่า มีโอกาสขาดแคลนน้ำ 578 ล้าน ลบ.ม.</a:t>
            </a:r>
            <a:b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ตลอดระยะเวลาการจำลอง 23 ปี หรือคิดเฉลี่ยเท่ากับ 25.12 ล้าน ลบ.ม./ปี</a:t>
            </a:r>
            <a:b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น้อยที่สุดในจำนวนทั้ง 3 วิธีที่พิจารณา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1177230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18EB1-FF9A-4405-BFF7-F6F1E440D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69" y="1793583"/>
            <a:ext cx="4708860" cy="3907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04378C-EE89-4570-B523-1F6D38AF0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1" y="1604187"/>
            <a:ext cx="3467100" cy="4286250"/>
          </a:xfrm>
          <a:prstGeom prst="rect">
            <a:avLst/>
          </a:prstGeom>
        </p:spPr>
      </p:pic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บึงบอระเพชร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444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1116418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1116418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1282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การเพิ่มประสิทธิภาพการระบายน้ำ </a:t>
            </a:r>
            <a:b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 จ.นครสวรรค์ บึงหนองหาร จ.สกลนคร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08344" y="1282121"/>
            <a:ext cx="8527312" cy="431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thaiDist"/>
            <a:r>
              <a:rPr lang="th-TH" sz="3200" dirty="0">
                <a:solidFill>
                  <a:schemeClr val="tx1"/>
                </a:solidFill>
              </a:rPr>
              <a:t>	การเพิ่มประสิทธิภาพการระบายน้ำ บึงบอระเพ็ด จ.นครสวรรค์ 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บึงหนองหาร จ.สกลนคร นั้น ใช้วิธีการกำหนดเกณฑ์การระบายน้ำโดยใช้ โค้งปฏิบัติการอ่างเก็บน้ำ (</a:t>
            </a:r>
            <a:r>
              <a:rPr lang="en-US" sz="3200" dirty="0">
                <a:solidFill>
                  <a:schemeClr val="tx1"/>
                </a:solidFill>
              </a:rPr>
              <a:t>Rule Curve</a:t>
            </a:r>
            <a:r>
              <a:rPr lang="th-TH" sz="3200" dirty="0">
                <a:solidFill>
                  <a:schemeClr val="tx1"/>
                </a:solidFill>
              </a:rPr>
              <a:t>) ในการกำหนดปริมาณน้ำที่เหมาะสมของบึงทั้ง 2 ในแต่ละช่วงเดือน โดยพิจารณาการกำหนดเส้น </a:t>
            </a:r>
            <a:r>
              <a:rPr lang="en-US" sz="3200" dirty="0">
                <a:solidFill>
                  <a:schemeClr val="tx1"/>
                </a:solidFill>
              </a:rPr>
              <a:t>Rule Curve </a:t>
            </a:r>
            <a:r>
              <a:rPr lang="th-TH" sz="3200" dirty="0">
                <a:solidFill>
                  <a:schemeClr val="tx1"/>
                </a:solidFill>
              </a:rPr>
              <a:t>ที่เหมาะสมที่ช่วยในการลดการขาดแคลนน้ำเป็นหลัก</a:t>
            </a:r>
          </a:p>
        </p:txBody>
      </p:sp>
    </p:spTree>
    <p:extLst>
      <p:ext uri="{BB962C8B-B14F-4D97-AF65-F5344CB8AC3E}">
        <p14:creationId xmlns:p14="http://schemas.microsoft.com/office/powerpoint/2010/main" val="312130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38A5B0-4A9D-488E-B119-EAB43D42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3"/>
          <a:stretch/>
        </p:blipFill>
        <p:spPr>
          <a:xfrm>
            <a:off x="-8592" y="0"/>
            <a:ext cx="9179450" cy="61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38A5B0-4A9D-488E-B119-EAB43D42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4"/>
          <a:stretch/>
        </p:blipFill>
        <p:spPr>
          <a:xfrm>
            <a:off x="-8592" y="0"/>
            <a:ext cx="9179450" cy="1605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35BAE-EC92-4CFA-9AA6-9349B2D79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47573" r="-386" b="5145"/>
          <a:stretch/>
        </p:blipFill>
        <p:spPr>
          <a:xfrm>
            <a:off x="645772" y="1605776"/>
            <a:ext cx="7852455" cy="52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D2B90F-2DA6-4B5E-9608-B02827CD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53"/>
          <a:stretch/>
        </p:blipFill>
        <p:spPr>
          <a:xfrm>
            <a:off x="1" y="0"/>
            <a:ext cx="9144000" cy="69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D2B90F-2DA6-4B5E-9608-B02827CD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7889"/>
          <a:stretch/>
        </p:blipFill>
        <p:spPr>
          <a:xfrm>
            <a:off x="1" y="0"/>
            <a:ext cx="9144000" cy="1550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596DF-6093-4DFF-900B-FF35A2C82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6" b="2833"/>
          <a:stretch/>
        </p:blipFill>
        <p:spPr>
          <a:xfrm>
            <a:off x="117088" y="1550020"/>
            <a:ext cx="8909824" cy="5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7787" y="585330"/>
            <a:ext cx="8527312" cy="431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วิธีการที่ใช้ในการสร้างเส้นโค้งปฏิบัติการ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</a:t>
            </a:r>
            <a:endParaRPr lang="th-TH" sz="3200" dirty="0">
              <a:solidFill>
                <a:schemeClr val="tx1"/>
              </a:solidFill>
            </a:endParaRP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1. วิธี </a:t>
            </a:r>
            <a:r>
              <a:rPr lang="en-US" sz="3200" dirty="0">
                <a:solidFill>
                  <a:schemeClr val="tx1"/>
                </a:solidFill>
              </a:rPr>
              <a:t>Probability Based Rule Curves</a:t>
            </a:r>
            <a:r>
              <a:rPr lang="th-TH" sz="32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	ข้อดี เป็นวิธีที่สามารถทราบถึงโอกาสเกิดน้ำล้นความจุเก็บกักที่ระดับความเสี่ยงต่างๆ และโอกาสเกิดความเสี่ยงการขาดแคลนน้ำ</a:t>
            </a: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	ข้อเสีย ในช่วงที่ไม่ได้พิจารณา </a:t>
            </a:r>
            <a:r>
              <a:rPr lang="en-US" sz="3200" dirty="0">
                <a:solidFill>
                  <a:schemeClr val="tx1"/>
                </a:solidFill>
              </a:rPr>
              <a:t>Upper Rule Curve (URC) </a:t>
            </a:r>
            <a:r>
              <a:rPr lang="th-TH" sz="3200" dirty="0">
                <a:solidFill>
                  <a:schemeClr val="tx1"/>
                </a:solidFill>
              </a:rPr>
              <a:t>หรือ </a:t>
            </a:r>
            <a:r>
              <a:rPr lang="en-US" sz="3200" dirty="0">
                <a:solidFill>
                  <a:schemeClr val="tx1"/>
                </a:solidFill>
              </a:rPr>
              <a:t>Lower Rule Curve </a:t>
            </a:r>
            <a:r>
              <a:rPr lang="th-TH" sz="3200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LRC</a:t>
            </a:r>
            <a:r>
              <a:rPr lang="th-TH" sz="3200" dirty="0">
                <a:solidFill>
                  <a:schemeClr val="tx1"/>
                </a:solidFill>
              </a:rPr>
              <a:t>) จะกำหนดให้เท่ากับปริมารน้ำที่ระดับเก็บกักสูงสุดและต่ำสุด</a:t>
            </a:r>
          </a:p>
        </p:txBody>
      </p:sp>
    </p:spTree>
    <p:extLst>
      <p:ext uri="{BB962C8B-B14F-4D97-AF65-F5344CB8AC3E}">
        <p14:creationId xmlns:p14="http://schemas.microsoft.com/office/powerpoint/2010/main" val="44485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08344" y="598030"/>
            <a:ext cx="8527312" cy="3858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วิธีการที่ใช้ในการสร้างเส้นโค้งปฏิบัติการ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</a:t>
            </a:r>
            <a:endParaRPr lang="th-TH" sz="3200" dirty="0">
              <a:solidFill>
                <a:schemeClr val="tx1"/>
              </a:solidFill>
            </a:endParaRP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2. วิธี </a:t>
            </a:r>
            <a:r>
              <a:rPr lang="en-US" sz="3200" dirty="0">
                <a:solidFill>
                  <a:schemeClr val="tx1"/>
                </a:solidFill>
              </a:rPr>
              <a:t>Minimum Vacancy Storage Requirement Rule Curves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			</a:t>
            </a:r>
            <a:r>
              <a:rPr lang="th-TH" sz="3200" dirty="0">
                <a:solidFill>
                  <a:schemeClr val="tx1"/>
                </a:solidFill>
              </a:rPr>
              <a:t>ข้อดี เป็นวิธีที่สามารถจำลองปริมาณน้ำขั้นต่ำสุดสำหรับกำหนด </a:t>
            </a:r>
            <a:r>
              <a:rPr lang="en-US" sz="3200" dirty="0">
                <a:solidFill>
                  <a:schemeClr val="tx1"/>
                </a:solidFill>
              </a:rPr>
              <a:t>URC </a:t>
            </a:r>
            <a:r>
              <a:rPr lang="th-TH" sz="3200" dirty="0">
                <a:solidFill>
                  <a:schemeClr val="tx1"/>
                </a:solidFill>
              </a:rPr>
              <a:t>และ </a:t>
            </a:r>
            <a:r>
              <a:rPr lang="en-US" sz="3200" dirty="0">
                <a:solidFill>
                  <a:schemeClr val="tx1"/>
                </a:solidFill>
              </a:rPr>
              <a:t>LRC </a:t>
            </a:r>
            <a:r>
              <a:rPr lang="th-TH" sz="3200" dirty="0">
                <a:solidFill>
                  <a:schemeClr val="tx1"/>
                </a:solidFill>
              </a:rPr>
              <a:t>ในแต่ละช่วงเดือน</a:t>
            </a: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	ข้อเสีย ไม่สามารถแสดงความเสี่ยงที่จะเกิดน้ำล้นและน้ำแล้งได้ ประกอบกับเส้น </a:t>
            </a:r>
            <a:r>
              <a:rPr lang="en-US" sz="3200" dirty="0">
                <a:solidFill>
                  <a:schemeClr val="tx1"/>
                </a:solidFill>
              </a:rPr>
              <a:t>URC</a:t>
            </a:r>
            <a:r>
              <a:rPr lang="th-TH" sz="3200" dirty="0">
                <a:solidFill>
                  <a:schemeClr val="tx1"/>
                </a:solidFill>
              </a:rPr>
              <a:t> และ</a:t>
            </a:r>
            <a:r>
              <a:rPr lang="en-US" sz="3200" dirty="0">
                <a:solidFill>
                  <a:schemeClr val="tx1"/>
                </a:solidFill>
              </a:rPr>
              <a:t> LRC </a:t>
            </a:r>
            <a:r>
              <a:rPr lang="th-TH" sz="3200" dirty="0">
                <a:solidFill>
                  <a:schemeClr val="tx1"/>
                </a:solidFill>
              </a:rPr>
              <a:t>ที่ได้มีลักษณะขึ้นลงไม่เป็นระเบียบ</a:t>
            </a:r>
          </a:p>
        </p:txBody>
      </p:sp>
    </p:spTree>
    <p:extLst>
      <p:ext uri="{BB962C8B-B14F-4D97-AF65-F5344CB8AC3E}">
        <p14:creationId xmlns:p14="http://schemas.microsoft.com/office/powerpoint/2010/main" val="231821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74963" y="797711"/>
            <a:ext cx="8532959" cy="5262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วิธีการที่ใช้ในการสร้างเส้นโค้งปฏิบัติการ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 </a:t>
            </a:r>
          </a:p>
          <a:p>
            <a:r>
              <a:rPr lang="th-TH" sz="3200" dirty="0">
                <a:solidFill>
                  <a:schemeClr val="tx1"/>
                </a:solidFill>
              </a:rPr>
              <a:t>		</a:t>
            </a:r>
            <a:r>
              <a:rPr lang="en-US" sz="3200" dirty="0">
                <a:solidFill>
                  <a:schemeClr val="tx1"/>
                </a:solidFill>
              </a:rPr>
              <a:t>3. </a:t>
            </a:r>
            <a:r>
              <a:rPr lang="th-TH" sz="3200" dirty="0">
                <a:solidFill>
                  <a:schemeClr val="tx1"/>
                </a:solidFill>
              </a:rPr>
              <a:t>วิธีจำลองปริมาณน้ำในอ่างเก็บน้ำหลักการของโปรแกรม </a:t>
            </a:r>
            <a:r>
              <a:rPr lang="en-US" sz="3200" dirty="0">
                <a:solidFill>
                  <a:schemeClr val="tx1"/>
                </a:solidFill>
              </a:rPr>
              <a:t>HEC-3</a:t>
            </a:r>
            <a:endParaRPr lang="th-TH" sz="3200" dirty="0">
              <a:solidFill>
                <a:schemeClr val="tx1"/>
              </a:solidFill>
            </a:endParaRP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	ข้อดี เป็นวิธีที่สามารถกำหนด </a:t>
            </a:r>
            <a:r>
              <a:rPr lang="en-US" sz="3200" dirty="0">
                <a:solidFill>
                  <a:schemeClr val="tx1"/>
                </a:solidFill>
              </a:rPr>
              <a:t>URC </a:t>
            </a:r>
            <a:r>
              <a:rPr lang="th-TH" sz="3200" dirty="0">
                <a:solidFill>
                  <a:schemeClr val="tx1"/>
                </a:solidFill>
              </a:rPr>
              <a:t>และ </a:t>
            </a:r>
            <a:r>
              <a:rPr lang="en-US" sz="3200" dirty="0">
                <a:solidFill>
                  <a:schemeClr val="tx1"/>
                </a:solidFill>
              </a:rPr>
              <a:t>LRC </a:t>
            </a:r>
            <a:r>
              <a:rPr lang="th-TH" sz="3200" dirty="0">
                <a:solidFill>
                  <a:schemeClr val="tx1"/>
                </a:solidFill>
              </a:rPr>
              <a:t>ในแต่ละช่วงเดือน โดยจะพิจารณาถึงปริมาณน้ำที่จะเกิดการขาดแคลนได้และปริมาณน้ำที่จะล้นเกินความจุเก็บกักได้</a:t>
            </a: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	ข้อเสีย เนื่องจากเป็นวิธีที่ต้องกำหนด </a:t>
            </a:r>
            <a:r>
              <a:rPr lang="en-US" sz="3200" dirty="0">
                <a:solidFill>
                  <a:schemeClr val="tx1"/>
                </a:solidFill>
              </a:rPr>
              <a:t>URC </a:t>
            </a:r>
            <a:r>
              <a:rPr lang="th-TH" sz="3200" dirty="0">
                <a:solidFill>
                  <a:schemeClr val="tx1"/>
                </a:solidFill>
              </a:rPr>
              <a:t>และ </a:t>
            </a:r>
            <a:r>
              <a:rPr lang="en-US" sz="3200" dirty="0">
                <a:solidFill>
                  <a:schemeClr val="tx1"/>
                </a:solidFill>
              </a:rPr>
              <a:t>LRC </a:t>
            </a:r>
            <a:r>
              <a:rPr lang="th-TH" sz="3200" dirty="0">
                <a:solidFill>
                  <a:schemeClr val="tx1"/>
                </a:solidFill>
              </a:rPr>
              <a:t>ในแต่ละช่วงเดือนเอง ทำให้ไม่สามารถทราบถึงข้อจำกัด ความเสี่ยง และปริมาณน้ำ</a:t>
            </a:r>
            <a:br>
              <a:rPr lang="th-TH" sz="3200" dirty="0">
                <a:solidFill>
                  <a:schemeClr val="tx1"/>
                </a:solidFill>
              </a:rPr>
            </a:br>
            <a:r>
              <a:rPr lang="th-TH" sz="3200" dirty="0">
                <a:solidFill>
                  <a:schemeClr val="tx1"/>
                </a:solidFill>
              </a:rPr>
              <a:t>ขั้นต่ำที่จำเป็นได้ </a:t>
            </a: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9200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305520" y="623442"/>
            <a:ext cx="8532959" cy="3178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3200" dirty="0">
                <a:solidFill>
                  <a:schemeClr val="tx1"/>
                </a:solidFill>
              </a:rPr>
              <a:t>วิธีการที่ใช้ในการสร้างเส้นโค้งปฏิบัติการ </a:t>
            </a:r>
            <a:r>
              <a:rPr lang="en-US" sz="3200" dirty="0">
                <a:solidFill>
                  <a:schemeClr val="tx1"/>
                </a:solidFill>
              </a:rPr>
              <a:t>(Rule Curve) </a:t>
            </a:r>
          </a:p>
          <a:p>
            <a:r>
              <a:rPr lang="th-TH" sz="3200" dirty="0">
                <a:solidFill>
                  <a:schemeClr val="tx1"/>
                </a:solidFill>
              </a:rPr>
              <a:t>		</a:t>
            </a:r>
          </a:p>
          <a:p>
            <a:pPr algn="l"/>
            <a:r>
              <a:rPr lang="th-TH" sz="3200" dirty="0">
                <a:solidFill>
                  <a:schemeClr val="tx1"/>
                </a:solidFill>
              </a:rPr>
              <a:t>		ทำให้ถ้าต้องการให้ได้ประสิทธิภาพสุงสุดจำเป็นต้องพิจารณาร่วมกับวิธีทั้ง 2 ที่ได้กล่าวมาในขั้นต้น เพื่อให้สามารถกำหนด </a:t>
            </a:r>
            <a:r>
              <a:rPr lang="en-US" sz="3200" dirty="0">
                <a:solidFill>
                  <a:schemeClr val="tx1"/>
                </a:solidFill>
              </a:rPr>
              <a:t>URC </a:t>
            </a:r>
            <a:r>
              <a:rPr lang="th-TH" sz="3200" dirty="0">
                <a:solidFill>
                  <a:schemeClr val="tx1"/>
                </a:solidFill>
              </a:rPr>
              <a:t>และ </a:t>
            </a:r>
            <a:r>
              <a:rPr lang="en-US" sz="3200" dirty="0">
                <a:solidFill>
                  <a:schemeClr val="tx1"/>
                </a:solidFill>
              </a:rPr>
              <a:t>LRC </a:t>
            </a:r>
            <a:r>
              <a:rPr lang="th-TH" sz="3200" dirty="0">
                <a:solidFill>
                  <a:schemeClr val="tx1"/>
                </a:solidFill>
              </a:rPr>
              <a:t>ที่เหมาะสมที่สุด </a:t>
            </a:r>
          </a:p>
        </p:txBody>
      </p:sp>
    </p:spTree>
    <p:extLst>
      <p:ext uri="{BB962C8B-B14F-4D97-AF65-F5344CB8AC3E}">
        <p14:creationId xmlns:p14="http://schemas.microsoft.com/office/powerpoint/2010/main" val="308026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Diagonal Corner Rectangle 56"/>
          <p:cNvSpPr/>
          <p:nvPr/>
        </p:nvSpPr>
        <p:spPr>
          <a:xfrm>
            <a:off x="2517145" y="1473200"/>
            <a:ext cx="6626855" cy="3962400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alpha val="0"/>
                  <a:lumMod val="82000"/>
                  <a:lumOff val="18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0" y="1244600"/>
            <a:ext cx="5372005" cy="4368800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>
                  <a:alpha val="70000"/>
                </a:srgbClr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655" y="2237272"/>
            <a:ext cx="8732345" cy="21996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การเพิ่มประสิทธิภาพการระบายน้ำ</a:t>
            </a:r>
          </a:p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บึงบอระเพ็ด จ.นครสวรรค์</a:t>
            </a:r>
            <a:b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 จ.สกลนคร</a:t>
            </a:r>
            <a:endParaRPr lang="th-TH" sz="6000" b="1" dirty="0">
              <a:solidFill>
                <a:srgbClr val="002060"/>
              </a:solidFill>
              <a:effectLst>
                <a:glow rad="1143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03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686131" y="712382"/>
            <a:ext cx="81920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ข้อมูลสถิติบึงหนองหาร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1. ระดับน้ำ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รนส. +158.00 ม.รทก. 	ปริมาณน้ำ 413.095 ล้าน ลบ.ม.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รนก. +157.00 ม.รทก. 	ปริมาณน้ำ 266.924 ล้าน ลบ.ม.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รนต. +152.00 ม.รทก. 	ปริมาณน้ำ 0.000	 ล้าน ลบ.ม.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2. สถิติปริมาณน้ำสูงสุด ต่ำสุด (1 ม.ค. 55 – 20 ก.ค. 63)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ปริมาณน้ำสูงสุด 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467.09 </a:t>
            </a:r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ล้าน ลบ.ม. (+158.52 ม.รทก.) </a:t>
            </a:r>
            <a:b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เมื่อวันที่ 30 ก.ค. 60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ปริมาณน้ำต่ำสุด 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119.818 </a:t>
            </a:r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ล้าน ลบ.ม. (+155.69 ม.รทก.) </a:t>
            </a:r>
            <a:b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เมื่อวันที่ 2 พ.ค. 63</a:t>
            </a:r>
          </a:p>
          <a:p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3. จากข้อมูลดังกล่าว กำหนดให้ปริมาณน้ำต่ำสุดที่ใช้ในการวิเคราะห์สร้างเส้น </a:t>
            </a:r>
            <a:r>
              <a:rPr lang="en-US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Rule Curve </a:t>
            </a:r>
            <a:r>
              <a:rPr lang="th-TH" sz="3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 120 ล้าน ลบ.ม. (+155.69 ม.รทก.)</a:t>
            </a:r>
          </a:p>
        </p:txBody>
      </p:sp>
    </p:spTree>
    <p:extLst>
      <p:ext uri="{BB962C8B-B14F-4D97-AF65-F5344CB8AC3E}">
        <p14:creationId xmlns:p14="http://schemas.microsoft.com/office/powerpoint/2010/main" val="274134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3410F-5F06-4520-B7B9-182E2FCDA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1656700"/>
            <a:ext cx="7603962" cy="4755600"/>
          </a:xfrm>
          <a:prstGeom prst="rect">
            <a:avLst/>
          </a:prstGeom>
        </p:spPr>
      </p:pic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6ED3E10A-32F2-4FE2-8598-0F6BFDD4A924}"/>
              </a:ext>
            </a:extLst>
          </p:cNvPr>
          <p:cNvSpPr/>
          <p:nvPr/>
        </p:nvSpPr>
        <p:spPr>
          <a:xfrm>
            <a:off x="2517145" y="1"/>
            <a:ext cx="662685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2D15D898-B8BC-4AAD-AF43-C139D5CF7D54}"/>
              </a:ext>
            </a:extLst>
          </p:cNvPr>
          <p:cNvSpPr/>
          <p:nvPr/>
        </p:nvSpPr>
        <p:spPr>
          <a:xfrm>
            <a:off x="0" y="1"/>
            <a:ext cx="5351224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C4B02F9-3F6F-4021-9969-30A7961C4FEC}"/>
              </a:ext>
            </a:extLst>
          </p:cNvPr>
          <p:cNvSpPr/>
          <p:nvPr/>
        </p:nvSpPr>
        <p:spPr>
          <a:xfrm>
            <a:off x="275271" y="-38111"/>
            <a:ext cx="8732345" cy="623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แนวทางการสร้างเส้นโค้งปฏิบัติการ </a:t>
            </a: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(Rule Curve) </a:t>
            </a:r>
            <a:r>
              <a:rPr lang="th-TH" sz="36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บึงหนองหาร</a:t>
            </a:r>
            <a:endParaRPr lang="th-TH" sz="40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907AA-2220-4DE5-91C3-90B6AD04D590}"/>
              </a:ext>
            </a:extLst>
          </p:cNvPr>
          <p:cNvSpPr txBox="1"/>
          <p:nvPr/>
        </p:nvSpPr>
        <p:spPr>
          <a:xfrm>
            <a:off x="723014" y="903768"/>
            <a:ext cx="7910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ข้อมูลสถิติบึงหนองหาร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5510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1609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TH SarabunPSK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2020-07-20T07:58:37Z</dcterms:created>
  <dcterms:modified xsi:type="dcterms:W3CDTF">2021-02-17T03:08:38Z</dcterms:modified>
</cp:coreProperties>
</file>