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3" r:id="rId4"/>
    <p:sldMasterId id="2147483743" r:id="rId5"/>
    <p:sldMasterId id="2147483785" r:id="rId6"/>
    <p:sldMasterId id="2147483797" r:id="rId7"/>
    <p:sldMasterId id="2147483800" r:id="rId8"/>
    <p:sldMasterId id="2147483812" r:id="rId9"/>
  </p:sldMasterIdLst>
  <p:notesMasterIdLst>
    <p:notesMasterId r:id="rId47"/>
  </p:notesMasterIdLst>
  <p:sldIdLst>
    <p:sldId id="7585" r:id="rId10"/>
    <p:sldId id="12096" r:id="rId11"/>
    <p:sldId id="19345" r:id="rId12"/>
    <p:sldId id="12508" r:id="rId13"/>
    <p:sldId id="19365" r:id="rId14"/>
    <p:sldId id="19370" r:id="rId15"/>
    <p:sldId id="19368" r:id="rId16"/>
    <p:sldId id="19366" r:id="rId17"/>
    <p:sldId id="19367" r:id="rId18"/>
    <p:sldId id="19360" r:id="rId19"/>
    <p:sldId id="19357" r:id="rId20"/>
    <p:sldId id="19358" r:id="rId21"/>
    <p:sldId id="19359" r:id="rId22"/>
    <p:sldId id="19363" r:id="rId23"/>
    <p:sldId id="19361" r:id="rId24"/>
    <p:sldId id="19350" r:id="rId25"/>
    <p:sldId id="19353" r:id="rId26"/>
    <p:sldId id="19354" r:id="rId27"/>
    <p:sldId id="19355" r:id="rId28"/>
    <p:sldId id="19364" r:id="rId29"/>
    <p:sldId id="19362" r:id="rId30"/>
    <p:sldId id="469" r:id="rId31"/>
    <p:sldId id="3587" r:id="rId32"/>
    <p:sldId id="19344" r:id="rId33"/>
    <p:sldId id="19337" r:id="rId34"/>
    <p:sldId id="7870" r:id="rId35"/>
    <p:sldId id="7874" r:id="rId36"/>
    <p:sldId id="7869" r:id="rId37"/>
    <p:sldId id="7871" r:id="rId38"/>
    <p:sldId id="7872" r:id="rId39"/>
    <p:sldId id="7873" r:id="rId40"/>
    <p:sldId id="292" r:id="rId41"/>
    <p:sldId id="7875" r:id="rId42"/>
    <p:sldId id="19339" r:id="rId43"/>
    <p:sldId id="19336" r:id="rId44"/>
    <p:sldId id="19338" r:id="rId45"/>
    <p:sldId id="941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66FF"/>
    <a:srgbClr val="69B8F3"/>
    <a:srgbClr val="B6D2EC"/>
    <a:srgbClr val="0000FF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5402B4-DF47-4DBC-A819-A2AF13D1A788}" type="doc">
      <dgm:prSet loTypeId="urn:microsoft.com/office/officeart/2005/8/layout/vList6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75BB5803-B53D-4CD1-8774-81D01AE61A45}">
      <dgm:prSet phldrT="[ข้อความ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1. ฐานข้อมูล  และการนำเข้า เชื่อมโยง</a:t>
          </a:r>
        </a:p>
      </dgm:t>
    </dgm:pt>
    <dgm:pt modelId="{BD3BF31F-EF6F-42BA-8AD0-91C371A68967}" type="parTrans" cxnId="{749FCA7C-ADFA-4BA3-A703-B3CC48A6D80E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4D91EC02-BFA2-4E5A-A550-E1AFD9E80910}" type="sibTrans" cxnId="{749FCA7C-ADFA-4BA3-A703-B3CC48A6D80E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3EA00CAC-E5DE-412F-904E-5CC12A861F35}">
      <dgm:prSet phldrT="[ข้อความ]" custT="1"/>
      <dgm:spPr/>
      <dgm:t>
        <a:bodyPr/>
        <a:lstStyle/>
        <a:p>
          <a:r>
            <a:rPr lang="th-TH" sz="1600" dirty="0" smtClean="0">
              <a:latin typeface="TH SarabunPSK" pitchFamily="34" charset="-34"/>
              <a:cs typeface="TH SarabunPSK" pitchFamily="34" charset="-34"/>
            </a:rPr>
            <a:t>ระบบ</a:t>
          </a:r>
          <a:r>
            <a:rPr lang="th-TH" sz="1600" dirty="0">
              <a:latin typeface="TH SarabunPSK" pitchFamily="34" charset="-34"/>
              <a:cs typeface="TH SarabunPSK" pitchFamily="34" charset="-34"/>
            </a:rPr>
            <a:t>นำเข้าข้อมูล และการติดตามสถานการณ์น้ำ</a:t>
          </a:r>
        </a:p>
      </dgm:t>
    </dgm:pt>
    <dgm:pt modelId="{E8F8BABC-D664-401D-AD3D-005571AB3783}" type="parTrans" cxnId="{D79B07C6-EDBA-42CD-9B7E-46EF1B75AFFB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CEA24849-EB42-4BC5-AF13-34958BE6633A}" type="sibTrans" cxnId="{D79B07C6-EDBA-42CD-9B7E-46EF1B75AFFB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AE3B32C1-F374-4F80-B695-799989BD68FF}">
      <dgm:prSet phldrT="[ข้อความ]" custT="1"/>
      <dgm:spPr/>
      <dgm:t>
        <a:bodyPr/>
        <a:lstStyle/>
        <a:p>
          <a:r>
            <a:rPr lang="th-TH" sz="1600" dirty="0">
              <a:latin typeface="TH SarabunPSK" pitchFamily="34" charset="-34"/>
              <a:cs typeface="TH SarabunPSK" pitchFamily="34" charset="-34"/>
            </a:rPr>
            <a:t>การเชื่อมโยงข้อมูลระหว่างสำนัก และหน่วยงานต่างๆ</a:t>
          </a:r>
        </a:p>
      </dgm:t>
    </dgm:pt>
    <dgm:pt modelId="{E7A748BF-DF64-49A6-B873-715856041635}" type="parTrans" cxnId="{C68554D5-DCD9-406A-A5B2-69C93CD9B6AE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5655B2BF-BE78-40F8-94CD-AE47AC22587D}" type="sibTrans" cxnId="{C68554D5-DCD9-406A-A5B2-69C93CD9B6AE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28B1C618-071C-45E8-BDCE-854B0EDE31EA}">
      <dgm:prSet phldrT="[ข้อความ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2. ระบบรายงาน และการเผยแพร่ประชาสัมพันธ์</a:t>
          </a:r>
        </a:p>
      </dgm:t>
    </dgm:pt>
    <dgm:pt modelId="{F639C44B-7C0A-46BB-B111-E778BF6DBFFD}" type="parTrans" cxnId="{D97C63BD-D6EB-461E-9D94-3085D4DEBF23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066734E8-F311-414C-A147-6830834CBC35}" type="sibTrans" cxnId="{D97C63BD-D6EB-461E-9D94-3085D4DEBF23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25ECB251-2DFB-4538-AFCC-E4581D0A1322}">
      <dgm:prSet phldrT="[ข้อความ]" custT="1"/>
      <dgm:spPr/>
      <dgm:t>
        <a:bodyPr/>
        <a:lstStyle/>
        <a:p>
          <a:r>
            <a:rPr lang="th-TH" sz="1600" dirty="0">
              <a:latin typeface="TH SarabunPSK" pitchFamily="34" charset="-34"/>
              <a:cs typeface="TH SarabunPSK" pitchFamily="34" charset="-34"/>
            </a:rPr>
            <a:t>ระบบรายงานสถานการณ์น้ำอัตโนมัติ</a:t>
          </a:r>
        </a:p>
      </dgm:t>
    </dgm:pt>
    <dgm:pt modelId="{666F0098-C24C-4714-9D84-A05D9D29C32F}" type="parTrans" cxnId="{5E223FEB-B5A2-47A1-82CD-43C62F56B93E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0119B7AD-7AC4-4608-BC1D-65CC4FA53433}" type="sibTrans" cxnId="{5E223FEB-B5A2-47A1-82CD-43C62F56B93E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6A7DA7BA-7B2E-4C87-9AD7-7525A06CD04B}">
      <dgm:prSet phldrT="[ข้อความ]" custT="1"/>
      <dgm:spPr/>
      <dgm:t>
        <a:bodyPr/>
        <a:lstStyle/>
        <a:p>
          <a:r>
            <a:rPr lang="en-US" sz="1600" dirty="0">
              <a:latin typeface="TH SarabunPSK" pitchFamily="34" charset="-34"/>
              <a:cs typeface="TH SarabunPSK" pitchFamily="34" charset="-34"/>
            </a:rPr>
            <a:t>Visualization and BI Dashboard (</a:t>
          </a:r>
          <a:r>
            <a:rPr lang="en-US" sz="1600" dirty="0" err="1">
              <a:latin typeface="TH SarabunPSK" pitchFamily="34" charset="-34"/>
              <a:cs typeface="TH SarabunPSK" pitchFamily="34" charset="-34"/>
            </a:rPr>
            <a:t>Realtime</a:t>
          </a:r>
          <a:r>
            <a:rPr lang="en-US" sz="1600" dirty="0">
              <a:latin typeface="TH SarabunPSK" pitchFamily="34" charset="-34"/>
              <a:cs typeface="TH SarabunPSK" pitchFamily="34" charset="-34"/>
            </a:rPr>
            <a:t> Monitor)</a:t>
          </a:r>
          <a:endParaRPr lang="th-TH" sz="1600" dirty="0">
            <a:latin typeface="TH SarabunPSK" pitchFamily="34" charset="-34"/>
            <a:cs typeface="TH SarabunPSK" pitchFamily="34" charset="-34"/>
          </a:endParaRPr>
        </a:p>
      </dgm:t>
    </dgm:pt>
    <dgm:pt modelId="{484CBC14-39D9-46CE-8518-0D3564479CE9}" type="parTrans" cxnId="{369B5DEC-C489-460D-B6BA-D82120D83B13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64C3D502-C5E8-4BA4-B035-FA2473223C66}" type="sibTrans" cxnId="{369B5DEC-C489-460D-B6BA-D82120D83B13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46005AB2-88FC-4EF7-8173-D74D6E9277A0}">
      <dgm:prSet phldrT="[ข้อความ]"/>
      <dgm:spPr/>
      <dgm:t>
        <a:bodyPr/>
        <a:lstStyle/>
        <a:p>
          <a:r>
            <a: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3. การวิเคราะห์ เพื่อการบริหารจัดการ</a:t>
          </a:r>
          <a:r>
            <a:rPr lang="th-TH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rPr>
            <a:t>น้ำ</a:t>
          </a:r>
          <a:endParaRPr lang="th-TH" dirty="0">
            <a:solidFill>
              <a:schemeClr val="tx1"/>
            </a:solidFill>
            <a:latin typeface="TH SarabunPSK" pitchFamily="34" charset="-34"/>
            <a:cs typeface="TH SarabunPSK" pitchFamily="34" charset="-34"/>
          </a:endParaRPr>
        </a:p>
      </dgm:t>
    </dgm:pt>
    <dgm:pt modelId="{2B0F5106-DA5B-4EFD-9859-F5E269381B4E}" type="parTrans" cxnId="{ECCA04E0-9C3B-4E7E-A766-69938A5368AF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12E20353-99DF-420F-A615-4056153CBA63}" type="sibTrans" cxnId="{ECCA04E0-9C3B-4E7E-A766-69938A5368AF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9CD7A1CE-6938-4735-AED2-74A7E4C8920A}">
      <dgm:prSet phldrT="[ข้อความ]" custT="1"/>
      <dgm:spPr/>
      <dgm:t>
        <a:bodyPr/>
        <a:lstStyle/>
        <a:p>
          <a:r>
            <a:rPr lang="th-TH" sz="1600" dirty="0">
              <a:latin typeface="TH SarabunPSK" pitchFamily="34" charset="-34"/>
              <a:cs typeface="TH SarabunPSK" pitchFamily="34" charset="-34"/>
            </a:rPr>
            <a:t>ระบบสนับสนุนการตัดสินใจเพื่อการพยากรณ์น้ำและบริหารจัดการน้ำเพื่อการชลประทาน  โดยใช้ ปัญญาประดิษฐ์ </a:t>
          </a:r>
          <a:r>
            <a:rPr lang="en-US" sz="1600" dirty="0">
              <a:latin typeface="TH SarabunPSK" pitchFamily="34" charset="-34"/>
              <a:cs typeface="TH SarabunPSK" pitchFamily="34" charset="-34"/>
            </a:rPr>
            <a:t>Artificial Intelligence (AI)</a:t>
          </a:r>
          <a:r>
            <a:rPr lang="th-TH" sz="1600" dirty="0">
              <a:latin typeface="TH SarabunPSK" pitchFamily="34" charset="-34"/>
              <a:cs typeface="TH SarabunPSK" pitchFamily="34" charset="-34"/>
            </a:rPr>
            <a:t> มาใช้ในการพยากรณ์</a:t>
          </a:r>
          <a:r>
            <a:rPr lang="th-TH" sz="1600" b="1" dirty="0">
              <a:latin typeface="TH SarabunPSK" pitchFamily="34" charset="-34"/>
              <a:cs typeface="TH SarabunPSK" pitchFamily="34" charset="-34"/>
            </a:rPr>
            <a:t>ปริมาณน้ำไหลลงอ่างเก็บน้ำขนาดใหญ่</a:t>
          </a:r>
          <a:r>
            <a:rPr lang="th-TH" sz="1600" dirty="0">
              <a:latin typeface="TH SarabunPSK" pitchFamily="34" charset="-34"/>
              <a:cs typeface="TH SarabunPSK" pitchFamily="34" charset="-34"/>
            </a:rPr>
            <a:t> และ</a:t>
          </a:r>
          <a:r>
            <a:rPr lang="th-TH" sz="1600" b="1" dirty="0">
              <a:latin typeface="TH SarabunPSK" pitchFamily="34" charset="-34"/>
              <a:cs typeface="TH SarabunPSK" pitchFamily="34" charset="-34"/>
            </a:rPr>
            <a:t>ระดับน้ำ ปริมาณน้ำไหลผ่านสถานีวัดน้ำหลัก</a:t>
          </a:r>
          <a:r>
            <a:rPr lang="th-TH" sz="1600" b="1" dirty="0" smtClean="0">
              <a:latin typeface="TH SarabunPSK" pitchFamily="34" charset="-34"/>
              <a:cs typeface="TH SarabunPSK" pitchFamily="34" charset="-34"/>
            </a:rPr>
            <a:t>ต่างๆ</a:t>
          </a:r>
          <a:endParaRPr lang="th-TH" sz="1600" dirty="0">
            <a:latin typeface="TH SarabunPSK" pitchFamily="34" charset="-34"/>
            <a:cs typeface="TH SarabunPSK" pitchFamily="34" charset="-34"/>
          </a:endParaRPr>
        </a:p>
      </dgm:t>
    </dgm:pt>
    <dgm:pt modelId="{4314853D-32A2-45F9-8081-E87314738479}" type="parTrans" cxnId="{17AD418D-747C-431F-8787-6803770D4A05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64390214-2078-4103-9A8C-605E64E8FE16}" type="sibTrans" cxnId="{17AD418D-747C-431F-8787-6803770D4A05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9EBE982B-0299-4644-99BA-7AF18E50AC92}">
      <dgm:prSet phldrT="[ข้อความ]" custT="1"/>
      <dgm:spPr/>
      <dgm:t>
        <a:bodyPr/>
        <a:lstStyle/>
        <a:p>
          <a:r>
            <a:rPr lang="th-TH" sz="1600" dirty="0" smtClean="0">
              <a:latin typeface="TH SarabunPSK" pitchFamily="34" charset="-34"/>
              <a:cs typeface="TH SarabunPSK" pitchFamily="34" charset="-34"/>
            </a:rPr>
            <a:t>ฐานข้อมูล ระบบ</a:t>
          </a:r>
          <a:r>
            <a:rPr lang="th-TH" sz="1600" dirty="0">
              <a:latin typeface="TH SarabunPSK" pitchFamily="34" charset="-34"/>
              <a:cs typeface="TH SarabunPSK" pitchFamily="34" charset="-34"/>
            </a:rPr>
            <a:t>ฐานข้อมูล เพื่อรองรับการเชื่อมต่อกันระหว่าง </a:t>
          </a:r>
          <a:r>
            <a:rPr lang="en-US" sz="1600" dirty="0">
              <a:latin typeface="TH SarabunPSK" pitchFamily="34" charset="-34"/>
              <a:cs typeface="TH SarabunPSK" pitchFamily="34" charset="-34"/>
            </a:rPr>
            <a:t>BIG DATA </a:t>
          </a:r>
          <a:r>
            <a:rPr lang="th-TH" sz="1600" dirty="0">
              <a:latin typeface="TH SarabunPSK" pitchFamily="34" charset="-34"/>
              <a:cs typeface="TH SarabunPSK" pitchFamily="34" charset="-34"/>
            </a:rPr>
            <a:t>หลักของกรมชลประทาน และการบริหารจัดการน้ำเข้าด้วยกัน</a:t>
          </a:r>
        </a:p>
      </dgm:t>
    </dgm:pt>
    <dgm:pt modelId="{E712FE43-DA76-4E53-9148-72709AE9B091}" type="parTrans" cxnId="{3A9FD856-1D19-4078-8928-4820BE71FC2B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A0BDFF8B-9022-4C29-A2A6-1E763B3EC05D}" type="sibTrans" cxnId="{3A9FD856-1D19-4078-8928-4820BE71FC2B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2DDA0717-6BC1-41C4-9CBC-C26D47A5B515}">
      <dgm:prSet phldrT="[ข้อความ]" custT="1"/>
      <dgm:spPr/>
      <dgm:t>
        <a:bodyPr/>
        <a:lstStyle/>
        <a:p>
          <a:r>
            <a:rPr lang="en-US" sz="1600" dirty="0">
              <a:latin typeface="TH SarabunPSK" pitchFamily="34" charset="-34"/>
              <a:cs typeface="TH SarabunPSK" pitchFamily="34" charset="-34"/>
            </a:rPr>
            <a:t>Application </a:t>
          </a:r>
          <a:r>
            <a:rPr lang="th-TH" sz="1600" dirty="0">
              <a:latin typeface="TH SarabunPSK" pitchFamily="34" charset="-34"/>
              <a:cs typeface="TH SarabunPSK" pitchFamily="34" charset="-34"/>
            </a:rPr>
            <a:t>เพื่อการติดตามสถานการณ์น้ำ และการเผยแพร่ ประชาสัมพันธ์ข้อมูล</a:t>
          </a:r>
        </a:p>
      </dgm:t>
    </dgm:pt>
    <dgm:pt modelId="{F0473BD1-25D3-43BB-A704-41485192545F}" type="parTrans" cxnId="{A0BF21C7-84A3-4C86-871F-8832DAE99B76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E5769C9D-B307-4F58-B1C0-E1E4DAED9D6A}" type="sibTrans" cxnId="{A0BF21C7-84A3-4C86-871F-8832DAE99B76}">
      <dgm:prSet/>
      <dgm:spPr/>
      <dgm:t>
        <a:bodyPr/>
        <a:lstStyle/>
        <a:p>
          <a:endParaRPr lang="th-TH">
            <a:latin typeface="TH SarabunPSK" pitchFamily="34" charset="-34"/>
            <a:cs typeface="TH SarabunPSK" pitchFamily="34" charset="-34"/>
          </a:endParaRPr>
        </a:p>
      </dgm:t>
    </dgm:pt>
    <dgm:pt modelId="{67F69E7B-7821-4FBB-A188-FAAD2BCE0D11}" type="pres">
      <dgm:prSet presAssocID="{995402B4-DF47-4DBC-A819-A2AF13D1A78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4CB4E5EB-1E87-4F6A-B872-1E7B6555EB76}" type="pres">
      <dgm:prSet presAssocID="{75BB5803-B53D-4CD1-8774-81D01AE61A45}" presName="linNode" presStyleCnt="0"/>
      <dgm:spPr/>
    </dgm:pt>
    <dgm:pt modelId="{56E763DF-4A53-4781-AC9D-160C323DD702}" type="pres">
      <dgm:prSet presAssocID="{75BB5803-B53D-4CD1-8774-81D01AE61A45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E52F77-EAA8-46D6-B2F3-DEC237C78D0E}" type="pres">
      <dgm:prSet presAssocID="{75BB5803-B53D-4CD1-8774-81D01AE61A45}" presName="childShp" presStyleLbl="bgAccFollowNode1" presStyleIdx="0" presStyleCnt="3" custLinFactNeighborX="614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4D11DB6-DC49-454A-AB68-AA99B1A696EE}" type="pres">
      <dgm:prSet presAssocID="{4D91EC02-BFA2-4E5A-A550-E1AFD9E80910}" presName="spacing" presStyleCnt="0"/>
      <dgm:spPr/>
    </dgm:pt>
    <dgm:pt modelId="{6EFD0E0A-339E-4C17-B0CD-170DD3F78F87}" type="pres">
      <dgm:prSet presAssocID="{28B1C618-071C-45E8-BDCE-854B0EDE31EA}" presName="linNode" presStyleCnt="0"/>
      <dgm:spPr/>
    </dgm:pt>
    <dgm:pt modelId="{ADCE5855-9042-497F-A7F8-339D5B460DD6}" type="pres">
      <dgm:prSet presAssocID="{28B1C618-071C-45E8-BDCE-854B0EDE31EA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9CC739-6B91-4954-BA85-A8A5863159CA}" type="pres">
      <dgm:prSet presAssocID="{28B1C618-071C-45E8-BDCE-854B0EDE31EA}" presName="childShp" presStyleLbl="bgAccFollowNode1" presStyleIdx="1" presStyleCnt="3" custLinFactNeighborX="204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F061B08-9569-402A-AEDB-7A5AA5F9BB0A}" type="pres">
      <dgm:prSet presAssocID="{066734E8-F311-414C-A147-6830834CBC35}" presName="spacing" presStyleCnt="0"/>
      <dgm:spPr/>
    </dgm:pt>
    <dgm:pt modelId="{13F0B1EF-846B-4C48-88E4-1E049703E2C5}" type="pres">
      <dgm:prSet presAssocID="{46005AB2-88FC-4EF7-8173-D74D6E9277A0}" presName="linNode" presStyleCnt="0"/>
      <dgm:spPr/>
    </dgm:pt>
    <dgm:pt modelId="{182A1258-EB59-4CBB-BD5A-102A2B0D982B}" type="pres">
      <dgm:prSet presAssocID="{46005AB2-88FC-4EF7-8173-D74D6E9277A0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B5D7001-2413-497F-9600-1A319654F279}" type="pres">
      <dgm:prSet presAssocID="{46005AB2-88FC-4EF7-8173-D74D6E9277A0}" presName="childShp" presStyleLbl="bgAccFollowNode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C1B9B9D-1F06-48D6-AD22-609DF92D279D}" type="presOf" srcId="{28B1C618-071C-45E8-BDCE-854B0EDE31EA}" destId="{ADCE5855-9042-497F-A7F8-339D5B460DD6}" srcOrd="0" destOrd="0" presId="urn:microsoft.com/office/officeart/2005/8/layout/vList6"/>
    <dgm:cxn modelId="{A0BF21C7-84A3-4C86-871F-8832DAE99B76}" srcId="{28B1C618-071C-45E8-BDCE-854B0EDE31EA}" destId="{2DDA0717-6BC1-41C4-9CBC-C26D47A5B515}" srcOrd="2" destOrd="0" parTransId="{F0473BD1-25D3-43BB-A704-41485192545F}" sibTransId="{E5769C9D-B307-4F58-B1C0-E1E4DAED9D6A}"/>
    <dgm:cxn modelId="{3A9FD856-1D19-4078-8928-4820BE71FC2B}" srcId="{75BB5803-B53D-4CD1-8774-81D01AE61A45}" destId="{9EBE982B-0299-4644-99BA-7AF18E50AC92}" srcOrd="2" destOrd="0" parTransId="{E712FE43-DA76-4E53-9148-72709AE9B091}" sibTransId="{A0BDFF8B-9022-4C29-A2A6-1E763B3EC05D}"/>
    <dgm:cxn modelId="{ECCA04E0-9C3B-4E7E-A766-69938A5368AF}" srcId="{995402B4-DF47-4DBC-A819-A2AF13D1A788}" destId="{46005AB2-88FC-4EF7-8173-D74D6E9277A0}" srcOrd="2" destOrd="0" parTransId="{2B0F5106-DA5B-4EFD-9859-F5E269381B4E}" sibTransId="{12E20353-99DF-420F-A615-4056153CBA63}"/>
    <dgm:cxn modelId="{17AD418D-747C-431F-8787-6803770D4A05}" srcId="{46005AB2-88FC-4EF7-8173-D74D6E9277A0}" destId="{9CD7A1CE-6938-4735-AED2-74A7E4C8920A}" srcOrd="0" destOrd="0" parTransId="{4314853D-32A2-45F9-8081-E87314738479}" sibTransId="{64390214-2078-4103-9A8C-605E64E8FE16}"/>
    <dgm:cxn modelId="{C68554D5-DCD9-406A-A5B2-69C93CD9B6AE}" srcId="{75BB5803-B53D-4CD1-8774-81D01AE61A45}" destId="{AE3B32C1-F374-4F80-B695-799989BD68FF}" srcOrd="1" destOrd="0" parTransId="{E7A748BF-DF64-49A6-B873-715856041635}" sibTransId="{5655B2BF-BE78-40F8-94CD-AE47AC22587D}"/>
    <dgm:cxn modelId="{749FCA7C-ADFA-4BA3-A703-B3CC48A6D80E}" srcId="{995402B4-DF47-4DBC-A819-A2AF13D1A788}" destId="{75BB5803-B53D-4CD1-8774-81D01AE61A45}" srcOrd="0" destOrd="0" parTransId="{BD3BF31F-EF6F-42BA-8AD0-91C371A68967}" sibTransId="{4D91EC02-BFA2-4E5A-A550-E1AFD9E80910}"/>
    <dgm:cxn modelId="{5287DD5A-5795-4F25-998F-177D381C96FB}" type="presOf" srcId="{2DDA0717-6BC1-41C4-9CBC-C26D47A5B515}" destId="{4F9CC739-6B91-4954-BA85-A8A5863159CA}" srcOrd="0" destOrd="2" presId="urn:microsoft.com/office/officeart/2005/8/layout/vList6"/>
    <dgm:cxn modelId="{81A2DF3F-139F-47CC-B412-35DE5AD1289D}" type="presOf" srcId="{9CD7A1CE-6938-4735-AED2-74A7E4C8920A}" destId="{EB5D7001-2413-497F-9600-1A319654F279}" srcOrd="0" destOrd="0" presId="urn:microsoft.com/office/officeart/2005/8/layout/vList6"/>
    <dgm:cxn modelId="{D9F98E4B-486E-4426-A041-8AA2CEC3DB69}" type="presOf" srcId="{3EA00CAC-E5DE-412F-904E-5CC12A861F35}" destId="{04E52F77-EAA8-46D6-B2F3-DEC237C78D0E}" srcOrd="0" destOrd="0" presId="urn:microsoft.com/office/officeart/2005/8/layout/vList6"/>
    <dgm:cxn modelId="{D79B07C6-EDBA-42CD-9B7E-46EF1B75AFFB}" srcId="{75BB5803-B53D-4CD1-8774-81D01AE61A45}" destId="{3EA00CAC-E5DE-412F-904E-5CC12A861F35}" srcOrd="0" destOrd="0" parTransId="{E8F8BABC-D664-401D-AD3D-005571AB3783}" sibTransId="{CEA24849-EB42-4BC5-AF13-34958BE6633A}"/>
    <dgm:cxn modelId="{369B5DEC-C489-460D-B6BA-D82120D83B13}" srcId="{28B1C618-071C-45E8-BDCE-854B0EDE31EA}" destId="{6A7DA7BA-7B2E-4C87-9AD7-7525A06CD04B}" srcOrd="1" destOrd="0" parTransId="{484CBC14-39D9-46CE-8518-0D3564479CE9}" sibTransId="{64C3D502-C5E8-4BA4-B035-FA2473223C66}"/>
    <dgm:cxn modelId="{04CE1FA6-929A-43E4-A8EC-0400E965D8A5}" type="presOf" srcId="{995402B4-DF47-4DBC-A819-A2AF13D1A788}" destId="{67F69E7B-7821-4FBB-A188-FAAD2BCE0D11}" srcOrd="0" destOrd="0" presId="urn:microsoft.com/office/officeart/2005/8/layout/vList6"/>
    <dgm:cxn modelId="{DECB4F1B-E112-46E8-B63A-6DFB5156BBFA}" type="presOf" srcId="{25ECB251-2DFB-4538-AFCC-E4581D0A1322}" destId="{4F9CC739-6B91-4954-BA85-A8A5863159CA}" srcOrd="0" destOrd="0" presId="urn:microsoft.com/office/officeart/2005/8/layout/vList6"/>
    <dgm:cxn modelId="{5E223FEB-B5A2-47A1-82CD-43C62F56B93E}" srcId="{28B1C618-071C-45E8-BDCE-854B0EDE31EA}" destId="{25ECB251-2DFB-4538-AFCC-E4581D0A1322}" srcOrd="0" destOrd="0" parTransId="{666F0098-C24C-4714-9D84-A05D9D29C32F}" sibTransId="{0119B7AD-7AC4-4608-BC1D-65CC4FA53433}"/>
    <dgm:cxn modelId="{AEA9C89E-3314-4A1E-BFCE-F0647361B9E6}" type="presOf" srcId="{9EBE982B-0299-4644-99BA-7AF18E50AC92}" destId="{04E52F77-EAA8-46D6-B2F3-DEC237C78D0E}" srcOrd="0" destOrd="2" presId="urn:microsoft.com/office/officeart/2005/8/layout/vList6"/>
    <dgm:cxn modelId="{A4B246BA-F9F8-4FA1-B01D-7CC581C778BF}" type="presOf" srcId="{75BB5803-B53D-4CD1-8774-81D01AE61A45}" destId="{56E763DF-4A53-4781-AC9D-160C323DD702}" srcOrd="0" destOrd="0" presId="urn:microsoft.com/office/officeart/2005/8/layout/vList6"/>
    <dgm:cxn modelId="{6256A20C-8F20-46C6-81B5-7E0F84D372FF}" type="presOf" srcId="{AE3B32C1-F374-4F80-B695-799989BD68FF}" destId="{04E52F77-EAA8-46D6-B2F3-DEC237C78D0E}" srcOrd="0" destOrd="1" presId="urn:microsoft.com/office/officeart/2005/8/layout/vList6"/>
    <dgm:cxn modelId="{D97C63BD-D6EB-461E-9D94-3085D4DEBF23}" srcId="{995402B4-DF47-4DBC-A819-A2AF13D1A788}" destId="{28B1C618-071C-45E8-BDCE-854B0EDE31EA}" srcOrd="1" destOrd="0" parTransId="{F639C44B-7C0A-46BB-B111-E778BF6DBFFD}" sibTransId="{066734E8-F311-414C-A147-6830834CBC35}"/>
    <dgm:cxn modelId="{ACA7AC67-27D1-4652-AAF8-B712E5FE61E4}" type="presOf" srcId="{46005AB2-88FC-4EF7-8173-D74D6E9277A0}" destId="{182A1258-EB59-4CBB-BD5A-102A2B0D982B}" srcOrd="0" destOrd="0" presId="urn:microsoft.com/office/officeart/2005/8/layout/vList6"/>
    <dgm:cxn modelId="{A46FA8FF-1C0F-4618-A2BB-A4CF36ECBE0D}" type="presOf" srcId="{6A7DA7BA-7B2E-4C87-9AD7-7525A06CD04B}" destId="{4F9CC739-6B91-4954-BA85-A8A5863159CA}" srcOrd="0" destOrd="1" presId="urn:microsoft.com/office/officeart/2005/8/layout/vList6"/>
    <dgm:cxn modelId="{0D8F51BB-AB22-49E5-ABEC-6F38F4EBA2E3}" type="presParOf" srcId="{67F69E7B-7821-4FBB-A188-FAAD2BCE0D11}" destId="{4CB4E5EB-1E87-4F6A-B872-1E7B6555EB76}" srcOrd="0" destOrd="0" presId="urn:microsoft.com/office/officeart/2005/8/layout/vList6"/>
    <dgm:cxn modelId="{2A28A9A7-39BB-4B21-B0A6-EAA56D85F388}" type="presParOf" srcId="{4CB4E5EB-1E87-4F6A-B872-1E7B6555EB76}" destId="{56E763DF-4A53-4781-AC9D-160C323DD702}" srcOrd="0" destOrd="0" presId="urn:microsoft.com/office/officeart/2005/8/layout/vList6"/>
    <dgm:cxn modelId="{6A719007-137A-445C-8738-FD885E161BE5}" type="presParOf" srcId="{4CB4E5EB-1E87-4F6A-B872-1E7B6555EB76}" destId="{04E52F77-EAA8-46D6-B2F3-DEC237C78D0E}" srcOrd="1" destOrd="0" presId="urn:microsoft.com/office/officeart/2005/8/layout/vList6"/>
    <dgm:cxn modelId="{55908C05-C3A0-4F17-BB14-58BC196A7E10}" type="presParOf" srcId="{67F69E7B-7821-4FBB-A188-FAAD2BCE0D11}" destId="{04D11DB6-DC49-454A-AB68-AA99B1A696EE}" srcOrd="1" destOrd="0" presId="urn:microsoft.com/office/officeart/2005/8/layout/vList6"/>
    <dgm:cxn modelId="{87FEA842-E65C-46DA-9E57-5EC79ABD659A}" type="presParOf" srcId="{67F69E7B-7821-4FBB-A188-FAAD2BCE0D11}" destId="{6EFD0E0A-339E-4C17-B0CD-170DD3F78F87}" srcOrd="2" destOrd="0" presId="urn:microsoft.com/office/officeart/2005/8/layout/vList6"/>
    <dgm:cxn modelId="{DA7E8872-62C0-474C-B66B-333108A36985}" type="presParOf" srcId="{6EFD0E0A-339E-4C17-B0CD-170DD3F78F87}" destId="{ADCE5855-9042-497F-A7F8-339D5B460DD6}" srcOrd="0" destOrd="0" presId="urn:microsoft.com/office/officeart/2005/8/layout/vList6"/>
    <dgm:cxn modelId="{FBEFEB8D-46DE-4683-BC6E-754787D4A753}" type="presParOf" srcId="{6EFD0E0A-339E-4C17-B0CD-170DD3F78F87}" destId="{4F9CC739-6B91-4954-BA85-A8A5863159CA}" srcOrd="1" destOrd="0" presId="urn:microsoft.com/office/officeart/2005/8/layout/vList6"/>
    <dgm:cxn modelId="{17851A48-6F52-4DAA-A7F7-9B2363B3B68F}" type="presParOf" srcId="{67F69E7B-7821-4FBB-A188-FAAD2BCE0D11}" destId="{8F061B08-9569-402A-AEDB-7A5AA5F9BB0A}" srcOrd="3" destOrd="0" presId="urn:microsoft.com/office/officeart/2005/8/layout/vList6"/>
    <dgm:cxn modelId="{385A2F8E-C508-4B3D-BC67-320DCFA84C97}" type="presParOf" srcId="{67F69E7B-7821-4FBB-A188-FAAD2BCE0D11}" destId="{13F0B1EF-846B-4C48-88E4-1E049703E2C5}" srcOrd="4" destOrd="0" presId="urn:microsoft.com/office/officeart/2005/8/layout/vList6"/>
    <dgm:cxn modelId="{721AFE0B-2712-40C9-84F6-A69187F5CAE5}" type="presParOf" srcId="{13F0B1EF-846B-4C48-88E4-1E049703E2C5}" destId="{182A1258-EB59-4CBB-BD5A-102A2B0D982B}" srcOrd="0" destOrd="0" presId="urn:microsoft.com/office/officeart/2005/8/layout/vList6"/>
    <dgm:cxn modelId="{519BABE9-0696-4913-BAA5-E1A74272CDBD}" type="presParOf" srcId="{13F0B1EF-846B-4C48-88E4-1E049703E2C5}" destId="{EB5D7001-2413-497F-9600-1A319654F279}" srcOrd="1" destOrd="0" presId="urn:microsoft.com/office/officeart/2005/8/layout/v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8C14A-D61A-4F86-BFE9-F215BA88D249}" type="datetimeFigureOut">
              <a:rPr lang="en-US" smtClean="0"/>
              <a:pPr/>
              <a:t>2/3/2022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F41B3-94A5-465B-9663-85CB9BD531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982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7CCB9-7157-468D-8957-8F4C3B8D276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031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1418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E927-C3AE-4DB2-B67C-3A3AF1931BCB}" type="slidenum">
              <a:rPr lang="th-TH" smtClean="0"/>
              <a:pPr/>
              <a:t>5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E927-C3AE-4DB2-B67C-3A3AF1931BCB}" type="slidenum">
              <a:rPr lang="th-TH" smtClean="0"/>
              <a:pPr/>
              <a:t>6</a:t>
            </a:fld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E927-C3AE-4DB2-B67C-3A3AF1931BCB}" type="slidenum">
              <a:rPr lang="th-TH" smtClean="0"/>
              <a:pPr/>
              <a:t>7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E927-C3AE-4DB2-B67C-3A3AF1931BCB}" type="slidenum">
              <a:rPr lang="th-TH" smtClean="0"/>
              <a:pPr/>
              <a:t>8</a:t>
            </a:fld>
            <a:endParaRPr 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E927-C3AE-4DB2-B67C-3A3AF1931BCB}" type="slidenum">
              <a:rPr lang="th-TH" smtClean="0"/>
              <a:pPr/>
              <a:t>9</a:t>
            </a:fld>
            <a:endParaRPr 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6554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A4A9A-1DE0-48CA-892E-4F258EB381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07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C09CD-98CB-4BE2-B02B-7B3654D71BA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77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C09CD-98CB-4BE2-B02B-7B3654D71BA4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53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86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9893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5EB7-1D9E-4CD4-BA8E-54495F675B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3664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81578-D5EF-4BD1-95ED-40640D06CE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0451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A5BA-972F-46FE-AD25-535EDB84FA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7719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5E22-7973-461C-A79E-EC5E177557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6296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736F3-1D27-4F1C-9CED-47D2EC1EEA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41973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274A-98C1-4ECB-B949-8AB446E851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9829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4FC6-DC17-4F68-9FA0-E48823C2D8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3926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1F4D-3522-41C9-BBFA-7EAE0D5AAC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2122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00E6-B32B-4FA4-BCBF-7D31AF8ADB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4808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CD5B-3F0B-440C-A26F-DE14D4BE4A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14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2448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D162-BEC1-4DD5-A917-0A79FBE595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94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4675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793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6541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973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6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09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678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483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2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60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59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921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055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768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8158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62476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17453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86916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76755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58706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1054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270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039489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50436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30936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27209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95782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982533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049625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792501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121011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976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033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4968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303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704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612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421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206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0742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234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430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583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59865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80423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574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642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594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345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722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3F77-0B07-4819-AF08-0AAE18E8818B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288416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586-8898-42C5-8A0D-EADDDBB777B6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22886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E1A3B-E061-4440-85BC-023284AC18B2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6672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E862-8972-4572-946D-DF45FF8E029B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4053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189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8B4B-E0C2-4685-9A2A-3072B54D06EB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895851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76BA4-982A-41F9-A968-1EE22B171F23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619831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51D1-A1BA-48F3-BED9-54F996B6592B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263910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9EF2-3F32-4C7E-ABF8-3D4694F8FE65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11821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E594-49FB-4EFC-B434-72964B402A3F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3442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A445-31ED-47A7-98B0-07405F89729A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59274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1BFD-4BF3-4BE4-AFFB-40E5888D018E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68946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633B-A992-47CB-B20D-53237A47CC77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82523-D37E-4930-B239-4CA9EC93FF0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947692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82E-BFD1-46DA-92E8-EC2211C4D4C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69181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82E-BFD1-46DA-92E8-EC2211C4D4C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7302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5605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73716"/>
            <a:ext cx="9144000" cy="45145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0" rIns="0" bIns="1005840" anchor="b"/>
          <a:lstStyle>
            <a:lvl1pPr algn="ctr" rtl="0">
              <a:buNone/>
              <a:defRPr sz="10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1178429"/>
            <a:ext cx="8368364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467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381001" y="455086"/>
            <a:ext cx="8368364" cy="66051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4267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68938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A11434F-1887-499C-B6D6-B40AD430DA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lum bright="70000" contrast="-8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812"/>
          <a:stretch>
            <a:fillRect/>
          </a:stretch>
        </p:blipFill>
        <p:spPr bwMode="auto">
          <a:xfrm>
            <a:off x="-15240" y="0"/>
            <a:ext cx="9171940" cy="6884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s 13">
            <a:extLst>
              <a:ext uri="{FF2B5EF4-FFF2-40B4-BE49-F238E27FC236}">
                <a16:creationId xmlns:a16="http://schemas.microsoft.com/office/drawing/2014/main" xmlns="" id="{F42F835E-D374-4C6C-BE2B-5DA31915CBEE}"/>
              </a:ext>
            </a:extLst>
          </p:cNvPr>
          <p:cNvSpPr/>
          <p:nvPr userDrawn="1"/>
        </p:nvSpPr>
        <p:spPr>
          <a:xfrm>
            <a:off x="-15240" y="0"/>
            <a:ext cx="9159240" cy="826326"/>
          </a:xfrm>
          <a:prstGeom prst="rect">
            <a:avLst/>
          </a:prstGeom>
          <a:solidFill>
            <a:srgbClr val="004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D747F52-53A4-49F1-B434-4E30D4DAABCE}"/>
              </a:ext>
            </a:extLst>
          </p:cNvPr>
          <p:cNvSpPr/>
          <p:nvPr userDrawn="1"/>
        </p:nvSpPr>
        <p:spPr>
          <a:xfrm rot="5400000" flipH="1">
            <a:off x="290569" y="-309178"/>
            <a:ext cx="829692" cy="1441315"/>
          </a:xfrm>
          <a:custGeom>
            <a:avLst/>
            <a:gdLst>
              <a:gd name="connsiteX0" fmla="*/ 666750 w 666750"/>
              <a:gd name="connsiteY0" fmla="*/ 0 h 1441315"/>
              <a:gd name="connsiteX1" fmla="*/ 666750 w 666750"/>
              <a:gd name="connsiteY1" fmla="*/ 1441315 h 1441315"/>
              <a:gd name="connsiteX2" fmla="*/ 0 w 666750"/>
              <a:gd name="connsiteY2" fmla="*/ 1441315 h 1441315"/>
              <a:gd name="connsiteX3" fmla="*/ 0 w 666750"/>
              <a:gd name="connsiteY3" fmla="*/ 687199 h 144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1441315">
                <a:moveTo>
                  <a:pt x="666750" y="0"/>
                </a:moveTo>
                <a:lnTo>
                  <a:pt x="666750" y="1441315"/>
                </a:lnTo>
                <a:lnTo>
                  <a:pt x="0" y="1441315"/>
                </a:lnTo>
                <a:lnTo>
                  <a:pt x="0" y="687199"/>
                </a:lnTo>
                <a:close/>
              </a:path>
            </a:pathLst>
          </a:custGeom>
          <a:gradFill flip="none" rotWithShape="1">
            <a:gsLst>
              <a:gs pos="9000">
                <a:schemeClr val="accent6">
                  <a:lumMod val="20000"/>
                  <a:lumOff val="80000"/>
                </a:schemeClr>
              </a:gs>
              <a:gs pos="100000">
                <a:srgbClr val="EC752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s 24">
            <a:extLst>
              <a:ext uri="{FF2B5EF4-FFF2-40B4-BE49-F238E27FC236}">
                <a16:creationId xmlns:a16="http://schemas.microsoft.com/office/drawing/2014/main" xmlns="" id="{7C54E2FB-BD56-4A98-854D-8B0E1340E024}"/>
              </a:ext>
            </a:extLst>
          </p:cNvPr>
          <p:cNvSpPr/>
          <p:nvPr userDrawn="1"/>
        </p:nvSpPr>
        <p:spPr>
          <a:xfrm>
            <a:off x="-28574" y="6786161"/>
            <a:ext cx="9198610" cy="98510"/>
          </a:xfrm>
          <a:prstGeom prst="rect">
            <a:avLst/>
          </a:prstGeom>
          <a:gradFill>
            <a:gsLst>
              <a:gs pos="17000">
                <a:srgbClr val="EC7524">
                  <a:alpha val="80000"/>
                </a:srgbClr>
              </a:gs>
              <a:gs pos="31000">
                <a:srgbClr val="FB9B51">
                  <a:alpha val="60000"/>
                </a:srgbClr>
              </a:gs>
              <a:gs pos="51000">
                <a:srgbClr val="01457E">
                  <a:alpha val="60000"/>
                </a:srgbClr>
              </a:gs>
              <a:gs pos="74000">
                <a:srgbClr val="01457E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515657-75C9-439B-875D-BDE4FE4F2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38" t="14788" r="10924" b="21697"/>
          <a:stretch/>
        </p:blipFill>
        <p:spPr>
          <a:xfrm>
            <a:off x="83925" y="-3366"/>
            <a:ext cx="703324" cy="8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0268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Minimal">
  <p:cSld name="Blank - Minimal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"/>
          <p:cNvSpPr txBox="1">
            <a:spLocks noGrp="1"/>
          </p:cNvSpPr>
          <p:nvPr>
            <p:ph type="sldNum" idx="12"/>
          </p:nvPr>
        </p:nvSpPr>
        <p:spPr>
          <a:xfrm>
            <a:off x="4297651" y="0"/>
            <a:ext cx="548700" cy="4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8150729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79994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835817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3938638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815646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793077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5515181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5094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592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2807765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60160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3003007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963203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57896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lumMod val="0"/>
                <a:lumOff val="100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65800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0FFDE2E2-1906-4D4C-927B-9BCDAB300396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AB51C9-E18E-4688-A115-D8B413ED77B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0FFDE2E2-1906-4D4C-927B-9BCDAB300396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68AB51C9-E18E-4688-A115-D8B413ED77BC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2372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41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8039C-BDBC-4A8E-9988-98174A65219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490F0-0948-4B74-A002-225994D2D1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0932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1346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784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405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1808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9820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2641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1307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0400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7998B-E410-4C33-A1EC-C709FB2BEF2C}" type="datetimeFigureOut">
              <a:rPr lang="th-TH" smtClean="0">
                <a:solidFill>
                  <a:prstClr val="black"/>
                </a:solidFill>
              </a:rPr>
              <a:pPr/>
              <a:t>03/02/65</a:t>
            </a:fld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5128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4B1C-3375-49D3-88C1-F26571757A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69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2/3/2022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57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03/02/65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53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8039C-BDBC-4A8E-9988-98174A652199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2B8490F0-0948-4B74-A002-225994D2D1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598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2/3/2022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24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9BD6-1710-476F-B7A8-9A84056931FE}" type="datetime1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D8BD5-156C-404A-9D08-73FE82D45B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65454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D8D13-91AE-49C2-9C2A-3449FC221D98}" type="datetimeFigureOut">
              <a:rPr lang="th-TH" smtClean="0"/>
              <a:pPr/>
              <a:t>03/02/65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DB5B7-24B5-4A36-B389-EFCCADD6B2C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574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16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25" r:id="rId3"/>
    <p:sldLayoutId id="2147483826" r:id="rId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DE31A-FA7C-417D-86EE-480DB4F73D2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7332770" y="65389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dirty="0">
                <a:solidFill>
                  <a:prstClr val="black">
                    <a:tint val="75000"/>
                  </a:prstClr>
                </a:solidFill>
              </a:rPr>
              <a:t>ฝ่ายจัดสรรน้ำที่ 2 ส่วนบริหารจัดการน้ำ</a:t>
            </a:r>
          </a:p>
        </p:txBody>
      </p:sp>
    </p:spTree>
    <p:extLst>
      <p:ext uri="{BB962C8B-B14F-4D97-AF65-F5344CB8AC3E}">
        <p14:creationId xmlns:p14="http://schemas.microsoft.com/office/powerpoint/2010/main" xmlns="" val="219177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C18A2D-6486-4EF7-80BF-85D29F0A00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2/3/2022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944D9CC-78DB-4540-8735-C6C5F108475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0" y="5820642"/>
            <a:ext cx="9144000" cy="1044489"/>
            <a:chOff x="-927101" y="4928290"/>
            <a:chExt cx="14317004" cy="1929710"/>
          </a:xfrm>
        </p:grpSpPr>
        <p:sp>
          <p:nvSpPr>
            <p:cNvPr id="8" name="สี่เหลี่ยมผืนผ้า 6"/>
            <p:cNvSpPr/>
            <p:nvPr/>
          </p:nvSpPr>
          <p:spPr>
            <a:xfrm>
              <a:off x="5147603" y="4928290"/>
              <a:ext cx="8242300" cy="1917700"/>
            </a:xfrm>
            <a:custGeom>
              <a:avLst/>
              <a:gdLst>
                <a:gd name="connsiteX0" fmla="*/ 0 w 8242300"/>
                <a:gd name="connsiteY0" fmla="*/ 0 h 2667000"/>
                <a:gd name="connsiteX1" fmla="*/ 8242300 w 8242300"/>
                <a:gd name="connsiteY1" fmla="*/ 0 h 2667000"/>
                <a:gd name="connsiteX2" fmla="*/ 8242300 w 8242300"/>
                <a:gd name="connsiteY2" fmla="*/ 2667000 h 2667000"/>
                <a:gd name="connsiteX3" fmla="*/ 0 w 8242300"/>
                <a:gd name="connsiteY3" fmla="*/ 2667000 h 2667000"/>
                <a:gd name="connsiteX4" fmla="*/ 0 w 8242300"/>
                <a:gd name="connsiteY4" fmla="*/ 0 h 2667000"/>
                <a:gd name="connsiteX0-1" fmla="*/ 0 w 8242300"/>
                <a:gd name="connsiteY0-2" fmla="*/ 0 h 2667000"/>
                <a:gd name="connsiteX1-3" fmla="*/ 8242300 w 8242300"/>
                <a:gd name="connsiteY1-4" fmla="*/ 0 h 2667000"/>
                <a:gd name="connsiteX2-5" fmla="*/ 8242300 w 8242300"/>
                <a:gd name="connsiteY2-6" fmla="*/ 2667000 h 2667000"/>
                <a:gd name="connsiteX3-7" fmla="*/ 1689100 w 8242300"/>
                <a:gd name="connsiteY3-8" fmla="*/ 2654300 h 2667000"/>
                <a:gd name="connsiteX4-9" fmla="*/ 0 w 8242300"/>
                <a:gd name="connsiteY4-10" fmla="*/ 0 h 2667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8242300" h="2667000">
                  <a:moveTo>
                    <a:pt x="0" y="0"/>
                  </a:moveTo>
                  <a:lnTo>
                    <a:pt x="8242300" y="0"/>
                  </a:lnTo>
                  <a:lnTo>
                    <a:pt x="8242300" y="2667000"/>
                  </a:lnTo>
                  <a:lnTo>
                    <a:pt x="1689100" y="2654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th-TH" sz="2100">
                <a:solidFill>
                  <a:prstClr val="white"/>
                </a:solidFill>
              </a:endParaRPr>
            </a:p>
          </p:txBody>
        </p:sp>
        <p:sp>
          <p:nvSpPr>
            <p:cNvPr id="9" name="สี่เหลี่ยมผืนผ้า 7"/>
            <p:cNvSpPr/>
            <p:nvPr/>
          </p:nvSpPr>
          <p:spPr>
            <a:xfrm>
              <a:off x="3644900" y="5702300"/>
              <a:ext cx="6629400" cy="1155700"/>
            </a:xfrm>
            <a:custGeom>
              <a:avLst/>
              <a:gdLst>
                <a:gd name="connsiteX0" fmla="*/ 0 w 6629400"/>
                <a:gd name="connsiteY0" fmla="*/ 0 h 1143000"/>
                <a:gd name="connsiteX1" fmla="*/ 6629400 w 6629400"/>
                <a:gd name="connsiteY1" fmla="*/ 0 h 1143000"/>
                <a:gd name="connsiteX2" fmla="*/ 6629400 w 6629400"/>
                <a:gd name="connsiteY2" fmla="*/ 1143000 h 1143000"/>
                <a:gd name="connsiteX3" fmla="*/ 0 w 6629400"/>
                <a:gd name="connsiteY3" fmla="*/ 1143000 h 1143000"/>
                <a:gd name="connsiteX4" fmla="*/ 0 w 6629400"/>
                <a:gd name="connsiteY4" fmla="*/ 0 h 1143000"/>
                <a:gd name="connsiteX0-1" fmla="*/ 0 w 6629400"/>
                <a:gd name="connsiteY0-2" fmla="*/ 0 h 1143000"/>
                <a:gd name="connsiteX1-3" fmla="*/ 6629400 w 6629400"/>
                <a:gd name="connsiteY1-4" fmla="*/ 0 h 1143000"/>
                <a:gd name="connsiteX2-5" fmla="*/ 6629400 w 6629400"/>
                <a:gd name="connsiteY2-6" fmla="*/ 1143000 h 1143000"/>
                <a:gd name="connsiteX3-7" fmla="*/ 927100 w 6629400"/>
                <a:gd name="connsiteY3-8" fmla="*/ 1143000 h 1143000"/>
                <a:gd name="connsiteX4-9" fmla="*/ 0 w 6629400"/>
                <a:gd name="connsiteY4-10" fmla="*/ 0 h 1143000"/>
                <a:gd name="connsiteX0-11" fmla="*/ 0 w 6629400"/>
                <a:gd name="connsiteY0-12" fmla="*/ 12700 h 1155700"/>
                <a:gd name="connsiteX1-13" fmla="*/ 5816600 w 6629400"/>
                <a:gd name="connsiteY1-14" fmla="*/ 0 h 1155700"/>
                <a:gd name="connsiteX2-15" fmla="*/ 6629400 w 6629400"/>
                <a:gd name="connsiteY2-16" fmla="*/ 1155700 h 1155700"/>
                <a:gd name="connsiteX3-17" fmla="*/ 927100 w 6629400"/>
                <a:gd name="connsiteY3-18" fmla="*/ 1155700 h 1155700"/>
                <a:gd name="connsiteX4-19" fmla="*/ 0 w 6629400"/>
                <a:gd name="connsiteY4-20" fmla="*/ 12700 h 11557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629400" h="1155700">
                  <a:moveTo>
                    <a:pt x="0" y="12700"/>
                  </a:moveTo>
                  <a:lnTo>
                    <a:pt x="5816600" y="0"/>
                  </a:lnTo>
                  <a:lnTo>
                    <a:pt x="6629400" y="1155700"/>
                  </a:lnTo>
                  <a:lnTo>
                    <a:pt x="927100" y="1155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th-TH" sz="2100">
                <a:solidFill>
                  <a:prstClr val="white"/>
                </a:solidFill>
              </a:endParaRPr>
            </a:p>
          </p:txBody>
        </p:sp>
        <p:sp>
          <p:nvSpPr>
            <p:cNvPr id="10" name="สี่เหลี่ยมผืนผ้า 8"/>
            <p:cNvSpPr/>
            <p:nvPr/>
          </p:nvSpPr>
          <p:spPr>
            <a:xfrm>
              <a:off x="-927101" y="6091959"/>
              <a:ext cx="5195455" cy="766041"/>
            </a:xfrm>
            <a:custGeom>
              <a:avLst/>
              <a:gdLst>
                <a:gd name="connsiteX0" fmla="*/ 0 w 5195455"/>
                <a:gd name="connsiteY0" fmla="*/ 0 h 766041"/>
                <a:gd name="connsiteX1" fmla="*/ 5195455 w 5195455"/>
                <a:gd name="connsiteY1" fmla="*/ 0 h 766041"/>
                <a:gd name="connsiteX2" fmla="*/ 5195455 w 5195455"/>
                <a:gd name="connsiteY2" fmla="*/ 766041 h 766041"/>
                <a:gd name="connsiteX3" fmla="*/ 0 w 5195455"/>
                <a:gd name="connsiteY3" fmla="*/ 766041 h 766041"/>
                <a:gd name="connsiteX4" fmla="*/ 0 w 5195455"/>
                <a:gd name="connsiteY4" fmla="*/ 0 h 766041"/>
                <a:gd name="connsiteX0-1" fmla="*/ 0 w 5195455"/>
                <a:gd name="connsiteY0-2" fmla="*/ 0 h 766041"/>
                <a:gd name="connsiteX1-3" fmla="*/ 4572000 w 5195455"/>
                <a:gd name="connsiteY1-4" fmla="*/ 0 h 766041"/>
                <a:gd name="connsiteX2-5" fmla="*/ 5195455 w 5195455"/>
                <a:gd name="connsiteY2-6" fmla="*/ 766041 h 766041"/>
                <a:gd name="connsiteX3-7" fmla="*/ 0 w 5195455"/>
                <a:gd name="connsiteY3-8" fmla="*/ 766041 h 766041"/>
                <a:gd name="connsiteX4-9" fmla="*/ 0 w 5195455"/>
                <a:gd name="connsiteY4-10" fmla="*/ 0 h 7660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95455" h="766041">
                  <a:moveTo>
                    <a:pt x="0" y="0"/>
                  </a:moveTo>
                  <a:lnTo>
                    <a:pt x="4572000" y="0"/>
                  </a:lnTo>
                  <a:lnTo>
                    <a:pt x="5195455" y="766041"/>
                  </a:lnTo>
                  <a:lnTo>
                    <a:pt x="0" y="7660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th-TH" sz="2100">
                <a:solidFill>
                  <a:prstClr val="white"/>
                </a:solidFill>
              </a:endParaRPr>
            </a:p>
          </p:txBody>
        </p:sp>
      </p:grpSp>
      <p:sp>
        <p:nvSpPr>
          <p:cNvPr id="12" name="สี่เหลี่ยมผืนผ้า 6"/>
          <p:cNvSpPr/>
          <p:nvPr userDrawn="1"/>
        </p:nvSpPr>
        <p:spPr>
          <a:xfrm flipH="1">
            <a:off x="3315" y="-14663"/>
            <a:ext cx="6181725" cy="739674"/>
          </a:xfrm>
          <a:custGeom>
            <a:avLst/>
            <a:gdLst>
              <a:gd name="connsiteX0" fmla="*/ 0 w 8242300"/>
              <a:gd name="connsiteY0" fmla="*/ 0 h 2667000"/>
              <a:gd name="connsiteX1" fmla="*/ 8242300 w 8242300"/>
              <a:gd name="connsiteY1" fmla="*/ 0 h 2667000"/>
              <a:gd name="connsiteX2" fmla="*/ 8242300 w 8242300"/>
              <a:gd name="connsiteY2" fmla="*/ 2667000 h 2667000"/>
              <a:gd name="connsiteX3" fmla="*/ 0 w 8242300"/>
              <a:gd name="connsiteY3" fmla="*/ 2667000 h 2667000"/>
              <a:gd name="connsiteX4" fmla="*/ 0 w 8242300"/>
              <a:gd name="connsiteY4" fmla="*/ 0 h 2667000"/>
              <a:gd name="connsiteX0-1" fmla="*/ 0 w 8242300"/>
              <a:gd name="connsiteY0-2" fmla="*/ 0 h 2667000"/>
              <a:gd name="connsiteX1-3" fmla="*/ 8242300 w 8242300"/>
              <a:gd name="connsiteY1-4" fmla="*/ 0 h 2667000"/>
              <a:gd name="connsiteX2-5" fmla="*/ 8242300 w 8242300"/>
              <a:gd name="connsiteY2-6" fmla="*/ 2667000 h 2667000"/>
              <a:gd name="connsiteX3-7" fmla="*/ 1689100 w 8242300"/>
              <a:gd name="connsiteY3-8" fmla="*/ 2654300 h 2667000"/>
              <a:gd name="connsiteX4-9" fmla="*/ 0 w 8242300"/>
              <a:gd name="connsiteY4-10" fmla="*/ 0 h 2667000"/>
              <a:gd name="connsiteX0-11" fmla="*/ 0 w 8242300"/>
              <a:gd name="connsiteY0-12" fmla="*/ 0 h 2667000"/>
              <a:gd name="connsiteX1-13" fmla="*/ 8242300 w 8242300"/>
              <a:gd name="connsiteY1-14" fmla="*/ 0 h 2667000"/>
              <a:gd name="connsiteX2-15" fmla="*/ 8242300 w 8242300"/>
              <a:gd name="connsiteY2-16" fmla="*/ 2667000 h 2667000"/>
              <a:gd name="connsiteX3-17" fmla="*/ 934357 w 8242300"/>
              <a:gd name="connsiteY3-18" fmla="*/ 2601969 h 2667000"/>
              <a:gd name="connsiteX4-19" fmla="*/ 0 w 8242300"/>
              <a:gd name="connsiteY4-20" fmla="*/ 0 h 2667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242300" h="2667000">
                <a:moveTo>
                  <a:pt x="0" y="0"/>
                </a:moveTo>
                <a:lnTo>
                  <a:pt x="8242300" y="0"/>
                </a:lnTo>
                <a:lnTo>
                  <a:pt x="8242300" y="2667000"/>
                </a:lnTo>
                <a:lnTo>
                  <a:pt x="934357" y="260196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h-TH" sz="2100">
              <a:solidFill>
                <a:prstClr val="white"/>
              </a:solidFill>
            </a:endParaRPr>
          </a:p>
        </p:txBody>
      </p:sp>
      <p:sp>
        <p:nvSpPr>
          <p:cNvPr id="14" name="สี่เหลี่ยมผืนผ้า 6"/>
          <p:cNvSpPr/>
          <p:nvPr userDrawn="1"/>
        </p:nvSpPr>
        <p:spPr>
          <a:xfrm flipV="1">
            <a:off x="3876484" y="-8878"/>
            <a:ext cx="5264201" cy="935420"/>
          </a:xfrm>
          <a:custGeom>
            <a:avLst/>
            <a:gdLst>
              <a:gd name="connsiteX0" fmla="*/ 0 w 8242300"/>
              <a:gd name="connsiteY0" fmla="*/ 0 h 2667000"/>
              <a:gd name="connsiteX1" fmla="*/ 8242300 w 8242300"/>
              <a:gd name="connsiteY1" fmla="*/ 0 h 2667000"/>
              <a:gd name="connsiteX2" fmla="*/ 8242300 w 8242300"/>
              <a:gd name="connsiteY2" fmla="*/ 2667000 h 2667000"/>
              <a:gd name="connsiteX3" fmla="*/ 0 w 8242300"/>
              <a:gd name="connsiteY3" fmla="*/ 2667000 h 2667000"/>
              <a:gd name="connsiteX4" fmla="*/ 0 w 8242300"/>
              <a:gd name="connsiteY4" fmla="*/ 0 h 2667000"/>
              <a:gd name="connsiteX0-1" fmla="*/ 0 w 8242300"/>
              <a:gd name="connsiteY0-2" fmla="*/ 0 h 2667000"/>
              <a:gd name="connsiteX1-3" fmla="*/ 8242300 w 8242300"/>
              <a:gd name="connsiteY1-4" fmla="*/ 0 h 2667000"/>
              <a:gd name="connsiteX2-5" fmla="*/ 8242300 w 8242300"/>
              <a:gd name="connsiteY2-6" fmla="*/ 2667000 h 2667000"/>
              <a:gd name="connsiteX3-7" fmla="*/ 1689100 w 8242300"/>
              <a:gd name="connsiteY3-8" fmla="*/ 2654300 h 2667000"/>
              <a:gd name="connsiteX4-9" fmla="*/ 0 w 8242300"/>
              <a:gd name="connsiteY4-10" fmla="*/ 0 h 2667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242300" h="2667000">
                <a:moveTo>
                  <a:pt x="0" y="0"/>
                </a:moveTo>
                <a:lnTo>
                  <a:pt x="8242300" y="0"/>
                </a:lnTo>
                <a:lnTo>
                  <a:pt x="8242300" y="2667000"/>
                </a:lnTo>
                <a:lnTo>
                  <a:pt x="1689100" y="2654300"/>
                </a:lnTo>
                <a:lnTo>
                  <a:pt x="0" y="0"/>
                </a:lnTo>
                <a:close/>
              </a:path>
            </a:pathLst>
          </a:custGeom>
          <a:solidFill>
            <a:srgbClr val="BBBBBB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th-TH" sz="2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84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9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jpe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emf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5" Type="http://schemas.openxmlformats.org/officeDocument/2006/relationships/image" Target="../media/image2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.gi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microsoft.com/office/2007/relationships/hdphoto" Target="../media/hdphoto2.wdp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2.png"/><Relationship Id="rId7" Type="http://schemas.microsoft.com/office/2007/relationships/hdphoto" Target="../media/hdphoto3.wdp"/><Relationship Id="rId12" Type="http://schemas.openxmlformats.org/officeDocument/2006/relationships/image" Target="../media/image100.png"/><Relationship Id="rId2" Type="http://schemas.openxmlformats.org/officeDocument/2006/relationships/image" Target="../media/image7.gif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26.png"/><Relationship Id="rId21" Type="http://schemas.openxmlformats.org/officeDocument/2006/relationships/image" Target="../media/image43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microsoft.com/office/2007/relationships/hdphoto" Target="../media/hdphoto1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2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31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png"/><Relationship Id="rId5" Type="http://schemas.openxmlformats.org/officeDocument/2006/relationships/image" Target="../media/image99.png"/><Relationship Id="rId10" Type="http://schemas.openxmlformats.org/officeDocument/2006/relationships/image" Target="../media/image102.png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Relationship Id="rId6" Type="http://schemas.microsoft.com/office/2007/relationships/hdphoto" Target="../media/hdphoto4.wdp"/><Relationship Id="rId11" Type="http://schemas.openxmlformats.org/officeDocument/2006/relationships/image" Target="../media/image142.png"/><Relationship Id="rId5" Type="http://schemas.openxmlformats.org/officeDocument/2006/relationships/image" Target="../media/image139.png"/><Relationship Id="rId10" Type="http://schemas.openxmlformats.org/officeDocument/2006/relationships/image" Target="../media/image141.png"/><Relationship Id="rId4" Type="http://schemas.openxmlformats.org/officeDocument/2006/relationships/image" Target="../media/image138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atath.com/business-analyst-vs-data-scientist/?utm_source=datath&amp;utm_campaign=blog&amp;utm_medium=interna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D3FBC8-C0AC-4963-9C7C-857E1EB9BD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7496897" y="183180"/>
            <a:ext cx="1639517" cy="15523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696E76-CC1A-43FD-93B6-384441BFF979}"/>
              </a:ext>
            </a:extLst>
          </p:cNvPr>
          <p:cNvSpPr/>
          <p:nvPr/>
        </p:nvSpPr>
        <p:spPr>
          <a:xfrm>
            <a:off x="38529" y="98214"/>
            <a:ext cx="6393469" cy="21727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BIG DATA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กับการบริหารจัดการน้ำ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ระดับโครงการและระดับฝ่ายส่งน้ำ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และบำรุงรักษา</a:t>
            </a:r>
          </a:p>
        </p:txBody>
      </p:sp>
      <p:pic>
        <p:nvPicPr>
          <p:cNvPr id="1026" name="Picture 2" descr="http://www2.rid.go.th/main/_data/images/about_rid/logo_rid_thai_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0564" y="222039"/>
            <a:ext cx="1309965" cy="15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xmlns="" id="{D07FD3ED-1CCF-45CD-82CC-C18C05848F54}"/>
              </a:ext>
            </a:extLst>
          </p:cNvPr>
          <p:cNvSpPr/>
          <p:nvPr/>
        </p:nvSpPr>
        <p:spPr>
          <a:xfrm>
            <a:off x="0" y="6009950"/>
            <a:ext cx="8732837" cy="8413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AEF34E-D722-4565-AA5A-5E9AEB3AEEA2}"/>
              </a:ext>
            </a:extLst>
          </p:cNvPr>
          <p:cNvSpPr/>
          <p:nvPr/>
        </p:nvSpPr>
        <p:spPr>
          <a:xfrm>
            <a:off x="7227150" y="6164915"/>
            <a:ext cx="2191989" cy="45631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เวลา 09.00 – 10.30 น.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E0DE10-D186-4D0E-83BF-4AE2C7368F17}"/>
              </a:ext>
            </a:extLst>
          </p:cNvPr>
          <p:cNvSpPr/>
          <p:nvPr/>
        </p:nvSpPr>
        <p:spPr>
          <a:xfrm>
            <a:off x="120825" y="2108222"/>
            <a:ext cx="3332285" cy="7801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นายธเนศร์ สมบูรณ์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F27CB7-426F-4CC1-B783-38DEBFA9304E}"/>
              </a:ext>
            </a:extLst>
          </p:cNvPr>
          <p:cNvSpPr/>
          <p:nvPr/>
        </p:nvSpPr>
        <p:spPr>
          <a:xfrm>
            <a:off x="120825" y="2615395"/>
            <a:ext cx="5279938" cy="5037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ผู้อำนวยการสำนักบริหารจัดการน้ำและอุทกวิทยา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E9A7D60-6C6B-4DAC-8AA4-EE46FE6CCAD9}"/>
              </a:ext>
            </a:extLst>
          </p:cNvPr>
          <p:cNvSpPr/>
          <p:nvPr/>
        </p:nvSpPr>
        <p:spPr>
          <a:xfrm>
            <a:off x="4966709" y="6416897"/>
            <a:ext cx="4638470" cy="5677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ณ โรงแรมเบลล่า บี อำเภอบางกรวย จังหวัดนนทบุรี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23CA3C-D5E2-460C-83EA-E9DED913037B}"/>
              </a:ext>
            </a:extLst>
          </p:cNvPr>
          <p:cNvSpPr/>
          <p:nvPr/>
        </p:nvSpPr>
        <p:spPr>
          <a:xfrm>
            <a:off x="8706" y="6177126"/>
            <a:ext cx="4407725" cy="7585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โครงการฝึกอบรมเชิงปฏิบัติการ หลักสูตรมาตรฐานการปฏิบัติงาน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ด้านบริหารจัดการน้ำ ระดับหัวหน้าฝ่ายส่งน้ำและบำรุงรักษา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xmlns="" val="30316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0"/>
                <a:lumOff val="100000"/>
              </a:schemeClr>
            </a:gs>
            <a:gs pos="65000">
              <a:schemeClr val="accent3">
                <a:lumMod val="40000"/>
                <a:lumOff val="60000"/>
              </a:schemeClr>
            </a:gs>
            <a:gs pos="100000">
              <a:schemeClr val="accent3">
                <a:alpha val="56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นมุมสี่เหลี่ยมผืนผ้าด้านทแยงมุม 6"/>
          <p:cNvSpPr/>
          <p:nvPr/>
        </p:nvSpPr>
        <p:spPr>
          <a:xfrm>
            <a:off x="-8626" y="2318071"/>
            <a:ext cx="9144000" cy="201078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rgbClr val="ACDDDF">
                  <a:lumMod val="10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5220859" y="1511223"/>
            <a:ext cx="7189837" cy="733404"/>
            <a:chOff x="4572000" y="1185341"/>
            <a:chExt cx="7189837" cy="733404"/>
          </a:xfrm>
        </p:grpSpPr>
        <p:sp>
          <p:nvSpPr>
            <p:cNvPr id="19" name="สี่เหลี่ยมด้านขนาน 18"/>
            <p:cNvSpPr/>
            <p:nvPr/>
          </p:nvSpPr>
          <p:spPr>
            <a:xfrm>
              <a:off x="4572000" y="1400175"/>
              <a:ext cx="5173884" cy="518570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สี่เหลี่ยมด้านขนาน 19"/>
            <p:cNvSpPr/>
            <p:nvPr/>
          </p:nvSpPr>
          <p:spPr>
            <a:xfrm>
              <a:off x="6587953" y="1185341"/>
              <a:ext cx="5173884" cy="429667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2" name="สี่เหลี่ยมด้านขนาน 21"/>
          <p:cNvSpPr/>
          <p:nvPr/>
        </p:nvSpPr>
        <p:spPr>
          <a:xfrm>
            <a:off x="-3636192" y="5074163"/>
            <a:ext cx="5173884" cy="423828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สี่เหลี่ยมด้านขนาน 22"/>
          <p:cNvSpPr/>
          <p:nvPr/>
        </p:nvSpPr>
        <p:spPr>
          <a:xfrm>
            <a:off x="-1620239" y="4764587"/>
            <a:ext cx="5173884" cy="549131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0D71EF63-5B4B-4462-86C2-8B81362B6F38}"/>
              </a:ext>
            </a:extLst>
          </p:cNvPr>
          <p:cNvSpPr/>
          <p:nvPr/>
        </p:nvSpPr>
        <p:spPr>
          <a:xfrm>
            <a:off x="284658" y="2749918"/>
            <a:ext cx="9072978" cy="2453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ข้อมูลสถานการณ์น้ำ</a:t>
            </a:r>
            <a:r>
              <a:rPr lang="th-TH" sz="4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เพื่อการบริหารจัดการน้ำ</a:t>
            </a:r>
          </a:p>
          <a:p>
            <a:pPr lvl="0" defTabSz="914400">
              <a:defRPr/>
            </a:pPr>
            <a:r>
              <a:rPr lang="th-TH" sz="4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ศูนย์ปฏิบัติการน้ำอัจฉริยะ (</a:t>
            </a:r>
            <a:r>
              <a:rPr lang="en-US" sz="4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SWOC)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525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54">
            <a:extLst>
              <a:ext uri="{FF2B5EF4-FFF2-40B4-BE49-F238E27FC236}">
                <a16:creationId xmlns:a16="http://schemas.microsoft.com/office/drawing/2014/main" xmlns="" id="{3F773F75-D68F-451C-940F-487508A7738C}"/>
              </a:ext>
            </a:extLst>
          </p:cNvPr>
          <p:cNvSpPr/>
          <p:nvPr/>
        </p:nvSpPr>
        <p:spPr>
          <a:xfrm>
            <a:off x="353818" y="451045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/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1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81" y="170533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defTabSz="914400" fontAlgn="base" latin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spc="-70" dirty="0" smtClean="0"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รายละเอียดข้อมูลสถานการณ์น้ำเพื่อการบริหารจัดการน้ำ </a:t>
            </a:r>
            <a:endParaRPr kumimoji="0" lang="th-TH" sz="40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49ACCC-1F5E-4B41-B1FB-307435B1E167}"/>
              </a:ext>
            </a:extLst>
          </p:cNvPr>
          <p:cNvSpPr txBox="1"/>
          <p:nvPr/>
        </p:nvSpPr>
        <p:spPr>
          <a:xfrm>
            <a:off x="608592" y="717512"/>
            <a:ext cx="44714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ข้อมูลอ่างเก็บน้ำขนาดใหญ่และขนาดกลาง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CC4CCE-F7DE-4396-A534-83C92A450771}"/>
              </a:ext>
            </a:extLst>
          </p:cNvPr>
          <p:cNvSpPr txBox="1"/>
          <p:nvPr/>
        </p:nvSpPr>
        <p:spPr>
          <a:xfrm>
            <a:off x="139729" y="1342511"/>
            <a:ext cx="53974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ข้อมูลที่รวบรวมของอ่างเก็บน้ำขนาดใหญ่และขนาดกลางเพื่อนำเข้าระบบฐานข้อมูลประมวลและวิเคราะห์สถานการณ์น้ำต่อไป มีรายละเอียดต่างๆ ดังนี้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ข้อมูลลักษณะอาคารชลศาสตร์ ที่ตั้ง </a:t>
            </a:r>
            <a:r>
              <a:rPr lang="th-TH" sz="2400" b="1" dirty="0" smtClean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ความจุเขื่อน ความสามารถการระบายน้ำ ระดับน้ำในอ่างเก็บน้ำ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ระดับน้ำ (ม.รทก.)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ปริมาณน้ำ (ล้าน ลบ.ม.)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น้ำไหลลงอ่างฯ(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Inflow) (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ล้าน ลบ.ม.)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น้ำระบาย (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outflow) (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ล้าน ลบ.ม.) (ส่งเข้าระบบส่งน้ำ ฝั่งซ้าย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ส่งเข้าระบบส่งน้ำฝั่งขวา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Spillway,</a:t>
            </a:r>
            <a:r>
              <a:rPr lang="th-TH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สูบไปใช้ประปา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River Outlet, Bottom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Outlet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8BD8BA4-1EE3-45CC-91CB-19579F89AA14}"/>
              </a:ext>
            </a:extLst>
          </p:cNvPr>
          <p:cNvCxnSpPr/>
          <p:nvPr/>
        </p:nvCxnSpPr>
        <p:spPr>
          <a:xfrm>
            <a:off x="235284" y="5564880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สถานการณ์น้ำในอ่างเก็บน้ำทั่วประเทศ พร้อมเข้าสู่ฤดูฝ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3417" y="2116822"/>
            <a:ext cx="1847849" cy="1558809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  <p:pic>
        <p:nvPicPr>
          <p:cNvPr id="31748" name="Picture 4" descr="กอนช.จับตา 20 อ่างเก็บน้ำขนาดใหญ่ เสี่ยงน้ำล้น - Finzaaa -  เว็บไซต์ข่าวสารสุดซ่า พื้นที่แห่งข่าวสาร สาระ รวดเร็ว ทันเหตุการณ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5368" y="3036892"/>
            <a:ext cx="1893656" cy="1594379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587240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54">
            <a:extLst>
              <a:ext uri="{FF2B5EF4-FFF2-40B4-BE49-F238E27FC236}">
                <a16:creationId xmlns:a16="http://schemas.microsoft.com/office/drawing/2014/main" xmlns="" id="{3F773F75-D68F-451C-940F-487508A7738C}"/>
              </a:ext>
            </a:extLst>
          </p:cNvPr>
          <p:cNvSpPr/>
          <p:nvPr/>
        </p:nvSpPr>
        <p:spPr>
          <a:xfrm>
            <a:off x="353818" y="451045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/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49ACCC-1F5E-4B41-B1FB-307435B1E167}"/>
              </a:ext>
            </a:extLst>
          </p:cNvPr>
          <p:cNvSpPr txBox="1"/>
          <p:nvPr/>
        </p:nvSpPr>
        <p:spPr>
          <a:xfrm>
            <a:off x="710196" y="734446"/>
            <a:ext cx="3613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ข้อมูลปริมาณฝน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CC4CCE-F7DE-4396-A534-83C92A450771}"/>
              </a:ext>
            </a:extLst>
          </p:cNvPr>
          <p:cNvSpPr txBox="1"/>
          <p:nvPr/>
        </p:nvSpPr>
        <p:spPr>
          <a:xfrm>
            <a:off x="232866" y="1342511"/>
            <a:ext cx="4018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ข้อมูลที่รวบรวมของข้อมูลน้ำฝนกรมชลประทาน เพื่อนำเข้าระบบฐานข้อมูลประมวลและวิเคราะห์สถานการณ์น้ำต่อไป มีรายละเอียดต่างๆ ดังนี้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ข้อมูลลักษณะอาคารชลศาสตร์ ที่ตั้ง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2400" b="1" dirty="0">
                <a:solidFill>
                  <a:srgbClr val="1F497D">
                    <a:lumMod val="75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ปริมาณฝน (มม.)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1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81" y="170533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defTabSz="914400" fontAlgn="base" latin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spc="-70" dirty="0" smtClean="0"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รายละเอียดข้อมูลสถานการณ์น้ำเพื่อการบริหารจัดการน้ำ </a:t>
            </a:r>
            <a:endParaRPr kumimoji="0" lang="th-TH" sz="40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8BD8BA4-1EE3-45CC-91CB-19579F89AA14}"/>
              </a:ext>
            </a:extLst>
          </p:cNvPr>
          <p:cNvCxnSpPr/>
          <p:nvPr/>
        </p:nvCxnSpPr>
        <p:spPr>
          <a:xfrm>
            <a:off x="328417" y="3693742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โรคยอดฮิต ที่ควรระวังในหน้าฝน | โรงพยาบาลเปาโล - Paolo Hospi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0741" y="2726266"/>
            <a:ext cx="1932792" cy="1615008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  <p:pic>
        <p:nvPicPr>
          <p:cNvPr id="30724" name="Picture 4" descr="สภาพอากาศวันนี้ ฝนฟ้าคะนองทั่วไทย 13 จังหวัด &amp;quot;กลาง-ตะวันออก&amp;quot; ระวังหนัก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899" y="1765829"/>
            <a:ext cx="1883833" cy="1603177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73365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54">
            <a:extLst>
              <a:ext uri="{FF2B5EF4-FFF2-40B4-BE49-F238E27FC236}">
                <a16:creationId xmlns:a16="http://schemas.microsoft.com/office/drawing/2014/main" xmlns="" id="{3F773F75-D68F-451C-940F-487508A7738C}"/>
              </a:ext>
            </a:extLst>
          </p:cNvPr>
          <p:cNvSpPr/>
          <p:nvPr/>
        </p:nvSpPr>
        <p:spPr>
          <a:xfrm>
            <a:off x="353818" y="451045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/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49ACCC-1F5E-4B41-B1FB-307435B1E167}"/>
              </a:ext>
            </a:extLst>
          </p:cNvPr>
          <p:cNvSpPr txBox="1"/>
          <p:nvPr/>
        </p:nvSpPr>
        <p:spPr>
          <a:xfrm>
            <a:off x="710196" y="734446"/>
            <a:ext cx="3613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ข้อมูลสถานีสูบน้ำ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CC4CCE-F7DE-4396-A534-83C92A450771}"/>
              </a:ext>
            </a:extLst>
          </p:cNvPr>
          <p:cNvSpPr txBox="1"/>
          <p:nvPr/>
        </p:nvSpPr>
        <p:spPr>
          <a:xfrm>
            <a:off x="96469" y="1432745"/>
            <a:ext cx="52375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 ข้อมูลที่รวบรวมของข้อมูลระบายน้ำผ่านประตูระบายน้ำ เพื่อนำเข้าระบบฐานข้อมูลประมวลและวิเคราะห์สถานการณ์น้ำต่อไป มีรายละเอียดต่างๆ ดังนี้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71463" lvl="0" indent="-271463">
              <a:buFont typeface="Arial" panose="020B0604020202020204" pitchFamily="34" charset="0"/>
              <a:buChar char="•"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ข้อมูลลักษณะอาคารชลศาสตร์ 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ที่ตั้ง </a:t>
            </a:r>
            <a:r>
              <a:rPr lang="th-TH" sz="2400" b="1" dirty="0" smtClean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ความสามารถการสูบน้ำ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ระดับน้ำด้านเหนือ (ม.รทก.)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2400" b="1" dirty="0">
                <a:solidFill>
                  <a:srgbClr val="1F497D">
                    <a:lumMod val="75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ระดับน้ำด้านท้าย (ม.รทก.)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จำนวนสูบ (เครื่อง)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2400" b="1" dirty="0">
                <a:solidFill>
                  <a:srgbClr val="1F497D">
                    <a:lumMod val="75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ระยะเวลาสูบ (ชั่วโมง)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อัตราการไหล (ลบ.ม./วินาที)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8BD8BA4-1EE3-45CC-91CB-19579F89AA14}"/>
              </a:ext>
            </a:extLst>
          </p:cNvPr>
          <p:cNvCxnSpPr/>
          <p:nvPr/>
        </p:nvCxnSpPr>
        <p:spPr>
          <a:xfrm>
            <a:off x="418443" y="5331638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81" y="170533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defTabSz="914400" fontAlgn="base" latin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spc="-70" dirty="0" smtClean="0"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รายละเอียดข้อมูลสถานการณ์น้ำเพื่อการบริหารจัดการน้ำ </a:t>
            </a:r>
            <a:endParaRPr kumimoji="0" lang="th-TH" sz="40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</p:txBody>
      </p:sp>
      <p:pic>
        <p:nvPicPr>
          <p:cNvPr id="29698" name="Picture 2" descr="ชาวนาแห่สูบน้ำ เกษตรกรปลายน้ำเดือดร้อ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7566" y="2080154"/>
            <a:ext cx="1985434" cy="1685261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  <p:pic>
        <p:nvPicPr>
          <p:cNvPr id="29700" name="Picture 4" descr="ชาวนากัดฟันสู้ภัยแล้งสูบน้ำก้นคลองทำนาปรัง เผยข้าวนาปีขายแล้วขาดทุน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660" y="3032654"/>
            <a:ext cx="1897843" cy="1649412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0544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54">
            <a:extLst>
              <a:ext uri="{FF2B5EF4-FFF2-40B4-BE49-F238E27FC236}">
                <a16:creationId xmlns:a16="http://schemas.microsoft.com/office/drawing/2014/main" xmlns="" id="{3F773F75-D68F-451C-940F-487508A7738C}"/>
              </a:ext>
            </a:extLst>
          </p:cNvPr>
          <p:cNvSpPr/>
          <p:nvPr/>
        </p:nvSpPr>
        <p:spPr>
          <a:xfrm>
            <a:off x="353818" y="451045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/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49ACCC-1F5E-4B41-B1FB-307435B1E167}"/>
              </a:ext>
            </a:extLst>
          </p:cNvPr>
          <p:cNvSpPr txBox="1"/>
          <p:nvPr/>
        </p:nvSpPr>
        <p:spPr>
          <a:xfrm>
            <a:off x="710196" y="734446"/>
            <a:ext cx="3613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ข้อมูลเขื่อนทดน้ำ และฝาย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CC4CCE-F7DE-4396-A534-83C92A450771}"/>
              </a:ext>
            </a:extLst>
          </p:cNvPr>
          <p:cNvSpPr txBox="1"/>
          <p:nvPr/>
        </p:nvSpPr>
        <p:spPr>
          <a:xfrm>
            <a:off x="155738" y="1432745"/>
            <a:ext cx="5135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 ข้อมูลที่รวบรวมของ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ข้อมูลเขื่อนทดน้ำ และฝาย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เพื่อนำเข้าระบบฐานข้อมูลประมวลและวิเคราะห์สถานการณ์น้ำต่อไป มีรายละเอียดต่างๆ ดังนี้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71463" lvl="0" indent="-271463">
              <a:buFont typeface="Arial" panose="020B0604020202020204" pitchFamily="34" charset="0"/>
              <a:buChar char="•"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ข้อมูลลักษณะอาคารชลศาสตร์ 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ที่ตั้ง </a:t>
            </a:r>
            <a:r>
              <a:rPr lang="th-TH" sz="2400" b="1" dirty="0" smtClean="0">
                <a:solidFill>
                  <a:schemeClr val="tx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ความสามารถการระบายน้ำ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ระดับน้ำด้านเหนือ (ม.รทก.)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ระดับน้ำด้านท้าย (ม.รทก.)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ความสูงน้ำเหนือสันฝาย (ม.รทก.)</a:t>
            </a:r>
          </a:p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อัตราการไหล (ลบ.ม./วินาที)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8BD8BA4-1EE3-45CC-91CB-19579F89AA14}"/>
              </a:ext>
            </a:extLst>
          </p:cNvPr>
          <p:cNvCxnSpPr/>
          <p:nvPr/>
        </p:nvCxnSpPr>
        <p:spPr>
          <a:xfrm>
            <a:off x="443848" y="4936465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81" y="170533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defTabSz="914400" fontAlgn="base" latin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sz="4000" b="1" spc="-70" dirty="0" smtClean="0"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รายละเอียดข้อมูลสถานการณ์น้ำเพื่อการบริหารจัดการน้ำ </a:t>
            </a:r>
            <a:endParaRPr kumimoji="0" lang="th-TH" sz="40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</p:txBody>
      </p:sp>
      <p:pic>
        <p:nvPicPr>
          <p:cNvPr id="28674" name="Picture 2" descr="ชป.เร่งซ่อมแซมฝายยางสามง่าม จ.พิจิตร พร้อมยืนยันฝายยางพญาวัง และฝายยางบางคลานยังใช้งานได้ดี  – Thailand Plus On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7566" y="1978027"/>
            <a:ext cx="2029069" cy="1696508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  <p:pic>
        <p:nvPicPr>
          <p:cNvPr id="28676" name="Picture 4" descr="ในประเทศ - รายงานพิเศษ : เดินหน้าผลักดันเขื่อนทดน้ำผาจุก  เป็นแลนด์มาร์คแห่งใหม่ของอุตรดิตถ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0120" y="2946400"/>
            <a:ext cx="1943102" cy="1608667"/>
          </a:xfrm>
          <a:prstGeom prst="hexagon">
            <a:avLst/>
          </a:prstGeom>
          <a:noFill/>
          <a:ln w="28575">
            <a:solidFill>
              <a:srgbClr val="6699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2237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0"/>
                <a:lumOff val="100000"/>
              </a:schemeClr>
            </a:gs>
            <a:gs pos="65000">
              <a:schemeClr val="accent3">
                <a:lumMod val="40000"/>
                <a:lumOff val="60000"/>
              </a:schemeClr>
            </a:gs>
            <a:gs pos="100000">
              <a:schemeClr val="accent3">
                <a:alpha val="56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นมุมสี่เหลี่ยมผืนผ้าด้านทแยงมุม 6"/>
          <p:cNvSpPr/>
          <p:nvPr/>
        </p:nvSpPr>
        <p:spPr>
          <a:xfrm>
            <a:off x="0" y="2680363"/>
            <a:ext cx="9144000" cy="201078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rgbClr val="ACDDDF">
                  <a:lumMod val="10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5229485" y="1873515"/>
            <a:ext cx="7189837" cy="733404"/>
            <a:chOff x="4572000" y="1185341"/>
            <a:chExt cx="7189837" cy="733404"/>
          </a:xfrm>
        </p:grpSpPr>
        <p:sp>
          <p:nvSpPr>
            <p:cNvPr id="19" name="สี่เหลี่ยมด้านขนาน 18"/>
            <p:cNvSpPr/>
            <p:nvPr/>
          </p:nvSpPr>
          <p:spPr>
            <a:xfrm>
              <a:off x="4572000" y="1400175"/>
              <a:ext cx="5173884" cy="518570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สี่เหลี่ยมด้านขนาน 19"/>
            <p:cNvSpPr/>
            <p:nvPr/>
          </p:nvSpPr>
          <p:spPr>
            <a:xfrm>
              <a:off x="6587953" y="1185341"/>
              <a:ext cx="5173884" cy="429667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2" name="สี่เหลี่ยมด้านขนาน 21"/>
          <p:cNvSpPr/>
          <p:nvPr/>
        </p:nvSpPr>
        <p:spPr>
          <a:xfrm>
            <a:off x="-3636192" y="5074163"/>
            <a:ext cx="5173884" cy="423828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สี่เหลี่ยมด้านขนาน 22"/>
          <p:cNvSpPr/>
          <p:nvPr/>
        </p:nvSpPr>
        <p:spPr>
          <a:xfrm>
            <a:off x="-1620239" y="4764587"/>
            <a:ext cx="5173884" cy="549131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44213F2E-06A0-42B3-8C50-E5CF54DA6E9B}"/>
              </a:ext>
            </a:extLst>
          </p:cNvPr>
          <p:cNvSpPr/>
          <p:nvPr/>
        </p:nvSpPr>
        <p:spPr>
          <a:xfrm>
            <a:off x="204186" y="2821753"/>
            <a:ext cx="8939814" cy="2453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การพัฒนาระบบ การวิเคราะห์ ออกแบบ</a:t>
            </a:r>
            <a:b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ระบบการแสดงข้อมูลสถานการณ์น้ำ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540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>
                  <a:alpha val="70000"/>
                </a:srgb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1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81" y="170533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7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การวิเคราะห์ ออกแบบระบบ การแสดงผลข้อมูลสถานการณ์น้ำ</a:t>
            </a: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2DAB0A17-243E-4A48-AAD8-A13313424E29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/>
        </p:nvSpPr>
        <p:spPr>
          <a:xfrm>
            <a:off x="74041" y="1059580"/>
            <a:ext cx="3469259" cy="56278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th-TH" sz="2400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การศึกษารวบรวมข้อมูลที่จัดเก็บเข้าสู่ระบบฐานข้อมูลการแสดงผลข้อมูลสถานการณ์น้ำ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th-TH" sz="2400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การวิเคราะห์ ออกแบบ โครงสร้างฐานข้อมูล การจัดทำระบบฐานข้อมูล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th-TH" sz="2400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การวิเคราะห์ ออกแบบ และพัฒนาระบบนำเข้าข้อมูล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th-TH" sz="2400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การพัฒนาระบบประมวลผลข้อมูล 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th-TH" sz="2400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การพัฒนาระบบการแสดงผลข้อมูลสถานการณ์น้ำ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0853D5A1-112E-4498-85AB-28E7891B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408" y="1129919"/>
            <a:ext cx="5525551" cy="3735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8C105B7-3922-4B69-9DEE-D2C4B8AC0E6F}"/>
              </a:ext>
            </a:extLst>
          </p:cNvPr>
          <p:cNvSpPr/>
          <p:nvPr/>
        </p:nvSpPr>
        <p:spPr>
          <a:xfrm>
            <a:off x="74041" y="852854"/>
            <a:ext cx="3390128" cy="502040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520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CFE683D-605A-41FE-9054-6B782ED3B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3" y="2790758"/>
            <a:ext cx="2191445" cy="430267"/>
          </a:xfrm>
          <a:prstGeom prst="rect">
            <a:avLst/>
          </a:prstGeom>
        </p:spPr>
      </p:pic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>
                  <a:alpha val="70000"/>
                </a:srgb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1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81" y="170533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7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การวิเคราะห์ ออกแบบโครงสร้างฐานข้อมูล การจัดทำระบบฐานข้อมูล</a:t>
            </a: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B20C33A6-F58C-4085-B843-ACCC78FC1F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7312"/>
          <a:stretch/>
        </p:blipFill>
        <p:spPr>
          <a:xfrm>
            <a:off x="132363" y="804829"/>
            <a:ext cx="1288014" cy="144060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359392F-4F79-4DF8-82A1-EC1AB260D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51" r="63437"/>
          <a:stretch/>
        </p:blipFill>
        <p:spPr>
          <a:xfrm>
            <a:off x="2406823" y="2245435"/>
            <a:ext cx="1619430" cy="1335211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A59DF47F-F93B-4A5F-A219-56F5C9C85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29" r="39228"/>
          <a:stretch/>
        </p:blipFill>
        <p:spPr>
          <a:xfrm>
            <a:off x="-134430" y="3494948"/>
            <a:ext cx="1901221" cy="119689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0EA8EE4A-7810-4DDF-A08B-CEDD73668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437" r="18796"/>
          <a:stretch/>
        </p:blipFill>
        <p:spPr>
          <a:xfrm>
            <a:off x="1888265" y="5228178"/>
            <a:ext cx="1765702" cy="133521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C4A3CF8-4407-4F97-BB8E-90702AC81A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585"/>
          <a:stretch/>
        </p:blipFill>
        <p:spPr>
          <a:xfrm>
            <a:off x="132363" y="5168712"/>
            <a:ext cx="1374641" cy="14541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AA4A1D-BE30-47D0-B089-57E20A9C3DCD}"/>
              </a:ext>
            </a:extLst>
          </p:cNvPr>
          <p:cNvSpPr/>
          <p:nvPr/>
        </p:nvSpPr>
        <p:spPr>
          <a:xfrm>
            <a:off x="4000500" y="993531"/>
            <a:ext cx="123092" cy="55556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B7398964-33AF-472F-859C-146972FDA969}"/>
              </a:ext>
            </a:extLst>
          </p:cNvPr>
          <p:cNvSpPr/>
          <p:nvPr/>
        </p:nvSpPr>
        <p:spPr>
          <a:xfrm>
            <a:off x="4244884" y="2034668"/>
            <a:ext cx="844062" cy="1907930"/>
          </a:xfrm>
          <a:prstGeom prst="rightArrow">
            <a:avLst/>
          </a:prstGeom>
          <a:solidFill>
            <a:srgbClr val="B6D2E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xmlns="" id="{E28B83BD-D86C-4793-836D-9C32466B70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1115" y="1227019"/>
            <a:ext cx="2920354" cy="2794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39FA5D-9888-440E-8DFE-7563AB6B20D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7415" y="971985"/>
            <a:ext cx="1505756" cy="1214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F105359-3DD8-455E-8628-2697FEB1660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4814" y="827468"/>
            <a:ext cx="1418207" cy="949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F348134-88AE-4B92-ABBE-8F3852101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59" y="2505679"/>
            <a:ext cx="1982418" cy="391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E3B7708-5F40-4BF9-AAE8-C3477D902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8939" y="3860134"/>
            <a:ext cx="2029412" cy="7826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1875DD4-862D-4CC5-B583-D2D32D295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2105" y="3666344"/>
            <a:ext cx="1880412" cy="5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6866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236C7A-81AF-427B-B232-14EF75C980D8}"/>
              </a:ext>
            </a:extLst>
          </p:cNvPr>
          <p:cNvSpPr/>
          <p:nvPr/>
        </p:nvSpPr>
        <p:spPr>
          <a:xfrm>
            <a:off x="997122" y="1033344"/>
            <a:ext cx="7495029" cy="1581912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lumMod val="98000"/>
                  <a:alpha val="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>
                  <a:alpha val="70000"/>
                </a:srgb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1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66" y="348584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ชนิดไฟล์ และระบบ</a:t>
            </a:r>
            <a:r>
              <a:rPr kumimoji="0" lang="th-TH" sz="3200" b="1" i="0" u="none" strike="noStrike" kern="1200" cap="none" spc="-7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นำเข้า</a:t>
            </a:r>
            <a:r>
              <a:rPr kumimoji="0" lang="th-TH" sz="32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ข้อมูล จากหน่วยงานภายใน/ภายนอก</a:t>
            </a:r>
            <a:endParaRPr kumimoji="0" lang="th-TH" sz="32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04AA7D81-BCB8-408D-90C0-ABEB1CA8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22" y="1222425"/>
            <a:ext cx="7495029" cy="56355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E6B9557-D0BE-4746-9B11-E3B1CC16FE33}"/>
              </a:ext>
            </a:extLst>
          </p:cNvPr>
          <p:cNvSpPr/>
          <p:nvPr/>
        </p:nvSpPr>
        <p:spPr>
          <a:xfrm>
            <a:off x="4186444" y="824587"/>
            <a:ext cx="1714928" cy="41751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74339D-2E50-4CD6-B10B-3A7D77A282AC}"/>
              </a:ext>
            </a:extLst>
          </p:cNvPr>
          <p:cNvSpPr txBox="1"/>
          <p:nvPr/>
        </p:nvSpPr>
        <p:spPr>
          <a:xfrm>
            <a:off x="4024892" y="750704"/>
            <a:ext cx="2038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ชนิดข้อมูลต่างๆ</a:t>
            </a:r>
            <a:endParaRPr lang="en-US" sz="28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86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>
                  <a:alpha val="70000"/>
                </a:srgb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3A0E14-55B8-4F0A-AECC-034EE0F76C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AE8FC"/>
              </a:clrFrom>
              <a:clrTo>
                <a:srgbClr val="DAE8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108" y="1833910"/>
            <a:ext cx="1646872" cy="179479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B57DA1-4EBD-4BCD-83A9-87B0CEC7CF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AE8FC"/>
              </a:clrFrom>
              <a:clrTo>
                <a:srgbClr val="DAE8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688" y="3854903"/>
            <a:ext cx="1571713" cy="179479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B047B5BA-D913-48ED-88BF-75FBF472E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905"/>
          <a:stretch/>
        </p:blipFill>
        <p:spPr>
          <a:xfrm>
            <a:off x="7294238" y="914589"/>
            <a:ext cx="1607344" cy="14481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BAA302-64A2-40DC-85A1-4C2EBA2522AE}"/>
              </a:ext>
            </a:extLst>
          </p:cNvPr>
          <p:cNvSpPr txBox="1"/>
          <p:nvPr/>
        </p:nvSpPr>
        <p:spPr>
          <a:xfrm>
            <a:off x="7467792" y="2283813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WEB APPLICATION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Graphic 5">
            <a:extLst>
              <a:ext uri="{FF2B5EF4-FFF2-40B4-BE49-F238E27FC236}">
                <a16:creationId xmlns:a16="http://schemas.microsoft.com/office/drawing/2014/main" xmlns="" id="{A5816779-05B1-4A98-B78A-A9CE2C3BC4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56563" y="919183"/>
            <a:ext cx="2306479" cy="130835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B096914-E899-432C-92AA-F7C3044202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204"/>
          <a:stretch/>
        </p:blipFill>
        <p:spPr>
          <a:xfrm>
            <a:off x="6366373" y="2396356"/>
            <a:ext cx="2826962" cy="168287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xmlns="" id="{16D3BD4E-6977-440C-958B-DFFF2E9CF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441" y="2892317"/>
            <a:ext cx="2790767" cy="13953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DE45D-65E4-4D89-94D8-42A33A14DA0B}"/>
              </a:ext>
            </a:extLst>
          </p:cNvPr>
          <p:cNvSpPr txBox="1"/>
          <p:nvPr/>
        </p:nvSpPr>
        <p:spPr>
          <a:xfrm>
            <a:off x="4639297" y="2225112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RESPONSIVE WEB DESIGN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6F496FE-02F9-4950-A3AB-942DE7F985A7}"/>
              </a:ext>
            </a:extLst>
          </p:cNvPr>
          <p:cNvSpPr txBox="1"/>
          <p:nvPr/>
        </p:nvSpPr>
        <p:spPr>
          <a:xfrm>
            <a:off x="7064384" y="392819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CLOUD SERVER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Picture 20" descr="A picture containing text, cup, coffee, vessel&#10;&#10;Description automatically generated">
            <a:extLst>
              <a:ext uri="{FF2B5EF4-FFF2-40B4-BE49-F238E27FC236}">
                <a16:creationId xmlns:a16="http://schemas.microsoft.com/office/drawing/2014/main" xmlns="" id="{54843628-A868-4FD1-91E7-9E0EF5199CE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20229" y="4752301"/>
            <a:ext cx="1641326" cy="1641326"/>
          </a:xfrm>
          <a:prstGeom prst="rect">
            <a:avLst/>
          </a:prstGeom>
        </p:spPr>
      </p:pic>
      <p:pic>
        <p:nvPicPr>
          <p:cNvPr id="22" name="Picture 21" descr="MySQL Architecture with core components | Download Scientific Diagram">
            <a:extLst>
              <a:ext uri="{FF2B5EF4-FFF2-40B4-BE49-F238E27FC236}">
                <a16:creationId xmlns:a16="http://schemas.microsoft.com/office/drawing/2014/main" xmlns="" id="{67E4E157-728E-46EA-AA9E-8BB7B0CA34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8346" y="4481086"/>
            <a:ext cx="2251741" cy="1864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6635CFE-1ECD-48B4-B61D-01B375E5C991}"/>
              </a:ext>
            </a:extLst>
          </p:cNvPr>
          <p:cNvSpPr/>
          <p:nvPr/>
        </p:nvSpPr>
        <p:spPr>
          <a:xfrm>
            <a:off x="2820875" y="979708"/>
            <a:ext cx="123092" cy="55556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EFE6F68D-2C79-45DC-800D-A4904253CC35}"/>
              </a:ext>
            </a:extLst>
          </p:cNvPr>
          <p:cNvSpPr/>
          <p:nvPr/>
        </p:nvSpPr>
        <p:spPr>
          <a:xfrm rot="10800000">
            <a:off x="2079617" y="3340544"/>
            <a:ext cx="667554" cy="83394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AC9DADB-1077-41EC-A01A-81AFB09F052B}"/>
              </a:ext>
            </a:extLst>
          </p:cNvPr>
          <p:cNvSpPr txBox="1"/>
          <p:nvPr/>
        </p:nvSpPr>
        <p:spPr>
          <a:xfrm rot="5400000">
            <a:off x="1574952" y="3170213"/>
            <a:ext cx="3225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ช่องทางการนำข้อมูลเข้า</a:t>
            </a:r>
            <a:endParaRPr lang="en-US" sz="3600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66" y="348584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 defTabSz="914400" fontAlgn="base" latin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th-TH" sz="32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ชนิดไฟล์ และระบบ</a:t>
            </a:r>
            <a:r>
              <a:rPr kumimoji="0" lang="th-TH" sz="3200" b="1" i="0" u="none" strike="noStrike" kern="1200" cap="none" spc="-7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นำเข้า</a:t>
            </a:r>
            <a:r>
              <a:rPr kumimoji="0" lang="th-TH" sz="32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ข้อมูล </a:t>
            </a:r>
            <a:r>
              <a:rPr lang="th-TH" sz="3200" b="1" spc="-70" dirty="0" smtClean="0"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จากหน่วยงานภายใน/</a:t>
            </a:r>
            <a:r>
              <a:rPr lang="th-TH" sz="3200" b="1" spc="-70" dirty="0" smtClean="0"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ภายนอก (</a:t>
            </a:r>
            <a:r>
              <a:rPr kumimoji="0" lang="th-TH" sz="3200" b="1" i="0" u="none" strike="noStrike" kern="1200" cap="none" spc="-7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ต่อ)</a:t>
            </a:r>
            <a:endParaRPr kumimoji="0" lang="th-TH" sz="32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762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Gulim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612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103">
            <a:extLst>
              <a:ext uri="{FF2B5EF4-FFF2-40B4-BE49-F238E27FC236}">
                <a16:creationId xmlns:a16="http://schemas.microsoft.com/office/drawing/2014/main" xmlns="" id="{3FC9BC13-0C75-4DE7-9755-1B313CCD48A4}"/>
              </a:ext>
            </a:extLst>
          </p:cNvPr>
          <p:cNvSpPr/>
          <p:nvPr/>
        </p:nvSpPr>
        <p:spPr>
          <a:xfrm>
            <a:off x="52311" y="5071855"/>
            <a:ext cx="9024956" cy="174124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0" name="รูปภาพ 54">
            <a:extLst>
              <a:ext uri="{FF2B5EF4-FFF2-40B4-BE49-F238E27FC236}">
                <a16:creationId xmlns:a16="http://schemas.microsoft.com/office/drawing/2014/main" xmlns="" id="{1330D4AB-CF73-4D6F-90F1-1E12995F5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892032" y="5641072"/>
            <a:ext cx="487946" cy="401549"/>
          </a:xfrm>
          <a:prstGeom prst="rect">
            <a:avLst/>
          </a:prstGeom>
        </p:spPr>
      </p:pic>
      <p:pic>
        <p:nvPicPr>
          <p:cNvPr id="73" name="รูปภาพ 66">
            <a:extLst>
              <a:ext uri="{FF2B5EF4-FFF2-40B4-BE49-F238E27FC236}">
                <a16:creationId xmlns:a16="http://schemas.microsoft.com/office/drawing/2014/main" xmlns="" id="{EF73FC36-EC9D-4CA7-8E5F-E51D4A95B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436" y="5644229"/>
            <a:ext cx="645198" cy="516588"/>
          </a:xfrm>
          <a:prstGeom prst="rect">
            <a:avLst/>
          </a:prstGeom>
        </p:spPr>
      </p:pic>
      <p:pic>
        <p:nvPicPr>
          <p:cNvPr id="74" name="รูปภาพ 53">
            <a:extLst>
              <a:ext uri="{FF2B5EF4-FFF2-40B4-BE49-F238E27FC236}">
                <a16:creationId xmlns:a16="http://schemas.microsoft.com/office/drawing/2014/main" xmlns="" id="{3BFBBC22-FEA1-44C4-BB02-E99FF35FF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3855" y="5663817"/>
            <a:ext cx="650093" cy="546018"/>
          </a:xfrm>
          <a:prstGeom prst="rect">
            <a:avLst/>
          </a:prstGeom>
        </p:spPr>
      </p:pic>
      <p:sp>
        <p:nvSpPr>
          <p:cNvPr id="77" name="กล่องข้อความ 45">
            <a:extLst>
              <a:ext uri="{FF2B5EF4-FFF2-40B4-BE49-F238E27FC236}">
                <a16:creationId xmlns:a16="http://schemas.microsoft.com/office/drawing/2014/main" xmlns="" id="{C66E8E46-7643-4215-945A-AA09ECB8D489}"/>
              </a:ext>
            </a:extLst>
          </p:cNvPr>
          <p:cNvSpPr txBox="1"/>
          <p:nvPr/>
        </p:nvSpPr>
        <p:spPr>
          <a:xfrm>
            <a:off x="4623442" y="6147576"/>
            <a:ext cx="14802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/>
                <a:ea typeface="+mn-ea"/>
                <a:cs typeface="TH SarabunPSK"/>
              </a:rPr>
              <a:t>การสร้างความมั่นคงของน้ำภาคการผลิต </a:t>
            </a:r>
          </a:p>
        </p:txBody>
      </p:sp>
      <p:sp>
        <p:nvSpPr>
          <p:cNvPr id="78" name="กล่องข้อความ 46">
            <a:extLst>
              <a:ext uri="{FF2B5EF4-FFF2-40B4-BE49-F238E27FC236}">
                <a16:creationId xmlns:a16="http://schemas.microsoft.com/office/drawing/2014/main" xmlns="" id="{15D3DA4C-89CA-4ADF-AED2-C76B7F20ABC2}"/>
              </a:ext>
            </a:extLst>
          </p:cNvPr>
          <p:cNvSpPr txBox="1"/>
          <p:nvPr/>
        </p:nvSpPr>
        <p:spPr>
          <a:xfrm>
            <a:off x="6211968" y="6151611"/>
            <a:ext cx="154516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/>
                <a:ea typeface="+mn-ea"/>
                <a:cs typeface="TH SarabunPSK"/>
              </a:rPr>
              <a:t>การจัดการน้ำท่วม และอุทกภัย</a:t>
            </a:r>
          </a:p>
        </p:txBody>
      </p:sp>
      <p:sp>
        <p:nvSpPr>
          <p:cNvPr id="79" name="กล่องข้อความ 47">
            <a:extLst>
              <a:ext uri="{FF2B5EF4-FFF2-40B4-BE49-F238E27FC236}">
                <a16:creationId xmlns:a16="http://schemas.microsoft.com/office/drawing/2014/main" xmlns="" id="{8D794856-20B2-4325-B3E8-78658087C241}"/>
              </a:ext>
            </a:extLst>
          </p:cNvPr>
          <p:cNvSpPr txBox="1"/>
          <p:nvPr/>
        </p:nvSpPr>
        <p:spPr>
          <a:xfrm>
            <a:off x="7519712" y="6181963"/>
            <a:ext cx="18674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H SarabunPSK"/>
                <a:ea typeface="+mn-ea"/>
                <a:cs typeface="TH SarabunPSK"/>
              </a:rPr>
              <a:t>การจัดการคุณภาพน้ำ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2D52259A-B53F-4D2C-8D05-69E31F218A31}"/>
              </a:ext>
            </a:extLst>
          </p:cNvPr>
          <p:cNvSpPr/>
          <p:nvPr/>
        </p:nvSpPr>
        <p:spPr>
          <a:xfrm>
            <a:off x="500725" y="5090105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/>
              </a:rPr>
              <a:t>ยุทธศาสตร์น้ำ (แผนระดับที่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/>
              </a:rPr>
              <a:t>3)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617CBB2-8CF8-43F1-A9A3-8D761683DDF5}"/>
              </a:ext>
            </a:extLst>
          </p:cNvPr>
          <p:cNvSpPr txBox="1"/>
          <p:nvPr/>
        </p:nvSpPr>
        <p:spPr>
          <a:xfrm>
            <a:off x="3172907" y="5077525"/>
            <a:ext cx="543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สนับสนุนเป้าหมายของแผนระดับที่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88518789-D4F6-492D-A0D4-4A12031E1656}"/>
              </a:ext>
            </a:extLst>
          </p:cNvPr>
          <p:cNvGrpSpPr/>
          <p:nvPr/>
        </p:nvGrpSpPr>
        <p:grpSpPr>
          <a:xfrm>
            <a:off x="52310" y="2892147"/>
            <a:ext cx="9024955" cy="2132726"/>
            <a:chOff x="120029" y="662964"/>
            <a:chExt cx="9144000" cy="2132726"/>
          </a:xfrm>
        </p:grpSpPr>
        <p:sp>
          <p:nvSpPr>
            <p:cNvPr id="95" name="Rounded Rectangle 29">
              <a:extLst>
                <a:ext uri="{FF2B5EF4-FFF2-40B4-BE49-F238E27FC236}">
                  <a16:creationId xmlns:a16="http://schemas.microsoft.com/office/drawing/2014/main" xmlns="" id="{6F018954-54D8-443D-B804-3BF99D0A84D9}"/>
                </a:ext>
              </a:extLst>
            </p:cNvPr>
            <p:cNvSpPr/>
            <p:nvPr/>
          </p:nvSpPr>
          <p:spPr>
            <a:xfrm>
              <a:off x="120029" y="716685"/>
              <a:ext cx="9144000" cy="2079005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C974F5D0-E3C0-4E63-A1E4-12968EE68F37}"/>
                </a:ext>
              </a:extLst>
            </p:cNvPr>
            <p:cNvSpPr/>
            <p:nvPr/>
          </p:nvSpPr>
          <p:spPr>
            <a:xfrm>
              <a:off x="368657" y="662964"/>
              <a:ext cx="43364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/>
                </a:rPr>
                <a:t>แผนแม่บทภายใต้ยุทธศาสตร์ชาติ (แผนระดับที่ </a:t>
              </a:r>
              <a:r>
                <a:rPr kumimoji="0" lang="en-US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/>
                </a:rPr>
                <a:t>2)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7C83157-AE76-4A62-8349-CB7F5A10316B}"/>
              </a:ext>
            </a:extLst>
          </p:cNvPr>
          <p:cNvSpPr txBox="1"/>
          <p:nvPr/>
        </p:nvSpPr>
        <p:spPr>
          <a:xfrm>
            <a:off x="4465722" y="2900510"/>
            <a:ext cx="4645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/>
              </a:rPr>
              <a:t>แผนที่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/>
              </a:rPr>
              <a:t>19  </a:t>
            </a:r>
            <a:r>
              <a:rPr kumimoji="0" lang="th-TH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แผนแม่บทการบริหารจัดการน้ำทั้งระบบ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5A59A2DA-98DF-40C3-8523-012DC619B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54" y="3310741"/>
            <a:ext cx="2149348" cy="1679209"/>
          </a:xfrm>
          <a:prstGeom prst="rect">
            <a:avLst/>
          </a:prstGeom>
        </p:spPr>
      </p:pic>
      <p:sp>
        <p:nvSpPr>
          <p:cNvPr id="91" name="Right Arrow 66">
            <a:extLst>
              <a:ext uri="{FF2B5EF4-FFF2-40B4-BE49-F238E27FC236}">
                <a16:creationId xmlns:a16="http://schemas.microsoft.com/office/drawing/2014/main" xmlns="" id="{DE9BAF48-7E6F-410D-97C2-3A6F958034E9}"/>
              </a:ext>
            </a:extLst>
          </p:cNvPr>
          <p:cNvSpPr/>
          <p:nvPr/>
        </p:nvSpPr>
        <p:spPr>
          <a:xfrm>
            <a:off x="3472982" y="3630869"/>
            <a:ext cx="581638" cy="699117"/>
          </a:xfrm>
          <a:prstGeom prst="rightArrow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44B076F5-13A2-4BA9-91D8-07C7CA627170}"/>
              </a:ext>
            </a:extLst>
          </p:cNvPr>
          <p:cNvSpPr txBox="1"/>
          <p:nvPr/>
        </p:nvSpPr>
        <p:spPr>
          <a:xfrm>
            <a:off x="2017512" y="3749786"/>
            <a:ext cx="1493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23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แผนงาน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075237FA-6304-456A-BC41-995BA3F6D6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3453" y="3620763"/>
            <a:ext cx="1050535" cy="941077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EF9F96BA-7D88-476E-B4B2-F6B1F34057F5}"/>
              </a:ext>
            </a:extLst>
          </p:cNvPr>
          <p:cNvGrpSpPr/>
          <p:nvPr/>
        </p:nvGrpSpPr>
        <p:grpSpPr>
          <a:xfrm>
            <a:off x="-1" y="855637"/>
            <a:ext cx="9144001" cy="2053964"/>
            <a:chOff x="59155" y="648162"/>
            <a:chExt cx="9229792" cy="2147525"/>
          </a:xfrm>
        </p:grpSpPr>
        <p:sp>
          <p:nvSpPr>
            <p:cNvPr id="98" name="Rounded Rectangle 114">
              <a:extLst>
                <a:ext uri="{FF2B5EF4-FFF2-40B4-BE49-F238E27FC236}">
                  <a16:creationId xmlns:a16="http://schemas.microsoft.com/office/drawing/2014/main" xmlns="" id="{134D66B5-F6A2-4E47-9C32-476621A9C5BC}"/>
                </a:ext>
              </a:extLst>
            </p:cNvPr>
            <p:cNvSpPr/>
            <p:nvPr/>
          </p:nvSpPr>
          <p:spPr>
            <a:xfrm>
              <a:off x="120029" y="716684"/>
              <a:ext cx="9144000" cy="207900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8A310CF2-A305-4E22-B57F-41BF357B9002}"/>
                </a:ext>
              </a:extLst>
            </p:cNvPr>
            <p:cNvSpPr/>
            <p:nvPr/>
          </p:nvSpPr>
          <p:spPr>
            <a:xfrm>
              <a:off x="5902559" y="1970796"/>
              <a:ext cx="16055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H SarabunPSK"/>
                  <a:ea typeface="+mn-ea"/>
                  <a:cs typeface="TH SarabunPSK"/>
                </a:rPr>
                <a:t>การเติบโตที่เป็นมิตรกับสิ่งแวดล้อม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562CA64D-33BF-4797-A92C-72A8BEAC9F60}"/>
                </a:ext>
              </a:extLst>
            </p:cNvPr>
            <p:cNvGrpSpPr/>
            <p:nvPr/>
          </p:nvGrpSpPr>
          <p:grpSpPr>
            <a:xfrm>
              <a:off x="6265207" y="1327299"/>
              <a:ext cx="778214" cy="676932"/>
              <a:chOff x="-1037875" y="1386279"/>
              <a:chExt cx="818829" cy="735625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xmlns="" id="{04567631-7D78-4C8C-BB2B-4A5ED334FCE3}"/>
                  </a:ext>
                </a:extLst>
              </p:cNvPr>
              <p:cNvSpPr/>
              <p:nvPr/>
            </p:nvSpPr>
            <p:spPr>
              <a:xfrm>
                <a:off x="-1037875" y="1402338"/>
                <a:ext cx="818829" cy="703508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H SarabunPSK"/>
                </a:endParaRPr>
              </a:p>
            </p:txBody>
          </p:sp>
          <p:pic>
            <p:nvPicPr>
              <p:cNvPr id="123" name="รูปภาพ 117">
                <a:extLst>
                  <a:ext uri="{FF2B5EF4-FFF2-40B4-BE49-F238E27FC236}">
                    <a16:creationId xmlns:a16="http://schemas.microsoft.com/office/drawing/2014/main" xmlns="" id="{BB8A53B4-BF38-4D71-BDA1-DDCC05BFA9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rgbClr val="9BBB5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982171" y="1386279"/>
                <a:ext cx="644557" cy="735625"/>
              </a:xfrm>
              <a:prstGeom prst="rect">
                <a:avLst/>
              </a:prstGeom>
            </p:spPr>
          </p:pic>
        </p:grpSp>
        <p:sp>
          <p:nvSpPr>
            <p:cNvPr id="101" name="กล่องข้อความ 1">
              <a:extLst>
                <a:ext uri="{FF2B5EF4-FFF2-40B4-BE49-F238E27FC236}">
                  <a16:creationId xmlns:a16="http://schemas.microsoft.com/office/drawing/2014/main" xmlns="" id="{3D715EEA-4CDC-49AF-907B-384349DF613B}"/>
                </a:ext>
              </a:extLst>
            </p:cNvPr>
            <p:cNvSpPr txBox="1"/>
            <p:nvPr/>
          </p:nvSpPr>
          <p:spPr>
            <a:xfrm>
              <a:off x="59155" y="2154387"/>
              <a:ext cx="13133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/>
                  <a:ea typeface="+mn-ea"/>
                  <a:cs typeface="TH SarabunPSK"/>
                </a:rPr>
                <a:t>การสร้างความมั่นคง</a:t>
              </a:r>
            </a:p>
          </p:txBody>
        </p:sp>
        <p:sp>
          <p:nvSpPr>
            <p:cNvPr id="102" name="กล่องข้อความ 12">
              <a:extLst>
                <a:ext uri="{FF2B5EF4-FFF2-40B4-BE49-F238E27FC236}">
                  <a16:creationId xmlns:a16="http://schemas.microsoft.com/office/drawing/2014/main" xmlns="" id="{0406BDB8-3244-460C-AD72-6E500CFBF998}"/>
                </a:ext>
              </a:extLst>
            </p:cNvPr>
            <p:cNvSpPr txBox="1"/>
            <p:nvPr/>
          </p:nvSpPr>
          <p:spPr>
            <a:xfrm>
              <a:off x="2760789" y="2081139"/>
              <a:ext cx="15261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H SarabunPSK"/>
                  <a:ea typeface="+mn-ea"/>
                  <a:cs typeface="TH SarabunPSK"/>
                </a:rPr>
                <a:t>การพัฒนาและเสริมสร้างศักยภาพคน</a:t>
              </a:r>
            </a:p>
          </p:txBody>
        </p:sp>
        <p:sp>
          <p:nvSpPr>
            <p:cNvPr id="103" name="กล่องข้อความ 15">
              <a:extLst>
                <a:ext uri="{FF2B5EF4-FFF2-40B4-BE49-F238E27FC236}">
                  <a16:creationId xmlns:a16="http://schemas.microsoft.com/office/drawing/2014/main" xmlns="" id="{DA16FE46-D694-438F-A1F5-46ACDCD9A595}"/>
                </a:ext>
              </a:extLst>
            </p:cNvPr>
            <p:cNvSpPr txBox="1"/>
            <p:nvPr/>
          </p:nvSpPr>
          <p:spPr>
            <a:xfrm>
              <a:off x="7418463" y="2065083"/>
              <a:ext cx="18704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H SarabunPSK"/>
                  <a:ea typeface="+mn-ea"/>
                  <a:cs typeface="TH SarabunPSK"/>
                </a:rPr>
                <a:t>การปรับสมดุลและพัฒนาระบบการบริหารจัดการภาครัฐ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98A6E65E-ED6F-4E0C-B6C8-6A35A432C892}"/>
                </a:ext>
              </a:extLst>
            </p:cNvPr>
            <p:cNvGrpSpPr/>
            <p:nvPr/>
          </p:nvGrpSpPr>
          <p:grpSpPr>
            <a:xfrm>
              <a:off x="358864" y="1301594"/>
              <a:ext cx="741060" cy="630166"/>
              <a:chOff x="185807" y="1149561"/>
              <a:chExt cx="607691" cy="507077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xmlns="" id="{817019B5-0289-400C-8C53-76FB296615DF}"/>
                  </a:ext>
                </a:extLst>
              </p:cNvPr>
              <p:cNvSpPr/>
              <p:nvPr/>
            </p:nvSpPr>
            <p:spPr>
              <a:xfrm>
                <a:off x="185807" y="1149561"/>
                <a:ext cx="607691" cy="507077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H SarabunPSK"/>
                </a:endParaRPr>
              </a:p>
            </p:txBody>
          </p:sp>
          <p:pic>
            <p:nvPicPr>
              <p:cNvPr id="121" name="รูปภาพ 30">
                <a:extLst>
                  <a:ext uri="{FF2B5EF4-FFF2-40B4-BE49-F238E27FC236}">
                    <a16:creationId xmlns:a16="http://schemas.microsoft.com/office/drawing/2014/main" xmlns="" id="{483F7DE7-7287-4408-8BA5-9921A18FB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C0504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7365" y="1231979"/>
                <a:ext cx="364344" cy="345168"/>
              </a:xfrm>
              <a:prstGeom prst="rect">
                <a:avLst/>
              </a:prstGeom>
            </p:spPr>
          </p:pic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xmlns="" id="{91F022F9-5C1D-4A4F-8BC0-BD3E0CA30206}"/>
                </a:ext>
              </a:extLst>
            </p:cNvPr>
            <p:cNvSpPr/>
            <p:nvPr/>
          </p:nvSpPr>
          <p:spPr>
            <a:xfrm>
              <a:off x="1297459" y="2137995"/>
              <a:ext cx="15323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TH SarabunPSK"/>
                  <a:ea typeface="+mn-ea"/>
                  <a:cs typeface="TH SarabunPSK"/>
                </a:rPr>
                <a:t>การสร้างความสามารถในการแข่งขัน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H SarabunPSK"/>
                <a:ea typeface="+mn-ea"/>
                <a:cs typeface="TH SarabunPSK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345CE8DA-F437-4B20-8498-8AF6E74474E1}"/>
                </a:ext>
              </a:extLst>
            </p:cNvPr>
            <p:cNvGrpSpPr/>
            <p:nvPr/>
          </p:nvGrpSpPr>
          <p:grpSpPr>
            <a:xfrm>
              <a:off x="1478940" y="1312511"/>
              <a:ext cx="948164" cy="691721"/>
              <a:chOff x="-1394073" y="3379373"/>
              <a:chExt cx="1076996" cy="744828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9C3ADBDD-E911-47CA-A6D8-F0EA611B163E}"/>
                  </a:ext>
                </a:extLst>
              </p:cNvPr>
              <p:cNvSpPr/>
              <p:nvPr/>
            </p:nvSpPr>
            <p:spPr>
              <a:xfrm>
                <a:off x="-1257478" y="3420693"/>
                <a:ext cx="818829" cy="703508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H SarabunPSK"/>
                </a:endParaRPr>
              </a:p>
            </p:txBody>
          </p:sp>
          <p:pic>
            <p:nvPicPr>
              <p:cNvPr id="119" name="รูปภาพ 19">
                <a:extLst>
                  <a:ext uri="{FF2B5EF4-FFF2-40B4-BE49-F238E27FC236}">
                    <a16:creationId xmlns:a16="http://schemas.microsoft.com/office/drawing/2014/main" xmlns="" id="{3DE75DE5-016B-4BEE-9609-07A542760F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F79646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262" b="18915"/>
              <a:stretch/>
            </p:blipFill>
            <p:spPr>
              <a:xfrm>
                <a:off x="-1394073" y="3379373"/>
                <a:ext cx="1076996" cy="740434"/>
              </a:xfrm>
              <a:prstGeom prst="rect">
                <a:avLst/>
              </a:prstGeom>
            </p:spPr>
          </p:pic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576C39C7-9F6D-48E0-B453-B5802A172D06}"/>
                </a:ext>
              </a:extLst>
            </p:cNvPr>
            <p:cNvSpPr/>
            <p:nvPr/>
          </p:nvSpPr>
          <p:spPr>
            <a:xfrm>
              <a:off x="4286950" y="2063889"/>
              <a:ext cx="1590692" cy="619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IT๙" panose="020B0500040200020003" pitchFamily="34" charset="-34"/>
                </a:rPr>
                <a:t>การสร้างโอกาสและความเสมอภาคทางสังคม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E0A598E5-E5C6-4693-836C-CF00BF16E0C7}"/>
                </a:ext>
              </a:extLst>
            </p:cNvPr>
            <p:cNvGrpSpPr/>
            <p:nvPr/>
          </p:nvGrpSpPr>
          <p:grpSpPr>
            <a:xfrm>
              <a:off x="4611495" y="1374769"/>
              <a:ext cx="722832" cy="652035"/>
              <a:chOff x="-2584099" y="5311570"/>
              <a:chExt cx="818829" cy="703508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FC1F77BF-6FC7-448A-849A-464499FEDC50}"/>
                  </a:ext>
                </a:extLst>
              </p:cNvPr>
              <p:cNvSpPr/>
              <p:nvPr/>
            </p:nvSpPr>
            <p:spPr>
              <a:xfrm>
                <a:off x="-2584099" y="5311570"/>
                <a:ext cx="818829" cy="703508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H SarabunPSK"/>
                </a:endParaRPr>
              </a:p>
            </p:txBody>
          </p:sp>
          <p:pic>
            <p:nvPicPr>
              <p:cNvPr id="117" name="รูปภาพ 2">
                <a:extLst>
                  <a:ext uri="{FF2B5EF4-FFF2-40B4-BE49-F238E27FC236}">
                    <a16:creationId xmlns:a16="http://schemas.microsoft.com/office/drawing/2014/main" xmlns="" id="{9C53869C-F22C-4D7A-877E-D1C4EA2A0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rgbClr val="9BBB5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2434856" y="5415287"/>
                <a:ext cx="599791" cy="599791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D3A524C8-E5C1-46EF-864A-92D25752D9D8}"/>
                </a:ext>
              </a:extLst>
            </p:cNvPr>
            <p:cNvGrpSpPr/>
            <p:nvPr/>
          </p:nvGrpSpPr>
          <p:grpSpPr>
            <a:xfrm>
              <a:off x="3220156" y="1367694"/>
              <a:ext cx="702325" cy="686550"/>
              <a:chOff x="196184" y="2932292"/>
              <a:chExt cx="607691" cy="519460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CDB1D826-8456-4C67-A80F-40C6C8A9F64D}"/>
                  </a:ext>
                </a:extLst>
              </p:cNvPr>
              <p:cNvSpPr/>
              <p:nvPr/>
            </p:nvSpPr>
            <p:spPr>
              <a:xfrm>
                <a:off x="196184" y="2932292"/>
                <a:ext cx="607691" cy="507077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BACC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H SarabunPSK"/>
                </a:endParaRPr>
              </a:p>
            </p:txBody>
          </p:sp>
          <p:pic>
            <p:nvPicPr>
              <p:cNvPr id="115" name="รูปภาพ 16">
                <a:extLst>
                  <a:ext uri="{FF2B5EF4-FFF2-40B4-BE49-F238E27FC236}">
                    <a16:creationId xmlns:a16="http://schemas.microsoft.com/office/drawing/2014/main" xmlns="" id="{D329132A-62D7-4124-998F-0A649F64F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rgbClr val="4BACC6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8546" y="2932292"/>
                <a:ext cx="519460" cy="519460"/>
              </a:xfrm>
              <a:prstGeom prst="rect">
                <a:avLst/>
              </a:prstGeom>
            </p:spPr>
          </p:pic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7B44DD60-0459-4247-B458-9EBD68A8D5A0}"/>
                </a:ext>
              </a:extLst>
            </p:cNvPr>
            <p:cNvGrpSpPr/>
            <p:nvPr/>
          </p:nvGrpSpPr>
          <p:grpSpPr>
            <a:xfrm>
              <a:off x="8001141" y="1357416"/>
              <a:ext cx="745661" cy="652913"/>
              <a:chOff x="188620" y="5710262"/>
              <a:chExt cx="607691" cy="511414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xmlns="" id="{FC89973D-2787-424D-A81B-A511D23867DE}"/>
                  </a:ext>
                </a:extLst>
              </p:cNvPr>
              <p:cNvSpPr/>
              <p:nvPr/>
            </p:nvSpPr>
            <p:spPr>
              <a:xfrm>
                <a:off x="188620" y="5714599"/>
                <a:ext cx="607691" cy="507077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8064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H SarabunPSK"/>
                </a:endParaRPr>
              </a:p>
            </p:txBody>
          </p:sp>
          <p:pic>
            <p:nvPicPr>
              <p:cNvPr id="113" name="รูปภาพ 31">
                <a:extLst>
                  <a:ext uri="{FF2B5EF4-FFF2-40B4-BE49-F238E27FC236}">
                    <a16:creationId xmlns:a16="http://schemas.microsoft.com/office/drawing/2014/main" xmlns="" id="{26FD0BDC-5657-4331-BB0A-CB47DFEE4D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8064A2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504" t="7179" r="69331" b="69915"/>
              <a:stretch/>
            </p:blipFill>
            <p:spPr>
              <a:xfrm>
                <a:off x="304392" y="5710262"/>
                <a:ext cx="436124" cy="503445"/>
              </a:xfrm>
              <a:prstGeom prst="rect">
                <a:avLst/>
              </a:prstGeom>
            </p:spPr>
          </p:pic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2284368B-87E0-46A5-A852-C5F390155369}"/>
                </a:ext>
              </a:extLst>
            </p:cNvPr>
            <p:cNvSpPr/>
            <p:nvPr/>
          </p:nvSpPr>
          <p:spPr>
            <a:xfrm>
              <a:off x="405871" y="648162"/>
              <a:ext cx="3379451" cy="461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/>
                </a:rPr>
                <a:t>ยุทธศาสตร์ชาติ </a:t>
              </a:r>
              <a:r>
                <a:rPr kumimoji="0" lang="en-US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/>
                </a:rPr>
                <a:t>20 </a:t>
              </a:r>
              <a:r>
                <a:rPr kumimoji="0" lang="th-TH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/>
                </a:rPr>
                <a:t>ปี (แผนระดับที่ </a:t>
              </a:r>
              <a:r>
                <a:rPr kumimoji="0" lang="en-US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/>
                </a:rPr>
                <a:t>1)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49892EC9-8428-4295-83CE-370C83C5EAA8}"/>
              </a:ext>
            </a:extLst>
          </p:cNvPr>
          <p:cNvSpPr txBox="1"/>
          <p:nvPr/>
        </p:nvSpPr>
        <p:spPr>
          <a:xfrm>
            <a:off x="3577863" y="858686"/>
            <a:ext cx="278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เป้าหมายการพัฒนาประเทศ</a:t>
            </a:r>
          </a:p>
        </p:txBody>
      </p:sp>
      <p:sp>
        <p:nvSpPr>
          <p:cNvPr id="125" name="Right Arrow 141">
            <a:extLst>
              <a:ext uri="{FF2B5EF4-FFF2-40B4-BE49-F238E27FC236}">
                <a16:creationId xmlns:a16="http://schemas.microsoft.com/office/drawing/2014/main" xmlns="" id="{3710917E-7929-4F8D-B4BD-F2E8C2C631D9}"/>
              </a:ext>
            </a:extLst>
          </p:cNvPr>
          <p:cNvSpPr/>
          <p:nvPr/>
        </p:nvSpPr>
        <p:spPr>
          <a:xfrm rot="5400000">
            <a:off x="6429570" y="2665454"/>
            <a:ext cx="336997" cy="391387"/>
          </a:xfrm>
          <a:prstGeom prst="right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6" name="Rounded Rectangle 142">
            <a:extLst>
              <a:ext uri="{FF2B5EF4-FFF2-40B4-BE49-F238E27FC236}">
                <a16:creationId xmlns:a16="http://schemas.microsoft.com/office/drawing/2014/main" xmlns="" id="{32ED7CEC-C4EC-4D7F-ABD9-4F094E685CDA}"/>
              </a:ext>
            </a:extLst>
          </p:cNvPr>
          <p:cNvSpPr/>
          <p:nvPr/>
        </p:nvSpPr>
        <p:spPr>
          <a:xfrm>
            <a:off x="5816222" y="1357204"/>
            <a:ext cx="1486219" cy="1440123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7" name="Right Arrow 143">
            <a:extLst>
              <a:ext uri="{FF2B5EF4-FFF2-40B4-BE49-F238E27FC236}">
                <a16:creationId xmlns:a16="http://schemas.microsoft.com/office/drawing/2014/main" xmlns="" id="{09D52D5B-5750-48E2-B92E-91523B32363A}"/>
              </a:ext>
            </a:extLst>
          </p:cNvPr>
          <p:cNvSpPr/>
          <p:nvPr/>
        </p:nvSpPr>
        <p:spPr>
          <a:xfrm rot="5400000">
            <a:off x="6429570" y="4810301"/>
            <a:ext cx="336997" cy="391387"/>
          </a:xfrm>
          <a:prstGeom prst="rightArrow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8" name="Picture 26" descr="https://encrypted-tbn3.gstatic.com/images?q=tbn:ANd9GcSQKDJhgec1kxwXXoypxTe5rKHDg-T8rhFf7N1ji8M4IV16djTskQ">
            <a:extLst>
              <a:ext uri="{FF2B5EF4-FFF2-40B4-BE49-F238E27FC236}">
                <a16:creationId xmlns:a16="http://schemas.microsoft.com/office/drawing/2014/main" xmlns="" id="{6410482D-ABCA-4A52-A286-4A9F20C7C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46" y="832826"/>
            <a:ext cx="2301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28" descr="http://blog.deonandan.com/wordpress/wp-content/uploads/271.jpg">
            <a:extLst>
              <a:ext uri="{FF2B5EF4-FFF2-40B4-BE49-F238E27FC236}">
                <a16:creationId xmlns:a16="http://schemas.microsoft.com/office/drawing/2014/main" xmlns="" id="{F8B2A625-DBA7-47BB-B2B3-DBB658EA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6197" y="2889013"/>
            <a:ext cx="647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30" descr="http://www.theintentionallife.com/wp-content/uploads/2014/12/3.jpg">
            <a:extLst>
              <a:ext uri="{FF2B5EF4-FFF2-40B4-BE49-F238E27FC236}">
                <a16:creationId xmlns:a16="http://schemas.microsoft.com/office/drawing/2014/main" xmlns="" id="{62580198-B0A2-44AE-808A-09242477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835" y="5075527"/>
            <a:ext cx="7207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Freeform 5">
            <a:extLst>
              <a:ext uri="{FF2B5EF4-FFF2-40B4-BE49-F238E27FC236}">
                <a16:creationId xmlns:a16="http://schemas.microsoft.com/office/drawing/2014/main" xmlns="" id="{4B0221BA-630B-4713-9D69-99FF80A60E2A}"/>
              </a:ext>
            </a:extLst>
          </p:cNvPr>
          <p:cNvSpPr>
            <a:spLocks/>
          </p:cNvSpPr>
          <p:nvPr/>
        </p:nvSpPr>
        <p:spPr bwMode="auto">
          <a:xfrm>
            <a:off x="7756409" y="3733107"/>
            <a:ext cx="945333" cy="95390"/>
          </a:xfrm>
          <a:custGeom>
            <a:avLst/>
            <a:gdLst>
              <a:gd name="T0" fmla="*/ 1480 w 1642"/>
              <a:gd name="T1" fmla="*/ 188 h 188"/>
              <a:gd name="T2" fmla="*/ 0 w 1642"/>
              <a:gd name="T3" fmla="*/ 188 h 188"/>
              <a:gd name="T4" fmla="*/ 0 w 1642"/>
              <a:gd name="T5" fmla="*/ 0 h 188"/>
              <a:gd name="T6" fmla="*/ 1642 w 1642"/>
              <a:gd name="T7" fmla="*/ 0 h 188"/>
              <a:gd name="T8" fmla="*/ 1480 w 1642"/>
              <a:gd name="T9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2" h="188">
                <a:moveTo>
                  <a:pt x="1480" y="188"/>
                </a:moveTo>
                <a:lnTo>
                  <a:pt x="0" y="188"/>
                </a:lnTo>
                <a:lnTo>
                  <a:pt x="0" y="0"/>
                </a:lnTo>
                <a:lnTo>
                  <a:pt x="1642" y="0"/>
                </a:lnTo>
                <a:lnTo>
                  <a:pt x="1480" y="188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37000">
                <a:srgbClr val="B6D2EC"/>
              </a:gs>
              <a:gs pos="74000">
                <a:srgbClr val="6699FF"/>
              </a:gs>
              <a:gs pos="100000">
                <a:srgbClr val="0066FF"/>
              </a:gs>
            </a:gsLst>
            <a:lin ang="10800000" scaled="1"/>
            <a:tileRect/>
          </a:gradFill>
          <a:ln>
            <a:solidFill>
              <a:srgbClr val="6699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2B92848C-AE0F-4A53-A0DE-6A9D478FF662}"/>
              </a:ext>
            </a:extLst>
          </p:cNvPr>
          <p:cNvSpPr/>
          <p:nvPr/>
        </p:nvSpPr>
        <p:spPr>
          <a:xfrm>
            <a:off x="2396160" y="195420"/>
            <a:ext cx="6525939" cy="52753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/>
                <a:ea typeface="+mn-ea"/>
                <a:cs typeface="TH SarabunPSK"/>
              </a:rPr>
              <a:t>ระดับและความเชื่อมโยงของแผนงาน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9AD8AD-4F36-40C7-B67A-95910F7C8BA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3391" y="3302311"/>
            <a:ext cx="2480929" cy="1703072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4E825FFD-37D7-403F-B7AB-73537C2230B2}"/>
              </a:ext>
            </a:extLst>
          </p:cNvPr>
          <p:cNvSpPr/>
          <p:nvPr/>
        </p:nvSpPr>
        <p:spPr>
          <a:xfrm>
            <a:off x="7995038" y="3374257"/>
            <a:ext cx="790930" cy="372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  <a:uLnTx/>
                <a:uFillTx/>
                <a:latin typeface="TH SarabunPSK"/>
                <a:ea typeface="+mn-ea"/>
                <a:cs typeface="TH SarabunPSK"/>
              </a:rPr>
              <a:t>ต้นน้ำ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68827DB1-BFF9-4E48-862C-A8B0D819F0B6}"/>
              </a:ext>
            </a:extLst>
          </p:cNvPr>
          <p:cNvSpPr/>
          <p:nvPr/>
        </p:nvSpPr>
        <p:spPr>
          <a:xfrm>
            <a:off x="7734353" y="3947427"/>
            <a:ext cx="1125126" cy="372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kern="0" dirty="0">
                <a:solidFill>
                  <a:srgbClr val="C0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TH SarabunPSK"/>
                <a:cs typeface="TH SarabunPSK"/>
              </a:rPr>
              <a:t>กลาง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  <a:uLnTx/>
                <a:uFillTx/>
                <a:latin typeface="TH SarabunPSK"/>
                <a:ea typeface="+mn-ea"/>
                <a:cs typeface="TH SarabunPSK"/>
              </a:rPr>
              <a:t>น้ำ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B745E863-D689-4F38-9510-1E3C6414E8CC}"/>
              </a:ext>
            </a:extLst>
          </p:cNvPr>
          <p:cNvSpPr/>
          <p:nvPr/>
        </p:nvSpPr>
        <p:spPr>
          <a:xfrm>
            <a:off x="7711420" y="4533117"/>
            <a:ext cx="1125126" cy="3723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144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kern="0" dirty="0">
                <a:solidFill>
                  <a:srgbClr val="C0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  <a:latin typeface="TH SarabunPSK"/>
                <a:cs typeface="TH SarabunPSK"/>
              </a:rPr>
              <a:t>ปลาย</a:t>
            </a: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  <a:uLnTx/>
                <a:uFillTx/>
                <a:latin typeface="TH SarabunPSK"/>
                <a:ea typeface="+mn-ea"/>
                <a:cs typeface="TH SarabunPSK"/>
              </a:rPr>
              <a:t>น้ำ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9A73064C-BA54-4E9D-8204-DCDDC6D3EFFC}"/>
              </a:ext>
            </a:extLst>
          </p:cNvPr>
          <p:cNvGrpSpPr/>
          <p:nvPr/>
        </p:nvGrpSpPr>
        <p:grpSpPr>
          <a:xfrm>
            <a:off x="52522" y="40185"/>
            <a:ext cx="9107732" cy="809158"/>
            <a:chOff x="18134" y="527274"/>
            <a:chExt cx="9107732" cy="809158"/>
          </a:xfrm>
        </p:grpSpPr>
        <p:sp>
          <p:nvSpPr>
            <p:cNvPr id="140" name="Round Diagonal Corner Rectangle 6">
              <a:extLst>
                <a:ext uri="{FF2B5EF4-FFF2-40B4-BE49-F238E27FC236}">
                  <a16:creationId xmlns:a16="http://schemas.microsoft.com/office/drawing/2014/main" xmlns="" id="{B3F45740-8026-4EFC-B801-833C8D6A6F67}"/>
                </a:ext>
              </a:extLst>
            </p:cNvPr>
            <p:cNvSpPr/>
            <p:nvPr/>
          </p:nvSpPr>
          <p:spPr>
            <a:xfrm>
              <a:off x="18134" y="527274"/>
              <a:ext cx="9073344" cy="80915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65C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41" name="Round Diagonal Corner Rectangle 7">
              <a:extLst>
                <a:ext uri="{FF2B5EF4-FFF2-40B4-BE49-F238E27FC236}">
                  <a16:creationId xmlns:a16="http://schemas.microsoft.com/office/drawing/2014/main" xmlns="" id="{1EF57037-DE7A-49C3-A722-9B3288B35456}"/>
                </a:ext>
              </a:extLst>
            </p:cNvPr>
            <p:cNvSpPr/>
            <p:nvPr/>
          </p:nvSpPr>
          <p:spPr>
            <a:xfrm>
              <a:off x="86910" y="578705"/>
              <a:ext cx="9038956" cy="62376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E1F3FF">
                <a:alpha val="6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42" name="กล่องข้อความ 4">
            <a:extLst>
              <a:ext uri="{FF2B5EF4-FFF2-40B4-BE49-F238E27FC236}">
                <a16:creationId xmlns:a16="http://schemas.microsoft.com/office/drawing/2014/main" xmlns="" id="{11549B12-C2A0-4382-A7A9-7FCE283296E3}"/>
              </a:ext>
            </a:extLst>
          </p:cNvPr>
          <p:cNvSpPr txBox="1"/>
          <p:nvPr/>
        </p:nvSpPr>
        <p:spPr>
          <a:xfrm>
            <a:off x="202719" y="95148"/>
            <a:ext cx="9232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ความเชื่อมโยงของนโยบายสำคัญเพื่อการพัฒนางานชลประทาน</a:t>
            </a:r>
          </a:p>
        </p:txBody>
      </p:sp>
      <p:pic>
        <p:nvPicPr>
          <p:cNvPr id="143" name="Picture 2" descr="http://www2.rid.go.th/main/_data/images/about_rid/logo_rid_thai_C.png">
            <a:extLst>
              <a:ext uri="{FF2B5EF4-FFF2-40B4-BE49-F238E27FC236}">
                <a16:creationId xmlns:a16="http://schemas.microsoft.com/office/drawing/2014/main" xmlns="" id="{4A0E4FE6-D9B9-48F1-B9A2-C527E7F15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705" y="133760"/>
            <a:ext cx="455257" cy="5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Freeform 5">
            <a:extLst>
              <a:ext uri="{FF2B5EF4-FFF2-40B4-BE49-F238E27FC236}">
                <a16:creationId xmlns:a16="http://schemas.microsoft.com/office/drawing/2014/main" xmlns="" id="{A1044868-A704-46C0-AEA9-63D11F5C7430}"/>
              </a:ext>
            </a:extLst>
          </p:cNvPr>
          <p:cNvSpPr>
            <a:spLocks/>
          </p:cNvSpPr>
          <p:nvPr/>
        </p:nvSpPr>
        <p:spPr bwMode="auto">
          <a:xfrm>
            <a:off x="7779625" y="4891533"/>
            <a:ext cx="945333" cy="95390"/>
          </a:xfrm>
          <a:custGeom>
            <a:avLst/>
            <a:gdLst>
              <a:gd name="T0" fmla="*/ 1480 w 1642"/>
              <a:gd name="T1" fmla="*/ 188 h 188"/>
              <a:gd name="T2" fmla="*/ 0 w 1642"/>
              <a:gd name="T3" fmla="*/ 188 h 188"/>
              <a:gd name="T4" fmla="*/ 0 w 1642"/>
              <a:gd name="T5" fmla="*/ 0 h 188"/>
              <a:gd name="T6" fmla="*/ 1642 w 1642"/>
              <a:gd name="T7" fmla="*/ 0 h 188"/>
              <a:gd name="T8" fmla="*/ 1480 w 1642"/>
              <a:gd name="T9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2" h="188">
                <a:moveTo>
                  <a:pt x="1480" y="188"/>
                </a:moveTo>
                <a:lnTo>
                  <a:pt x="0" y="188"/>
                </a:lnTo>
                <a:lnTo>
                  <a:pt x="0" y="0"/>
                </a:lnTo>
                <a:lnTo>
                  <a:pt x="1642" y="0"/>
                </a:lnTo>
                <a:lnTo>
                  <a:pt x="1480" y="188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37000">
                <a:srgbClr val="B6D2EC"/>
              </a:gs>
              <a:gs pos="74000">
                <a:srgbClr val="6699FF"/>
              </a:gs>
              <a:gs pos="100000">
                <a:srgbClr val="0066FF"/>
              </a:gs>
            </a:gsLst>
            <a:lin ang="10800000" scaled="1"/>
            <a:tileRect/>
          </a:gradFill>
          <a:ln>
            <a:solidFill>
              <a:srgbClr val="6699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7" name="Freeform 5">
            <a:extLst>
              <a:ext uri="{FF2B5EF4-FFF2-40B4-BE49-F238E27FC236}">
                <a16:creationId xmlns:a16="http://schemas.microsoft.com/office/drawing/2014/main" xmlns="" id="{9D918930-24C3-404B-A916-B41D814D7AF4}"/>
              </a:ext>
            </a:extLst>
          </p:cNvPr>
          <p:cNvSpPr>
            <a:spLocks/>
          </p:cNvSpPr>
          <p:nvPr/>
        </p:nvSpPr>
        <p:spPr bwMode="auto">
          <a:xfrm>
            <a:off x="7768159" y="4293246"/>
            <a:ext cx="945333" cy="95390"/>
          </a:xfrm>
          <a:custGeom>
            <a:avLst/>
            <a:gdLst>
              <a:gd name="T0" fmla="*/ 1480 w 1642"/>
              <a:gd name="T1" fmla="*/ 188 h 188"/>
              <a:gd name="T2" fmla="*/ 0 w 1642"/>
              <a:gd name="T3" fmla="*/ 188 h 188"/>
              <a:gd name="T4" fmla="*/ 0 w 1642"/>
              <a:gd name="T5" fmla="*/ 0 h 188"/>
              <a:gd name="T6" fmla="*/ 1642 w 1642"/>
              <a:gd name="T7" fmla="*/ 0 h 188"/>
              <a:gd name="T8" fmla="*/ 1480 w 1642"/>
              <a:gd name="T9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42" h="188">
                <a:moveTo>
                  <a:pt x="1480" y="188"/>
                </a:moveTo>
                <a:lnTo>
                  <a:pt x="0" y="188"/>
                </a:lnTo>
                <a:lnTo>
                  <a:pt x="0" y="0"/>
                </a:lnTo>
                <a:lnTo>
                  <a:pt x="1642" y="0"/>
                </a:lnTo>
                <a:lnTo>
                  <a:pt x="1480" y="188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37000">
                <a:srgbClr val="B6D2EC"/>
              </a:gs>
              <a:gs pos="74000">
                <a:srgbClr val="6699FF"/>
              </a:gs>
              <a:gs pos="100000">
                <a:srgbClr val="0066FF"/>
              </a:gs>
            </a:gsLst>
            <a:lin ang="10800000" scaled="1"/>
            <a:tileRect/>
          </a:gradFill>
          <a:ln>
            <a:solidFill>
              <a:srgbClr val="6699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2155B5-CAE6-440B-9CEB-FEBD3C4129A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52" y="5402843"/>
            <a:ext cx="2564365" cy="1458630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EAECFE03-923C-41FF-A89E-58F45C58CE75}"/>
              </a:ext>
            </a:extLst>
          </p:cNvPr>
          <p:cNvSpPr txBox="1"/>
          <p:nvPr/>
        </p:nvSpPr>
        <p:spPr>
          <a:xfrm>
            <a:off x="2410939" y="5841846"/>
            <a:ext cx="102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/>
            </a:endParaRPr>
          </a:p>
        </p:txBody>
      </p:sp>
      <p:sp>
        <p:nvSpPr>
          <p:cNvPr id="149" name="Right Arrow 66">
            <a:extLst>
              <a:ext uri="{FF2B5EF4-FFF2-40B4-BE49-F238E27FC236}">
                <a16:creationId xmlns:a16="http://schemas.microsoft.com/office/drawing/2014/main" xmlns="" id="{AAF5AE77-F025-4CB2-8F4A-E10DD1D848C8}"/>
              </a:ext>
            </a:extLst>
          </p:cNvPr>
          <p:cNvSpPr/>
          <p:nvPr/>
        </p:nvSpPr>
        <p:spPr>
          <a:xfrm>
            <a:off x="3638732" y="5723119"/>
            <a:ext cx="581638" cy="69911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1" name="สี่เหลี่ยมด้านขนาน 18">
            <a:extLst>
              <a:ext uri="{FF2B5EF4-FFF2-40B4-BE49-F238E27FC236}">
                <a16:creationId xmlns:a16="http://schemas.microsoft.com/office/drawing/2014/main" xmlns="" id="{D33E6E39-5E30-4C36-9E02-B17DC6E5D414}"/>
              </a:ext>
            </a:extLst>
          </p:cNvPr>
          <p:cNvSpPr/>
          <p:nvPr/>
        </p:nvSpPr>
        <p:spPr>
          <a:xfrm>
            <a:off x="123289" y="902830"/>
            <a:ext cx="6410565" cy="355124"/>
          </a:xfrm>
          <a:prstGeom prst="parallelogram">
            <a:avLst>
              <a:gd name="adj" fmla="val 99685"/>
            </a:avLst>
          </a:prstGeom>
          <a:solidFill>
            <a:srgbClr val="9FEDF0">
              <a:lumMod val="50000"/>
              <a:alpha val="1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6" name="สี่เหลี่ยมด้านขนาน 18">
            <a:extLst>
              <a:ext uri="{FF2B5EF4-FFF2-40B4-BE49-F238E27FC236}">
                <a16:creationId xmlns:a16="http://schemas.microsoft.com/office/drawing/2014/main" xmlns="" id="{523F59DF-ED56-47B4-BCBB-4D070F2029A7}"/>
              </a:ext>
            </a:extLst>
          </p:cNvPr>
          <p:cNvSpPr/>
          <p:nvPr/>
        </p:nvSpPr>
        <p:spPr>
          <a:xfrm>
            <a:off x="-8190" y="2983959"/>
            <a:ext cx="9085455" cy="355124"/>
          </a:xfrm>
          <a:prstGeom prst="parallelogram">
            <a:avLst>
              <a:gd name="adj" fmla="val 99685"/>
            </a:avLst>
          </a:prstGeom>
          <a:solidFill>
            <a:srgbClr val="9FEDF0">
              <a:lumMod val="50000"/>
              <a:alpha val="1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8" name="สี่เหลี่ยมด้านขนาน 18">
            <a:extLst>
              <a:ext uri="{FF2B5EF4-FFF2-40B4-BE49-F238E27FC236}">
                <a16:creationId xmlns:a16="http://schemas.microsoft.com/office/drawing/2014/main" xmlns="" id="{561E8AA3-34E8-4ECA-9173-8F2810291A05}"/>
              </a:ext>
            </a:extLst>
          </p:cNvPr>
          <p:cNvSpPr/>
          <p:nvPr/>
        </p:nvSpPr>
        <p:spPr>
          <a:xfrm>
            <a:off x="443781" y="5138075"/>
            <a:ext cx="6475566" cy="355124"/>
          </a:xfrm>
          <a:prstGeom prst="parallelogram">
            <a:avLst>
              <a:gd name="adj" fmla="val 99685"/>
            </a:avLst>
          </a:prstGeom>
          <a:solidFill>
            <a:srgbClr val="9FEDF0">
              <a:lumMod val="50000"/>
              <a:alpha val="1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2" name="สี่เหลี่ยมด้านขนาน 18">
            <a:extLst>
              <a:ext uri="{FF2B5EF4-FFF2-40B4-BE49-F238E27FC236}">
                <a16:creationId xmlns:a16="http://schemas.microsoft.com/office/drawing/2014/main" xmlns="" id="{26CB915D-71FE-41F1-927B-CC114D821DFB}"/>
              </a:ext>
            </a:extLst>
          </p:cNvPr>
          <p:cNvSpPr/>
          <p:nvPr/>
        </p:nvSpPr>
        <p:spPr>
          <a:xfrm>
            <a:off x="3219769" y="5197431"/>
            <a:ext cx="3326416" cy="355124"/>
          </a:xfrm>
          <a:prstGeom prst="parallelogram">
            <a:avLst>
              <a:gd name="adj" fmla="val 99685"/>
            </a:avLst>
          </a:prstGeom>
          <a:solidFill>
            <a:srgbClr val="9FEDF0">
              <a:lumMod val="50000"/>
              <a:alpha val="1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1" name="สี่เหลี่ยมด้านขนาน 18">
            <a:extLst>
              <a:ext uri="{FF2B5EF4-FFF2-40B4-BE49-F238E27FC236}">
                <a16:creationId xmlns:a16="http://schemas.microsoft.com/office/drawing/2014/main" xmlns="" id="{42883D76-4FF7-45F9-8162-4AE17074F786}"/>
              </a:ext>
            </a:extLst>
          </p:cNvPr>
          <p:cNvSpPr/>
          <p:nvPr/>
        </p:nvSpPr>
        <p:spPr>
          <a:xfrm>
            <a:off x="4510024" y="3055078"/>
            <a:ext cx="4275943" cy="355124"/>
          </a:xfrm>
          <a:prstGeom prst="parallelogram">
            <a:avLst>
              <a:gd name="adj" fmla="val 99685"/>
            </a:avLst>
          </a:prstGeom>
          <a:solidFill>
            <a:srgbClr val="9FEDF0">
              <a:lumMod val="50000"/>
              <a:alpha val="1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2" name="สี่เหลี่ยมด้านขนาน 18">
            <a:extLst>
              <a:ext uri="{FF2B5EF4-FFF2-40B4-BE49-F238E27FC236}">
                <a16:creationId xmlns:a16="http://schemas.microsoft.com/office/drawing/2014/main" xmlns="" id="{3CDC9A32-D486-4A40-98A7-4E8EDA213076}"/>
              </a:ext>
            </a:extLst>
          </p:cNvPr>
          <p:cNvSpPr/>
          <p:nvPr/>
        </p:nvSpPr>
        <p:spPr>
          <a:xfrm>
            <a:off x="3498134" y="1028162"/>
            <a:ext cx="3086549" cy="355124"/>
          </a:xfrm>
          <a:prstGeom prst="parallelogram">
            <a:avLst>
              <a:gd name="adj" fmla="val 99685"/>
            </a:avLst>
          </a:prstGeom>
          <a:solidFill>
            <a:srgbClr val="9FEDF0">
              <a:lumMod val="50000"/>
              <a:alpha val="1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608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 Diagonal Corner Rectangle 56">
            <a:extLst>
              <a:ext uri="{FF2B5EF4-FFF2-40B4-BE49-F238E27FC236}">
                <a16:creationId xmlns:a16="http://schemas.microsoft.com/office/drawing/2014/main" xmlns="" id="{D0418C71-7A64-4C12-9F22-29D2F51418FE}"/>
              </a:ext>
            </a:extLst>
          </p:cNvPr>
          <p:cNvSpPr/>
          <p:nvPr/>
        </p:nvSpPr>
        <p:spPr>
          <a:xfrm>
            <a:off x="2517145" y="1"/>
            <a:ext cx="6626855" cy="745066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417CBE">
                  <a:alpha val="0"/>
                  <a:lumMod val="82000"/>
                  <a:lumOff val="18000"/>
                </a:srgbClr>
              </a:gs>
              <a:gs pos="100000">
                <a:srgbClr val="31C0E0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0" name="Round Diagonal Corner Rectangle 54">
            <a:extLst>
              <a:ext uri="{FF2B5EF4-FFF2-40B4-BE49-F238E27FC236}">
                <a16:creationId xmlns:a16="http://schemas.microsoft.com/office/drawing/2014/main" xmlns="" id="{4BC38EC2-FFE7-4AC6-A621-BEF4B058176E}"/>
              </a:ext>
            </a:extLst>
          </p:cNvPr>
          <p:cNvSpPr/>
          <p:nvPr/>
        </p:nvSpPr>
        <p:spPr>
          <a:xfrm>
            <a:off x="0" y="1"/>
            <a:ext cx="5351224" cy="74506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3C5F95">
                  <a:alpha val="70000"/>
                </a:srgbClr>
              </a:gs>
              <a:gs pos="100000">
                <a:srgbClr val="417CBE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Gulim"/>
              <a:cs typeface="Cordia New" panose="020B0304020202020204" pitchFamily="34" charset="-34"/>
            </a:endParaRPr>
          </a:p>
        </p:txBody>
      </p:sp>
      <p:sp>
        <p:nvSpPr>
          <p:cNvPr id="71" name="Rectangle 98">
            <a:extLst>
              <a:ext uri="{FF2B5EF4-FFF2-40B4-BE49-F238E27FC236}">
                <a16:creationId xmlns:a16="http://schemas.microsoft.com/office/drawing/2014/main" xmlns="" id="{63B639BD-9ABF-49BC-84ED-AD2DCDA3E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03" y="172900"/>
            <a:ext cx="8787834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-7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Gulim"/>
                <a:cs typeface="TH SarabunPSK" panose="020B0500040200020003" pitchFamily="34" charset="-34"/>
              </a:rPr>
              <a:t>การพัฒนาระบบแสดงผลข้อมูลสถานการณ์น้ำ</a:t>
            </a:r>
          </a:p>
        </p:txBody>
      </p:sp>
      <p:pic>
        <p:nvPicPr>
          <p:cNvPr id="74" name="Picture 130" descr="logo_rid_thai_C.png">
            <a:extLst>
              <a:ext uri="{FF2B5EF4-FFF2-40B4-BE49-F238E27FC236}">
                <a16:creationId xmlns:a16="http://schemas.microsoft.com/office/drawing/2014/main" xmlns="" id="{53A38257-D5FD-4973-BD65-31FE81E24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63" y="60307"/>
            <a:ext cx="485703" cy="576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pplication&#10;&#10;Description automatically generated">
            <a:extLst>
              <a:ext uri="{FF2B5EF4-FFF2-40B4-BE49-F238E27FC236}">
                <a16:creationId xmlns:a16="http://schemas.microsoft.com/office/drawing/2014/main" xmlns="" id="{1D717796-9331-49E9-B38B-3FA30F905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63" y="756560"/>
            <a:ext cx="8160382" cy="5344880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A270A2B3-259B-48A2-9A71-72BACB092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525" b="-182"/>
          <a:stretch/>
        </p:blipFill>
        <p:spPr bwMode="auto">
          <a:xfrm>
            <a:off x="3279252" y="3206316"/>
            <a:ext cx="414924" cy="458871"/>
          </a:xfrm>
          <a:prstGeom prst="rect">
            <a:avLst/>
          </a:prstGeom>
          <a:noFill/>
        </p:spPr>
      </p:pic>
      <p:pic>
        <p:nvPicPr>
          <p:cNvPr id="29" name="Picture 2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73314C4D-0942-4841-8B3B-7F0C6338C4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28"/>
          <a:stretch/>
        </p:blipFill>
        <p:spPr bwMode="auto">
          <a:xfrm>
            <a:off x="4891815" y="2732905"/>
            <a:ext cx="457650" cy="458036"/>
          </a:xfrm>
          <a:prstGeom prst="rect">
            <a:avLst/>
          </a:prstGeom>
          <a:noFill/>
        </p:spPr>
      </p:pic>
      <p:pic>
        <p:nvPicPr>
          <p:cNvPr id="30" name="Picture 29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5FAAC6F-B104-4590-A68D-18EC41723C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82" r="30380"/>
          <a:stretch/>
        </p:blipFill>
        <p:spPr bwMode="auto">
          <a:xfrm>
            <a:off x="4709160" y="3363840"/>
            <a:ext cx="411480" cy="458036"/>
          </a:xfrm>
          <a:prstGeom prst="rect">
            <a:avLst/>
          </a:prstGeom>
          <a:noFill/>
        </p:spPr>
      </p:pic>
      <p:pic>
        <p:nvPicPr>
          <p:cNvPr id="31" name="Picture 30" descr="Google Maps APIs ดึงข้อมูลจาก array มาปักหมุดใน Google Maps">
            <a:extLst>
              <a:ext uri="{FF2B5EF4-FFF2-40B4-BE49-F238E27FC236}">
                <a16:creationId xmlns:a16="http://schemas.microsoft.com/office/drawing/2014/main" xmlns="" id="{E6E65D85-3DE6-4013-80A4-DA192671B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48" t="6399"/>
          <a:stretch/>
        </p:blipFill>
        <p:spPr bwMode="auto">
          <a:xfrm>
            <a:off x="4465398" y="4970569"/>
            <a:ext cx="1310484" cy="857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89783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0"/>
                <a:lumOff val="100000"/>
              </a:schemeClr>
            </a:gs>
            <a:gs pos="65000">
              <a:schemeClr val="accent3">
                <a:lumMod val="40000"/>
                <a:lumOff val="60000"/>
              </a:schemeClr>
            </a:gs>
            <a:gs pos="100000">
              <a:schemeClr val="accent3">
                <a:alpha val="56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นมุมสี่เหลี่ยมผืนผ้าด้านทแยงมุม 6"/>
          <p:cNvSpPr/>
          <p:nvPr/>
        </p:nvSpPr>
        <p:spPr>
          <a:xfrm>
            <a:off x="0" y="2680363"/>
            <a:ext cx="9144000" cy="201078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rgbClr val="ACDDDF">
                  <a:lumMod val="10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5229485" y="1873515"/>
            <a:ext cx="7189837" cy="733404"/>
            <a:chOff x="4572000" y="1185341"/>
            <a:chExt cx="7189837" cy="733404"/>
          </a:xfrm>
        </p:grpSpPr>
        <p:sp>
          <p:nvSpPr>
            <p:cNvPr id="19" name="สี่เหลี่ยมด้านขนาน 18"/>
            <p:cNvSpPr/>
            <p:nvPr/>
          </p:nvSpPr>
          <p:spPr>
            <a:xfrm>
              <a:off x="4572000" y="1400175"/>
              <a:ext cx="5173884" cy="518570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สี่เหลี่ยมด้านขนาน 19"/>
            <p:cNvSpPr/>
            <p:nvPr/>
          </p:nvSpPr>
          <p:spPr>
            <a:xfrm>
              <a:off x="6587953" y="1185341"/>
              <a:ext cx="5173884" cy="429667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2" name="สี่เหลี่ยมด้านขนาน 21"/>
          <p:cNvSpPr/>
          <p:nvPr/>
        </p:nvSpPr>
        <p:spPr>
          <a:xfrm>
            <a:off x="-3636192" y="5074163"/>
            <a:ext cx="5173884" cy="423828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สี่เหลี่ยมด้านขนาน 22"/>
          <p:cNvSpPr/>
          <p:nvPr/>
        </p:nvSpPr>
        <p:spPr>
          <a:xfrm>
            <a:off x="-1620239" y="4764587"/>
            <a:ext cx="5173884" cy="549131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162DE3E5-0C41-48AF-AE78-480B4E4BFDB8}"/>
              </a:ext>
            </a:extLst>
          </p:cNvPr>
          <p:cNvSpPr/>
          <p:nvPr/>
        </p:nvSpPr>
        <p:spPr>
          <a:xfrm>
            <a:off x="113122" y="2347634"/>
            <a:ext cx="9143999" cy="2453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การประยุกต์ใช้กลไกเครื่องมือของกรมชลประทาน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932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arallelogram 231">
            <a:extLst>
              <a:ext uri="{FF2B5EF4-FFF2-40B4-BE49-F238E27FC236}">
                <a16:creationId xmlns:a16="http://schemas.microsoft.com/office/drawing/2014/main" xmlns="" id="{3DA2FCD2-2001-4EF5-A586-CD7F6C6FDE9D}"/>
              </a:ext>
            </a:extLst>
          </p:cNvPr>
          <p:cNvSpPr/>
          <p:nvPr/>
        </p:nvSpPr>
        <p:spPr>
          <a:xfrm flipV="1">
            <a:off x="5209379" y="504439"/>
            <a:ext cx="3945842" cy="28783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3385FF">
                  <a:alpha val="20000"/>
                </a:srgbClr>
              </a:gs>
              <a:gs pos="100000">
                <a:srgbClr val="3385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2" name="Parallelogram 231">
            <a:extLst>
              <a:ext uri="{FF2B5EF4-FFF2-40B4-BE49-F238E27FC236}">
                <a16:creationId xmlns:a16="http://schemas.microsoft.com/office/drawing/2014/main" xmlns="" id="{3DA2FCD2-2001-4EF5-A586-CD7F6C6FDE9D}"/>
              </a:ext>
            </a:extLst>
          </p:cNvPr>
          <p:cNvSpPr/>
          <p:nvPr/>
        </p:nvSpPr>
        <p:spPr>
          <a:xfrm flipV="1">
            <a:off x="5930014" y="2327641"/>
            <a:ext cx="3235669" cy="66322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3385FF">
                  <a:alpha val="20000"/>
                </a:srgbClr>
              </a:gs>
              <a:gs pos="100000">
                <a:srgbClr val="3385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3" name="Parallelogram 231">
            <a:extLst>
              <a:ext uri="{FF2B5EF4-FFF2-40B4-BE49-F238E27FC236}">
                <a16:creationId xmlns:a16="http://schemas.microsoft.com/office/drawing/2014/main" xmlns="" id="{3DA2FCD2-2001-4EF5-A586-CD7F6C6FDE9D}"/>
              </a:ext>
            </a:extLst>
          </p:cNvPr>
          <p:cNvSpPr/>
          <p:nvPr/>
        </p:nvSpPr>
        <p:spPr>
          <a:xfrm rot="10800000" flipV="1">
            <a:off x="-10599" y="728076"/>
            <a:ext cx="2601853" cy="32726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3385FF">
                  <a:alpha val="20000"/>
                </a:srgbClr>
              </a:gs>
              <a:gs pos="100000">
                <a:srgbClr val="3385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7" name="Parallelogram 231">
            <a:extLst>
              <a:ext uri="{FF2B5EF4-FFF2-40B4-BE49-F238E27FC236}">
                <a16:creationId xmlns:a16="http://schemas.microsoft.com/office/drawing/2014/main" xmlns="" id="{3DA2FCD2-2001-4EF5-A586-CD7F6C6FDE9D}"/>
              </a:ext>
            </a:extLst>
          </p:cNvPr>
          <p:cNvSpPr/>
          <p:nvPr/>
        </p:nvSpPr>
        <p:spPr>
          <a:xfrm rot="10800000" flipV="1">
            <a:off x="178181" y="2531323"/>
            <a:ext cx="2601853" cy="499757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3385FF">
                  <a:alpha val="20000"/>
                </a:srgbClr>
              </a:gs>
              <a:gs pos="100000">
                <a:srgbClr val="3385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8" name="Parallelogram 231">
            <a:extLst>
              <a:ext uri="{FF2B5EF4-FFF2-40B4-BE49-F238E27FC236}">
                <a16:creationId xmlns:a16="http://schemas.microsoft.com/office/drawing/2014/main" xmlns="" id="{3DA2FCD2-2001-4EF5-A586-CD7F6C6FDE9D}"/>
              </a:ext>
            </a:extLst>
          </p:cNvPr>
          <p:cNvSpPr/>
          <p:nvPr/>
        </p:nvSpPr>
        <p:spPr>
          <a:xfrm rot="10800000" flipV="1">
            <a:off x="-86503" y="6114242"/>
            <a:ext cx="1736773" cy="750655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3385FF">
                  <a:alpha val="20000"/>
                </a:srgbClr>
              </a:gs>
              <a:gs pos="100000">
                <a:srgbClr val="3385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Shape 9"/>
          <p:cNvSpPr/>
          <p:nvPr/>
        </p:nvSpPr>
        <p:spPr>
          <a:xfrm>
            <a:off x="1193234" y="4087347"/>
            <a:ext cx="3047112" cy="1820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95" y="21600"/>
                </a:moveTo>
                <a:cubicBezTo>
                  <a:pt x="17056" y="11337"/>
                  <a:pt x="0" y="2555"/>
                  <a:pt x="0" y="2555"/>
                </a:cubicBezTo>
                <a:lnTo>
                  <a:pt x="0" y="0"/>
                </a:lnTo>
                <a:cubicBezTo>
                  <a:pt x="12239" y="4413"/>
                  <a:pt x="21600" y="9290"/>
                  <a:pt x="21600" y="9290"/>
                </a:cubicBezTo>
                <a:cubicBezTo>
                  <a:pt x="21600" y="9290"/>
                  <a:pt x="21295" y="21600"/>
                  <a:pt x="21295" y="21600"/>
                </a:cubicBezTo>
                <a:close/>
              </a:path>
            </a:pathLst>
          </a:custGeom>
          <a:solidFill>
            <a:srgbClr val="AA6DFB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3" name="สี่เหลี่ยมผืนผ้า 142"/>
          <p:cNvSpPr/>
          <p:nvPr/>
        </p:nvSpPr>
        <p:spPr>
          <a:xfrm>
            <a:off x="7043964" y="6437630"/>
            <a:ext cx="2090535" cy="386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5" name="กลุ่ม 104"/>
          <p:cNvGrpSpPr/>
          <p:nvPr/>
        </p:nvGrpSpPr>
        <p:grpSpPr>
          <a:xfrm rot="19156934">
            <a:off x="5381351" y="2500919"/>
            <a:ext cx="576738" cy="169829"/>
            <a:chOff x="1204653" y="5879414"/>
            <a:chExt cx="576736" cy="169829"/>
          </a:xfrm>
        </p:grpSpPr>
        <p:cxnSp>
          <p:nvCxnSpPr>
            <p:cNvPr id="106" name="ตัวเชื่อมต่อตรง 105"/>
            <p:cNvCxnSpPr/>
            <p:nvPr/>
          </p:nvCxnSpPr>
          <p:spPr>
            <a:xfrm rot="1325781" flipV="1">
              <a:off x="1204653" y="5879414"/>
              <a:ext cx="418313" cy="169829"/>
            </a:xfrm>
            <a:prstGeom prst="line">
              <a:avLst/>
            </a:prstGeom>
            <a:ln w="15875">
              <a:solidFill>
                <a:srgbClr val="114C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วงรี 106"/>
            <p:cNvSpPr/>
            <p:nvPr/>
          </p:nvSpPr>
          <p:spPr>
            <a:xfrm>
              <a:off x="1643155" y="5889520"/>
              <a:ext cx="138234" cy="145455"/>
            </a:xfrm>
            <a:prstGeom prst="ellipse">
              <a:avLst/>
            </a:prstGeom>
            <a:solidFill>
              <a:srgbClr val="114CC4"/>
            </a:solidFill>
            <a:ln>
              <a:solidFill>
                <a:srgbClr val="114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15" name="กลุ่ม 114"/>
          <p:cNvGrpSpPr/>
          <p:nvPr/>
        </p:nvGrpSpPr>
        <p:grpSpPr>
          <a:xfrm rot="13837437">
            <a:off x="2328595" y="1512164"/>
            <a:ext cx="576738" cy="169829"/>
            <a:chOff x="1204653" y="5879414"/>
            <a:chExt cx="576736" cy="169829"/>
          </a:xfrm>
        </p:grpSpPr>
        <p:cxnSp>
          <p:nvCxnSpPr>
            <p:cNvPr id="116" name="ตัวเชื่อมต่อตรง 115"/>
            <p:cNvCxnSpPr/>
            <p:nvPr/>
          </p:nvCxnSpPr>
          <p:spPr>
            <a:xfrm rot="1325781" flipV="1">
              <a:off x="1204653" y="5879414"/>
              <a:ext cx="418313" cy="169829"/>
            </a:xfrm>
            <a:prstGeom prst="line">
              <a:avLst/>
            </a:prstGeom>
            <a:ln w="15875">
              <a:solidFill>
                <a:srgbClr val="114C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วงรี 116"/>
            <p:cNvSpPr/>
            <p:nvPr/>
          </p:nvSpPr>
          <p:spPr>
            <a:xfrm>
              <a:off x="1643155" y="5889520"/>
              <a:ext cx="138234" cy="145455"/>
            </a:xfrm>
            <a:prstGeom prst="ellipse">
              <a:avLst/>
            </a:prstGeom>
            <a:solidFill>
              <a:srgbClr val="114CC4"/>
            </a:solidFill>
            <a:ln>
              <a:solidFill>
                <a:srgbClr val="114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9" name="Shape 17"/>
          <p:cNvSpPr/>
          <p:nvPr/>
        </p:nvSpPr>
        <p:spPr>
          <a:xfrm rot="3998177">
            <a:off x="6449956" y="4669551"/>
            <a:ext cx="1534778" cy="1922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036" h="18464" extrusionOk="0">
                <a:moveTo>
                  <a:pt x="15314" y="77"/>
                </a:moveTo>
                <a:cubicBezTo>
                  <a:pt x="17973" y="9123"/>
                  <a:pt x="13271" y="20772"/>
                  <a:pt x="1313" y="18066"/>
                </a:cubicBezTo>
                <a:cubicBezTo>
                  <a:pt x="-3627" y="6344"/>
                  <a:pt x="6319" y="-828"/>
                  <a:pt x="15314" y="77"/>
                </a:cubicBezTo>
                <a:close/>
              </a:path>
            </a:pathLst>
          </a:custGeom>
          <a:solidFill>
            <a:srgbClr val="3379CD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517145" y="2"/>
            <a:ext cx="6626855" cy="524772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rgbClr val="9FEDF0">
                  <a:lumMod val="20000"/>
                  <a:lumOff val="80000"/>
                  <a:alpha val="0"/>
                </a:srgbClr>
              </a:gs>
              <a:gs pos="100000">
                <a:srgbClr val="1CBBB4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0" y="2"/>
            <a:ext cx="5351224" cy="512196"/>
          </a:xfrm>
          <a:prstGeom prst="round2Diag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48DCE2">
                  <a:lumMod val="50000"/>
                </a:srgbClr>
              </a:gs>
              <a:gs pos="100000">
                <a:srgbClr val="9FEDF0">
                  <a:lumMod val="20000"/>
                  <a:lumOff val="80000"/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grpSp>
        <p:nvGrpSpPr>
          <p:cNvPr id="6" name="กลุ่ม 5"/>
          <p:cNvGrpSpPr/>
          <p:nvPr/>
        </p:nvGrpSpPr>
        <p:grpSpPr>
          <a:xfrm>
            <a:off x="28535" y="-2198"/>
            <a:ext cx="502127" cy="526226"/>
            <a:chOff x="-2470735" y="666528"/>
            <a:chExt cx="2626920" cy="2775546"/>
          </a:xfrm>
        </p:grpSpPr>
        <p:sp>
          <p:nvSpPr>
            <p:cNvPr id="7" name="วงรี 6"/>
            <p:cNvSpPr/>
            <p:nvPr/>
          </p:nvSpPr>
          <p:spPr>
            <a:xfrm>
              <a:off x="-2138967" y="832713"/>
              <a:ext cx="1963336" cy="196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" name="รูปภาพ 1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70735" y="666528"/>
              <a:ext cx="2626920" cy="2775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1461" y="14254"/>
            <a:ext cx="408640" cy="4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8"/>
          <p:cNvSpPr txBox="1"/>
          <p:nvPr/>
        </p:nvSpPr>
        <p:spPr>
          <a:xfrm>
            <a:off x="530652" y="-72889"/>
            <a:ext cx="79698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การบูรณาการข้อมูลร่วมกับหน่วยงานภาคนอก</a:t>
            </a:r>
          </a:p>
        </p:txBody>
      </p:sp>
      <p:sp>
        <p:nvSpPr>
          <p:cNvPr id="23" name="Shape 6"/>
          <p:cNvSpPr/>
          <p:nvPr/>
        </p:nvSpPr>
        <p:spPr>
          <a:xfrm rot="1366927">
            <a:off x="4888354" y="5104447"/>
            <a:ext cx="1137180" cy="165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941" y="21600"/>
                </a:moveTo>
                <a:cubicBezTo>
                  <a:pt x="7362" y="11887"/>
                  <a:pt x="15477" y="2609"/>
                  <a:pt x="21600" y="0"/>
                </a:cubicBezTo>
                <a:lnTo>
                  <a:pt x="15936" y="0"/>
                </a:lnTo>
                <a:cubicBezTo>
                  <a:pt x="6600" y="4929"/>
                  <a:pt x="0" y="18121"/>
                  <a:pt x="0" y="18121"/>
                </a:cubicBezTo>
                <a:cubicBezTo>
                  <a:pt x="0" y="18121"/>
                  <a:pt x="8941" y="21600"/>
                  <a:pt x="8941" y="21600"/>
                </a:cubicBezTo>
                <a:close/>
              </a:path>
            </a:pathLst>
          </a:custGeom>
          <a:solidFill>
            <a:srgbClr val="AA6DFB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Shape 7"/>
          <p:cNvSpPr/>
          <p:nvPr/>
        </p:nvSpPr>
        <p:spPr>
          <a:xfrm>
            <a:off x="4167120" y="3204022"/>
            <a:ext cx="966889" cy="2364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43" y="21600"/>
                </a:moveTo>
                <a:cubicBezTo>
                  <a:pt x="3552" y="12734"/>
                  <a:pt x="10596" y="4734"/>
                  <a:pt x="21600" y="1184"/>
                </a:cubicBezTo>
                <a:lnTo>
                  <a:pt x="18288" y="0"/>
                </a:lnTo>
                <a:cubicBezTo>
                  <a:pt x="13119" y="2196"/>
                  <a:pt x="0" y="8433"/>
                  <a:pt x="0" y="14277"/>
                </a:cubicBezTo>
              </a:path>
            </a:pathLst>
          </a:custGeom>
          <a:solidFill>
            <a:srgbClr val="AA6DFB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Shape 8"/>
          <p:cNvSpPr/>
          <p:nvPr/>
        </p:nvSpPr>
        <p:spPr>
          <a:xfrm rot="551240">
            <a:off x="3290162" y="2735834"/>
            <a:ext cx="827026" cy="1411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90" y="21600"/>
                </a:moveTo>
                <a:cubicBezTo>
                  <a:pt x="10562" y="9179"/>
                  <a:pt x="0" y="1588"/>
                  <a:pt x="0" y="1588"/>
                </a:cubicBezTo>
                <a:lnTo>
                  <a:pt x="3192" y="0"/>
                </a:lnTo>
                <a:cubicBezTo>
                  <a:pt x="3192" y="0"/>
                  <a:pt x="16845" y="8029"/>
                  <a:pt x="21600" y="13779"/>
                </a:cubicBezTo>
                <a:cubicBezTo>
                  <a:pt x="21600" y="13779"/>
                  <a:pt x="18790" y="21600"/>
                  <a:pt x="18790" y="21600"/>
                </a:cubicBezTo>
                <a:close/>
              </a:path>
            </a:pathLst>
          </a:custGeom>
          <a:solidFill>
            <a:srgbClr val="AA6DFB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Shape 12"/>
          <p:cNvSpPr/>
          <p:nvPr/>
        </p:nvSpPr>
        <p:spPr>
          <a:xfrm rot="17588769">
            <a:off x="70976" y="4570919"/>
            <a:ext cx="1869691" cy="1239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832" extrusionOk="0">
                <a:moveTo>
                  <a:pt x="0" y="2088"/>
                </a:moveTo>
                <a:cubicBezTo>
                  <a:pt x="8617" y="-2323"/>
                  <a:pt x="21594" y="-88"/>
                  <a:pt x="21600" y="12104"/>
                </a:cubicBezTo>
                <a:cubicBezTo>
                  <a:pt x="10780" y="19277"/>
                  <a:pt x="1158" y="11032"/>
                  <a:pt x="0" y="2088"/>
                </a:cubicBezTo>
                <a:close/>
              </a:path>
            </a:pathLst>
          </a:custGeom>
          <a:solidFill>
            <a:srgbClr val="3379CD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Shape 13"/>
          <p:cNvSpPr/>
          <p:nvPr/>
        </p:nvSpPr>
        <p:spPr>
          <a:xfrm>
            <a:off x="4540788" y="2528556"/>
            <a:ext cx="1507284" cy="1450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91" h="16193" extrusionOk="0">
                <a:moveTo>
                  <a:pt x="18083" y="639"/>
                </a:moveTo>
                <a:cubicBezTo>
                  <a:pt x="19149" y="9638"/>
                  <a:pt x="12204" y="19728"/>
                  <a:pt x="460" y="14976"/>
                </a:cubicBezTo>
                <a:cubicBezTo>
                  <a:pt x="-2451" y="3038"/>
                  <a:pt x="9042" y="-1872"/>
                  <a:pt x="18083" y="639"/>
                </a:cubicBezTo>
                <a:close/>
              </a:path>
            </a:pathLst>
          </a:custGeom>
          <a:solidFill>
            <a:srgbClr val="025EC9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Shape 14"/>
          <p:cNvSpPr/>
          <p:nvPr/>
        </p:nvSpPr>
        <p:spPr>
          <a:xfrm>
            <a:off x="2591255" y="1562847"/>
            <a:ext cx="1046664" cy="1240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429" h="19901" extrusionOk="0">
                <a:moveTo>
                  <a:pt x="1160" y="2"/>
                </a:moveTo>
                <a:cubicBezTo>
                  <a:pt x="10136" y="-134"/>
                  <a:pt x="19427" y="8120"/>
                  <a:pt x="13628" y="19739"/>
                </a:cubicBezTo>
                <a:cubicBezTo>
                  <a:pt x="1579" y="21466"/>
                  <a:pt x="-2173" y="9070"/>
                  <a:pt x="1160" y="2"/>
                </a:cubicBezTo>
                <a:close/>
              </a:path>
            </a:pathLst>
          </a:custGeom>
          <a:solidFill>
            <a:srgbClr val="025EC9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2" name="Shape 16"/>
          <p:cNvSpPr/>
          <p:nvPr/>
        </p:nvSpPr>
        <p:spPr>
          <a:xfrm rot="20834436">
            <a:off x="3617971" y="1122995"/>
            <a:ext cx="718868" cy="986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10" h="21600" extrusionOk="0">
                <a:moveTo>
                  <a:pt x="2154" y="0"/>
                </a:moveTo>
                <a:cubicBezTo>
                  <a:pt x="11096" y="1233"/>
                  <a:pt x="19276" y="10887"/>
                  <a:pt x="12018" y="21600"/>
                </a:cubicBezTo>
                <a:cubicBezTo>
                  <a:pt x="-183" y="21486"/>
                  <a:pt x="-2324" y="8542"/>
                  <a:pt x="2154" y="0"/>
                </a:cubicBezTo>
                <a:close/>
              </a:path>
            </a:pathLst>
          </a:custGeom>
          <a:solidFill>
            <a:schemeClr val="accent2">
              <a:lumMod val="75000"/>
              <a:alpha val="85000"/>
            </a:schemeClr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Shape 17"/>
          <p:cNvSpPr/>
          <p:nvPr/>
        </p:nvSpPr>
        <p:spPr>
          <a:xfrm rot="350799">
            <a:off x="5951351" y="3471828"/>
            <a:ext cx="1984853" cy="1951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036" h="18464" extrusionOk="0">
                <a:moveTo>
                  <a:pt x="15314" y="77"/>
                </a:moveTo>
                <a:cubicBezTo>
                  <a:pt x="17973" y="9123"/>
                  <a:pt x="13271" y="20772"/>
                  <a:pt x="1313" y="18066"/>
                </a:cubicBezTo>
                <a:cubicBezTo>
                  <a:pt x="-3627" y="6344"/>
                  <a:pt x="6319" y="-828"/>
                  <a:pt x="15314" y="77"/>
                </a:cubicBezTo>
                <a:close/>
              </a:path>
            </a:pathLst>
          </a:custGeom>
          <a:solidFill>
            <a:srgbClr val="3379CD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5" name="Oval 14"/>
          <p:cNvSpPr/>
          <p:nvPr/>
        </p:nvSpPr>
        <p:spPr>
          <a:xfrm>
            <a:off x="6755353" y="3633391"/>
            <a:ext cx="845051" cy="801026"/>
          </a:xfrm>
          <a:prstGeom prst="ellipse">
            <a:avLst/>
          </a:prstGeom>
          <a:solidFill>
            <a:srgbClr val="FEFE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Oval 18"/>
          <p:cNvSpPr/>
          <p:nvPr/>
        </p:nvSpPr>
        <p:spPr>
          <a:xfrm>
            <a:off x="531003" y="4809230"/>
            <a:ext cx="786653" cy="786653"/>
          </a:xfrm>
          <a:prstGeom prst="ellipse">
            <a:avLst/>
          </a:prstGeom>
          <a:solidFill>
            <a:srgbClr val="FEFE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Oval 20"/>
          <p:cNvSpPr/>
          <p:nvPr/>
        </p:nvSpPr>
        <p:spPr>
          <a:xfrm>
            <a:off x="2635878" y="1696560"/>
            <a:ext cx="698944" cy="702553"/>
          </a:xfrm>
          <a:prstGeom prst="ellipse">
            <a:avLst/>
          </a:prstGeom>
          <a:solidFill>
            <a:srgbClr val="FEFE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3" name="Shape 11"/>
          <p:cNvSpPr/>
          <p:nvPr/>
        </p:nvSpPr>
        <p:spPr>
          <a:xfrm rot="4929149">
            <a:off x="6067136" y="5291226"/>
            <a:ext cx="655191" cy="807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47" h="15415" extrusionOk="0">
                <a:moveTo>
                  <a:pt x="19946" y="1174"/>
                </a:moveTo>
                <a:cubicBezTo>
                  <a:pt x="20059" y="10149"/>
                  <a:pt x="11773" y="19422"/>
                  <a:pt x="157" y="13598"/>
                </a:cubicBezTo>
                <a:cubicBezTo>
                  <a:pt x="-1541" y="1547"/>
                  <a:pt x="10877" y="-2178"/>
                  <a:pt x="19946" y="1174"/>
                </a:cubicBezTo>
                <a:close/>
              </a:path>
            </a:pathLst>
          </a:custGeom>
          <a:solidFill>
            <a:srgbClr val="025EC9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10" y="4862815"/>
            <a:ext cx="541072" cy="65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Shape 13"/>
          <p:cNvSpPr/>
          <p:nvPr/>
        </p:nvSpPr>
        <p:spPr>
          <a:xfrm rot="9625860">
            <a:off x="1314399" y="4489604"/>
            <a:ext cx="953669" cy="881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91" h="16193" extrusionOk="0">
                <a:moveTo>
                  <a:pt x="18083" y="639"/>
                </a:moveTo>
                <a:cubicBezTo>
                  <a:pt x="19149" y="9638"/>
                  <a:pt x="12204" y="19728"/>
                  <a:pt x="460" y="14976"/>
                </a:cubicBezTo>
                <a:cubicBezTo>
                  <a:pt x="-2451" y="3038"/>
                  <a:pt x="9042" y="-1872"/>
                  <a:pt x="18083" y="639"/>
                </a:cubicBezTo>
                <a:close/>
              </a:path>
            </a:pathLst>
          </a:custGeom>
          <a:solidFill>
            <a:srgbClr val="025EC9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สี่เหลี่ยมผืนผ้ามุมมน 46"/>
          <p:cNvSpPr/>
          <p:nvPr/>
        </p:nvSpPr>
        <p:spPr>
          <a:xfrm>
            <a:off x="-340304" y="6003939"/>
            <a:ext cx="2524700" cy="953453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คณะอนุกรรมการ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ติดตามและวิเคราะห์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แนวโน้มสถานการณ์น้ำ</a:t>
            </a: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968950" y="5154426"/>
            <a:ext cx="3551121" cy="71508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อต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,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สสน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,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ชป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,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กฟผ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ฝล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,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กปน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,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กปภ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5517C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ฯลฯ</a:t>
            </a:r>
          </a:p>
        </p:txBody>
      </p:sp>
      <p:sp>
        <p:nvSpPr>
          <p:cNvPr id="49" name="สี่เหลี่ยมผืนผ้ามุมมน 48"/>
          <p:cNvSpPr/>
          <p:nvPr/>
        </p:nvSpPr>
        <p:spPr>
          <a:xfrm>
            <a:off x="1152599" y="4676130"/>
            <a:ext cx="1182248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</a:p>
        </p:txBody>
      </p:sp>
      <p:sp>
        <p:nvSpPr>
          <p:cNvPr id="50" name="วงรี 49"/>
          <p:cNvSpPr/>
          <p:nvPr/>
        </p:nvSpPr>
        <p:spPr>
          <a:xfrm>
            <a:off x="817521" y="5972633"/>
            <a:ext cx="138234" cy="145455"/>
          </a:xfrm>
          <a:prstGeom prst="ellipse">
            <a:avLst/>
          </a:prstGeom>
          <a:solidFill>
            <a:srgbClr val="1F497D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59" name="ตัวเชื่อมต่อตรง 58"/>
          <p:cNvCxnSpPr/>
          <p:nvPr/>
        </p:nvCxnSpPr>
        <p:spPr>
          <a:xfrm>
            <a:off x="886638" y="5870391"/>
            <a:ext cx="0" cy="225184"/>
          </a:xfrm>
          <a:prstGeom prst="line">
            <a:avLst/>
          </a:prstGeom>
          <a:ln w="158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วงรี 61"/>
          <p:cNvSpPr/>
          <p:nvPr/>
        </p:nvSpPr>
        <p:spPr>
          <a:xfrm>
            <a:off x="1811390" y="5404827"/>
            <a:ext cx="138234" cy="145455"/>
          </a:xfrm>
          <a:prstGeom prst="ellipse">
            <a:avLst/>
          </a:prstGeom>
          <a:solidFill>
            <a:srgbClr val="8741EF"/>
          </a:solidFill>
          <a:ln>
            <a:solidFill>
              <a:srgbClr val="874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64" name="ตัวเชื่อมต่อตรง 63"/>
          <p:cNvCxnSpPr/>
          <p:nvPr/>
        </p:nvCxnSpPr>
        <p:spPr>
          <a:xfrm>
            <a:off x="1880507" y="5302585"/>
            <a:ext cx="0" cy="225184"/>
          </a:xfrm>
          <a:prstGeom prst="line">
            <a:avLst/>
          </a:prstGeom>
          <a:ln w="15875">
            <a:solidFill>
              <a:srgbClr val="874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Shape 12"/>
          <p:cNvSpPr/>
          <p:nvPr/>
        </p:nvSpPr>
        <p:spPr>
          <a:xfrm rot="1200689">
            <a:off x="-213828" y="3137163"/>
            <a:ext cx="1999258" cy="122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4832" extrusionOk="0">
                <a:moveTo>
                  <a:pt x="0" y="2088"/>
                </a:moveTo>
                <a:cubicBezTo>
                  <a:pt x="8617" y="-2323"/>
                  <a:pt x="21594" y="-88"/>
                  <a:pt x="21600" y="12104"/>
                </a:cubicBezTo>
                <a:cubicBezTo>
                  <a:pt x="10780" y="19277"/>
                  <a:pt x="1158" y="11032"/>
                  <a:pt x="0" y="2088"/>
                </a:cubicBezTo>
                <a:close/>
              </a:path>
            </a:pathLst>
          </a:custGeom>
          <a:solidFill>
            <a:srgbClr val="3379CD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Shape 13"/>
          <p:cNvSpPr/>
          <p:nvPr/>
        </p:nvSpPr>
        <p:spPr>
          <a:xfrm rot="16939301">
            <a:off x="1185884" y="3616027"/>
            <a:ext cx="598042" cy="675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91" h="16193" extrusionOk="0">
                <a:moveTo>
                  <a:pt x="18083" y="639"/>
                </a:moveTo>
                <a:cubicBezTo>
                  <a:pt x="19149" y="9638"/>
                  <a:pt x="12204" y="19728"/>
                  <a:pt x="460" y="14976"/>
                </a:cubicBezTo>
                <a:cubicBezTo>
                  <a:pt x="-2451" y="3038"/>
                  <a:pt x="9042" y="-1872"/>
                  <a:pt x="18083" y="639"/>
                </a:cubicBezTo>
                <a:close/>
              </a:path>
            </a:pathLst>
          </a:custGeom>
          <a:solidFill>
            <a:srgbClr val="025EC9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Oval 18"/>
          <p:cNvSpPr/>
          <p:nvPr/>
        </p:nvSpPr>
        <p:spPr>
          <a:xfrm>
            <a:off x="266190" y="3261369"/>
            <a:ext cx="786653" cy="786653"/>
          </a:xfrm>
          <a:prstGeom prst="ellipse">
            <a:avLst/>
          </a:prstGeom>
          <a:solidFill>
            <a:srgbClr val="FEFE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8" name="กลุ่ม 67"/>
          <p:cNvGrpSpPr/>
          <p:nvPr/>
        </p:nvGrpSpPr>
        <p:grpSpPr>
          <a:xfrm>
            <a:off x="328593" y="3305589"/>
            <a:ext cx="629482" cy="695219"/>
            <a:chOff x="-2291609" y="832713"/>
            <a:chExt cx="2241231" cy="2389317"/>
          </a:xfrm>
        </p:grpSpPr>
        <p:sp>
          <p:nvSpPr>
            <p:cNvPr id="69" name="วงรี 68"/>
            <p:cNvSpPr/>
            <p:nvPr/>
          </p:nvSpPr>
          <p:spPr>
            <a:xfrm>
              <a:off x="-2138967" y="832713"/>
              <a:ext cx="1963336" cy="1963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0" name="รูปภาพ 1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91609" y="853997"/>
              <a:ext cx="2241231" cy="236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" name="สี่เหลี่ยมผืนผ้ามุมมน 70"/>
          <p:cNvSpPr/>
          <p:nvPr/>
        </p:nvSpPr>
        <p:spPr>
          <a:xfrm>
            <a:off x="341862" y="2471877"/>
            <a:ext cx="2524700" cy="6469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ศูนย์ติดตามและแก้ไขภัยพิบัติด้านการเกษตร กระทรวงเกษตรและสหกรณ์</a:t>
            </a:r>
          </a:p>
        </p:txBody>
      </p:sp>
      <p:sp>
        <p:nvSpPr>
          <p:cNvPr id="73" name="สี่เหลี่ยมผืนผ้ามุมมน 72"/>
          <p:cNvSpPr/>
          <p:nvPr/>
        </p:nvSpPr>
        <p:spPr>
          <a:xfrm>
            <a:off x="1639546" y="6025796"/>
            <a:ext cx="2434968" cy="817245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เพื่อวิเคราะห์ ติดตาม ตรวจสอบ และรายงานสถานการณ์น้ำ ประชาสัมพันธ์ รวมไปถึง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บูรณา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การข้อมูลของหน่วยงานที่เกี่ยวข้อง </a:t>
            </a:r>
          </a:p>
        </p:txBody>
      </p:sp>
      <p:grpSp>
        <p:nvGrpSpPr>
          <p:cNvPr id="81" name="กลุ่ม 80"/>
          <p:cNvGrpSpPr/>
          <p:nvPr/>
        </p:nvGrpSpPr>
        <p:grpSpPr>
          <a:xfrm>
            <a:off x="1452140" y="6168400"/>
            <a:ext cx="329250" cy="145455"/>
            <a:chOff x="1452140" y="5889512"/>
            <a:chExt cx="329250" cy="145455"/>
          </a:xfrm>
        </p:grpSpPr>
        <p:cxnSp>
          <p:nvCxnSpPr>
            <p:cNvPr id="74" name="ตัวเชื่อมต่อตรง 73"/>
            <p:cNvCxnSpPr/>
            <p:nvPr/>
          </p:nvCxnSpPr>
          <p:spPr>
            <a:xfrm rot="5400000" flipH="1" flipV="1">
              <a:off x="1545172" y="5871297"/>
              <a:ext cx="1342" cy="187405"/>
            </a:xfrm>
            <a:prstGeom prst="line">
              <a:avLst/>
            </a:prstGeom>
            <a:ln w="15875"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วงรี 79"/>
            <p:cNvSpPr/>
            <p:nvPr/>
          </p:nvSpPr>
          <p:spPr>
            <a:xfrm>
              <a:off x="1643156" y="5889512"/>
              <a:ext cx="138234" cy="145455"/>
            </a:xfrm>
            <a:prstGeom prst="ellipse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2" name="กลุ่ม 81"/>
          <p:cNvGrpSpPr/>
          <p:nvPr/>
        </p:nvGrpSpPr>
        <p:grpSpPr>
          <a:xfrm rot="16200000">
            <a:off x="272435" y="2797984"/>
            <a:ext cx="329250" cy="145455"/>
            <a:chOff x="1452140" y="5889512"/>
            <a:chExt cx="329250" cy="145455"/>
          </a:xfrm>
        </p:grpSpPr>
        <p:cxnSp>
          <p:nvCxnSpPr>
            <p:cNvPr id="83" name="ตัวเชื่อมต่อตรง 82"/>
            <p:cNvCxnSpPr/>
            <p:nvPr/>
          </p:nvCxnSpPr>
          <p:spPr>
            <a:xfrm rot="5400000" flipH="1" flipV="1">
              <a:off x="1545172" y="5871297"/>
              <a:ext cx="1342" cy="187405"/>
            </a:xfrm>
            <a:prstGeom prst="line">
              <a:avLst/>
            </a:prstGeom>
            <a:ln w="15875"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วงรี 83"/>
            <p:cNvSpPr/>
            <p:nvPr/>
          </p:nvSpPr>
          <p:spPr>
            <a:xfrm>
              <a:off x="1643156" y="5889512"/>
              <a:ext cx="138234" cy="145455"/>
            </a:xfrm>
            <a:prstGeom prst="ellipse">
              <a:avLst/>
            </a:prstGeom>
            <a:solidFill>
              <a:srgbClr val="1F497D"/>
            </a:solidFill>
            <a:ln>
              <a:solidFill>
                <a:srgbClr val="1F49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สี่เหลี่ยมผืนผ้ามุมมน 87"/>
          <p:cNvSpPr/>
          <p:nvPr/>
        </p:nvSpPr>
        <p:spPr>
          <a:xfrm>
            <a:off x="1561756" y="2925364"/>
            <a:ext cx="1418393" cy="12939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เพื่อติดตามสถานการณ์ เพื่อประเมินผลกระทบด้านการเกษตร รวมทั้งแจ้งเตือนเกษตรกรทราบอย่างรวดเร็ว </a:t>
            </a:r>
          </a:p>
        </p:txBody>
      </p:sp>
      <p:sp>
        <p:nvSpPr>
          <p:cNvPr id="90" name="Shape 11"/>
          <p:cNvSpPr/>
          <p:nvPr/>
        </p:nvSpPr>
        <p:spPr>
          <a:xfrm rot="18551806">
            <a:off x="5640019" y="4758072"/>
            <a:ext cx="657527" cy="528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47" h="15415" extrusionOk="0">
                <a:moveTo>
                  <a:pt x="19946" y="1174"/>
                </a:moveTo>
                <a:cubicBezTo>
                  <a:pt x="20059" y="10149"/>
                  <a:pt x="11773" y="19422"/>
                  <a:pt x="157" y="13598"/>
                </a:cubicBezTo>
                <a:cubicBezTo>
                  <a:pt x="-1541" y="1547"/>
                  <a:pt x="10877" y="-2178"/>
                  <a:pt x="19946" y="1174"/>
                </a:cubicBezTo>
                <a:close/>
              </a:path>
            </a:pathLst>
          </a:custGeom>
          <a:solidFill>
            <a:srgbClr val="025EC9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91" name="รูปภาพ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528" y="3668127"/>
            <a:ext cx="731554" cy="731554"/>
          </a:xfrm>
          <a:prstGeom prst="rect">
            <a:avLst/>
          </a:prstGeom>
        </p:spPr>
      </p:pic>
      <p:sp>
        <p:nvSpPr>
          <p:cNvPr id="92" name="สี่เหลี่ยมผืนผ้ามุมมน 91"/>
          <p:cNvSpPr/>
          <p:nvPr/>
        </p:nvSpPr>
        <p:spPr>
          <a:xfrm>
            <a:off x="5431459" y="6210729"/>
            <a:ext cx="3551121" cy="578882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เพื่อควบคุม บังคับบัญชา ปกครอง และกำกับดูแลการปฏิบัติงานโครงการจิตอาสาพระราชทาน ๙๐๔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วปร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</a:p>
        </p:txBody>
      </p:sp>
      <p:grpSp>
        <p:nvGrpSpPr>
          <p:cNvPr id="93" name="กลุ่ม 92"/>
          <p:cNvGrpSpPr/>
          <p:nvPr/>
        </p:nvGrpSpPr>
        <p:grpSpPr>
          <a:xfrm rot="5400000">
            <a:off x="6043272" y="5993686"/>
            <a:ext cx="329250" cy="145455"/>
            <a:chOff x="1452140" y="5889512"/>
            <a:chExt cx="329250" cy="145455"/>
          </a:xfrm>
        </p:grpSpPr>
        <p:cxnSp>
          <p:nvCxnSpPr>
            <p:cNvPr id="94" name="ตัวเชื่อมต่อตรง 93"/>
            <p:cNvCxnSpPr/>
            <p:nvPr/>
          </p:nvCxnSpPr>
          <p:spPr>
            <a:xfrm rot="5400000" flipH="1" flipV="1">
              <a:off x="1545172" y="5871297"/>
              <a:ext cx="1342" cy="187405"/>
            </a:xfrm>
            <a:prstGeom prst="line">
              <a:avLst/>
            </a:prstGeom>
            <a:ln w="15875">
              <a:solidFill>
                <a:srgbClr val="114C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วงรี 94"/>
            <p:cNvSpPr/>
            <p:nvPr/>
          </p:nvSpPr>
          <p:spPr>
            <a:xfrm>
              <a:off x="1643156" y="5889512"/>
              <a:ext cx="138234" cy="145455"/>
            </a:xfrm>
            <a:prstGeom prst="ellipse">
              <a:avLst/>
            </a:prstGeom>
            <a:solidFill>
              <a:srgbClr val="114CC4"/>
            </a:solidFill>
            <a:ln>
              <a:solidFill>
                <a:srgbClr val="114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6" name="กลุ่ม 95"/>
          <p:cNvGrpSpPr/>
          <p:nvPr/>
        </p:nvGrpSpPr>
        <p:grpSpPr>
          <a:xfrm rot="13292015">
            <a:off x="5432668" y="4915145"/>
            <a:ext cx="329250" cy="145455"/>
            <a:chOff x="1452140" y="5889512"/>
            <a:chExt cx="329250" cy="145455"/>
          </a:xfrm>
        </p:grpSpPr>
        <p:cxnSp>
          <p:nvCxnSpPr>
            <p:cNvPr id="97" name="ตัวเชื่อมต่อตรง 96"/>
            <p:cNvCxnSpPr/>
            <p:nvPr/>
          </p:nvCxnSpPr>
          <p:spPr>
            <a:xfrm rot="5400000" flipH="1" flipV="1">
              <a:off x="1545172" y="5871297"/>
              <a:ext cx="1342" cy="187405"/>
            </a:xfrm>
            <a:prstGeom prst="line">
              <a:avLst/>
            </a:prstGeom>
            <a:ln w="15875">
              <a:solidFill>
                <a:srgbClr val="114C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วงรี 97"/>
            <p:cNvSpPr/>
            <p:nvPr/>
          </p:nvSpPr>
          <p:spPr>
            <a:xfrm>
              <a:off x="1643156" y="5889512"/>
              <a:ext cx="138234" cy="145455"/>
            </a:xfrm>
            <a:prstGeom prst="ellipse">
              <a:avLst/>
            </a:prstGeom>
            <a:solidFill>
              <a:srgbClr val="114CC4"/>
            </a:solidFill>
            <a:ln>
              <a:solidFill>
                <a:srgbClr val="114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99" name="สี่เหลี่ยมผืนผ้ามุมมน 98"/>
          <p:cNvSpPr/>
          <p:nvPr/>
        </p:nvSpPr>
        <p:spPr>
          <a:xfrm>
            <a:off x="4396314" y="3894263"/>
            <a:ext cx="1671770" cy="105560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เพื่อควบคุม บังคับบัญชา ปกครอง และกำกับดูแลการปฏิบัติงานโครงการจิตอาสาพระราชทาน ๙๐๔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วปร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</a:t>
            </a:r>
          </a:p>
        </p:txBody>
      </p:sp>
      <p:sp>
        <p:nvSpPr>
          <p:cNvPr id="100" name="สี่เหลี่ยมผืนผ้ามุมมน 99"/>
          <p:cNvSpPr/>
          <p:nvPr/>
        </p:nvSpPr>
        <p:spPr>
          <a:xfrm>
            <a:off x="5810603" y="4325036"/>
            <a:ext cx="2122667" cy="953453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กองอำนวยการรักษาความมั่นคงภายในราชอาณาจักร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(กอ.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รมน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.)</a:t>
            </a:r>
          </a:p>
        </p:txBody>
      </p:sp>
      <p:sp>
        <p:nvSpPr>
          <p:cNvPr id="101" name="สี่เหลี่ยมผืนผ้ามุมมน 100"/>
          <p:cNvSpPr/>
          <p:nvPr/>
        </p:nvSpPr>
        <p:spPr>
          <a:xfrm>
            <a:off x="6256933" y="5403037"/>
            <a:ext cx="2122667" cy="646986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ศูนย์อำนวยการใหญ่จิตอาสาพระราชทาน (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ศอญ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จอส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.)</a:t>
            </a:r>
          </a:p>
        </p:txBody>
      </p:sp>
      <p:pic>
        <p:nvPicPr>
          <p:cNvPr id="102" name="รูปภาพ 10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73"/>
          <a:stretch/>
        </p:blipFill>
        <p:spPr>
          <a:xfrm>
            <a:off x="2698786" y="1709570"/>
            <a:ext cx="527031" cy="611240"/>
          </a:xfrm>
          <a:prstGeom prst="rect">
            <a:avLst/>
          </a:prstGeom>
        </p:spPr>
      </p:pic>
      <p:sp>
        <p:nvSpPr>
          <p:cNvPr id="104" name="สี่เหลี่ยมผืนผ้ามุมมน 103"/>
          <p:cNvSpPr/>
          <p:nvPr/>
        </p:nvSpPr>
        <p:spPr>
          <a:xfrm>
            <a:off x="5489178" y="2572887"/>
            <a:ext cx="498888" cy="4719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03" name="รูปภาพ 10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8036" y="2515029"/>
            <a:ext cx="595785" cy="595785"/>
          </a:xfrm>
          <a:prstGeom prst="rect">
            <a:avLst/>
          </a:prstGeom>
        </p:spPr>
      </p:pic>
      <p:sp>
        <p:nvSpPr>
          <p:cNvPr id="109" name="สี่เหลี่ยมผืนผ้ามุมมน 108"/>
          <p:cNvSpPr/>
          <p:nvPr/>
        </p:nvSpPr>
        <p:spPr>
          <a:xfrm>
            <a:off x="5693362" y="2267637"/>
            <a:ext cx="3702569" cy="34051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กองอำนวยการป้องกันและบรรเทาสารธารณภัยจังหวัด (และกทม.)</a:t>
            </a:r>
          </a:p>
        </p:txBody>
      </p:sp>
      <p:sp>
        <p:nvSpPr>
          <p:cNvPr id="110" name="สี่เหลี่ยมผืนผ้ามุมมน 109"/>
          <p:cNvSpPr/>
          <p:nvPr/>
        </p:nvSpPr>
        <p:spPr>
          <a:xfrm>
            <a:off x="4404161" y="2828776"/>
            <a:ext cx="1413130" cy="1123712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กองบัญชาการป้องกันและบรรเทาสาธารณภัยแห่งชาติ (</a:t>
            </a:r>
            <a:r>
              <a:rPr kumimoji="0" lang="th-TH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บกปภ.ช</a:t>
            </a:r>
            <a:r>
              <a:rPr kumimoji="0" lang="th-TH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.)</a:t>
            </a:r>
          </a:p>
        </p:txBody>
      </p:sp>
      <p:sp>
        <p:nvSpPr>
          <p:cNvPr id="111" name="สี่เหลี่ยมผืนผ้ามุมมน 110"/>
          <p:cNvSpPr/>
          <p:nvPr/>
        </p:nvSpPr>
        <p:spPr>
          <a:xfrm>
            <a:off x="5166666" y="2485264"/>
            <a:ext cx="4564987" cy="578882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กองอำนวยการป้องกันและบรรเทาสารธารณภัยอำเภอ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(เขต) /ท้องถิ่น</a:t>
            </a:r>
          </a:p>
        </p:txBody>
      </p:sp>
      <p:sp>
        <p:nvSpPr>
          <p:cNvPr id="114" name="สี่เหลี่ยมผืนผ้ามุมมน 113"/>
          <p:cNvSpPr/>
          <p:nvPr/>
        </p:nvSpPr>
        <p:spPr>
          <a:xfrm>
            <a:off x="5848931" y="2881520"/>
            <a:ext cx="3013798" cy="71508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เพื่ออำนวยการ ควบคุม กำกับ ดูแล และประสานการปฏิบัติการป้องกันและบรรเทาสาธารณภัยของกองอำนวยการป้องกันและบรรเทาสาธารณภัยระดับต่างๆ</a:t>
            </a:r>
          </a:p>
        </p:txBody>
      </p:sp>
      <p:sp>
        <p:nvSpPr>
          <p:cNvPr id="118" name="สี่เหลี่ยมผืนผ้ามุมมน 117"/>
          <p:cNvSpPr/>
          <p:nvPr/>
        </p:nvSpPr>
        <p:spPr>
          <a:xfrm>
            <a:off x="-134310" y="692662"/>
            <a:ext cx="2881054" cy="408623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กองอำนวยการน้ำแห่งชาติ (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กอนช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.)</a:t>
            </a:r>
          </a:p>
        </p:txBody>
      </p:sp>
      <p:sp>
        <p:nvSpPr>
          <p:cNvPr id="119" name="สี่เหลี่ยมผืนผ้ามุมมน 118"/>
          <p:cNvSpPr/>
          <p:nvPr/>
        </p:nvSpPr>
        <p:spPr>
          <a:xfrm>
            <a:off x="-199721" y="923700"/>
            <a:ext cx="3334339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คณะทำงานภายใต้กองอำนวยการน้ำแห่งชาติ 6 ด้าน</a:t>
            </a:r>
          </a:p>
        </p:txBody>
      </p:sp>
      <p:sp>
        <p:nvSpPr>
          <p:cNvPr id="120" name="สี่เหลี่ยมผืนผ้ามุมมน 119"/>
          <p:cNvSpPr/>
          <p:nvPr/>
        </p:nvSpPr>
        <p:spPr>
          <a:xfrm>
            <a:off x="-10598" y="1111314"/>
            <a:ext cx="2575000" cy="105560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เพื่ออำนวยการ </a:t>
            </a:r>
            <a:r>
              <a:rPr kumimoji="0" lang="th-TH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บูรณา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114CC4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 และประสานการปฏิบัติกับหน่วยงานของรัฐ องค์กรปกครองส่วนท้องถิ่น รวมถึงภาคเอกชนในการควบคุมวิกฤติน้ำในภาวะรุนแรงหรือคาดการณ์ว่าจะรุนแรง</a:t>
            </a:r>
          </a:p>
        </p:txBody>
      </p:sp>
      <p:sp>
        <p:nvSpPr>
          <p:cNvPr id="121" name="สี่เหลี่ยมผืนผ้ามุมมน 120"/>
          <p:cNvSpPr/>
          <p:nvPr/>
        </p:nvSpPr>
        <p:spPr>
          <a:xfrm>
            <a:off x="2683318" y="2231007"/>
            <a:ext cx="987083" cy="51077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กอนช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122" name="สี่เหลี่ยมผืนผ้ามุมมน 121"/>
          <p:cNvSpPr/>
          <p:nvPr/>
        </p:nvSpPr>
        <p:spPr>
          <a:xfrm>
            <a:off x="4460269" y="412723"/>
            <a:ext cx="4089394" cy="408623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คณะกรรมการทรัพยากรน้ำแห่งชาติ (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กนช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.)</a:t>
            </a:r>
          </a:p>
        </p:txBody>
      </p:sp>
      <p:sp>
        <p:nvSpPr>
          <p:cNvPr id="123" name="Shape 16"/>
          <p:cNvSpPr/>
          <p:nvPr/>
        </p:nvSpPr>
        <p:spPr>
          <a:xfrm rot="5114205">
            <a:off x="4509549" y="1370715"/>
            <a:ext cx="718868" cy="986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810" h="21600" extrusionOk="0">
                <a:moveTo>
                  <a:pt x="2154" y="0"/>
                </a:moveTo>
                <a:cubicBezTo>
                  <a:pt x="11096" y="1233"/>
                  <a:pt x="19276" y="10887"/>
                  <a:pt x="12018" y="21600"/>
                </a:cubicBezTo>
                <a:cubicBezTo>
                  <a:pt x="-183" y="21486"/>
                  <a:pt x="-2324" y="8542"/>
                  <a:pt x="2154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85000"/>
            </a:schemeClr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6" name="สี่เหลี่ยมผืนผ้ามุมมน 125"/>
          <p:cNvSpPr/>
          <p:nvPr/>
        </p:nvSpPr>
        <p:spPr>
          <a:xfrm>
            <a:off x="5383796" y="1497484"/>
            <a:ext cx="1732157" cy="34051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คณะกรรมการลุ่มน้ำ 22 ลุ่มน้ำ</a:t>
            </a:r>
          </a:p>
        </p:txBody>
      </p:sp>
      <p:sp>
        <p:nvSpPr>
          <p:cNvPr id="130" name="สี่เหลี่ยมผืนผ้ามุมมน 129"/>
          <p:cNvSpPr/>
          <p:nvPr/>
        </p:nvSpPr>
        <p:spPr>
          <a:xfrm>
            <a:off x="5362608" y="1832452"/>
            <a:ext cx="2265575" cy="306467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คณะอนุกรรมการทรัพยากรน้ำจังหวัด 76 จังหวัด</a:t>
            </a:r>
          </a:p>
        </p:txBody>
      </p:sp>
      <p:sp>
        <p:nvSpPr>
          <p:cNvPr id="131" name="สี่เหลี่ยมผืนผ้ามุมมน 130"/>
          <p:cNvSpPr/>
          <p:nvPr/>
        </p:nvSpPr>
        <p:spPr>
          <a:xfrm>
            <a:off x="5369851" y="1682468"/>
            <a:ext cx="2251091" cy="306467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คณะอนุกรรมบริหารจัดการทรัพยากรน้ำรายภาค</a:t>
            </a:r>
          </a:p>
        </p:txBody>
      </p:sp>
      <p:sp>
        <p:nvSpPr>
          <p:cNvPr id="132" name="สี่เหลี่ยมผืนผ้ามุมมน 131"/>
          <p:cNvSpPr/>
          <p:nvPr/>
        </p:nvSpPr>
        <p:spPr>
          <a:xfrm>
            <a:off x="5244690" y="2043718"/>
            <a:ext cx="1001791" cy="34051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องค์กรผู้ใช้น้ำ</a:t>
            </a:r>
          </a:p>
        </p:txBody>
      </p:sp>
      <p:pic>
        <p:nvPicPr>
          <p:cNvPr id="133" name="รูปภาพ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068" y="1934129"/>
            <a:ext cx="260974" cy="123370"/>
          </a:xfrm>
          <a:prstGeom prst="rect">
            <a:avLst/>
          </a:prstGeom>
        </p:spPr>
      </p:pic>
      <p:pic>
        <p:nvPicPr>
          <p:cNvPr id="134" name="รูปภาพ 1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337" y="1786886"/>
            <a:ext cx="178496" cy="84380"/>
          </a:xfrm>
          <a:prstGeom prst="rect">
            <a:avLst/>
          </a:prstGeom>
        </p:spPr>
      </p:pic>
      <p:pic>
        <p:nvPicPr>
          <p:cNvPr id="135" name="รูปภาพ 1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140" y="2093781"/>
            <a:ext cx="364488" cy="172304"/>
          </a:xfrm>
          <a:prstGeom prst="rect">
            <a:avLst/>
          </a:prstGeom>
        </p:spPr>
      </p:pic>
      <p:pic>
        <p:nvPicPr>
          <p:cNvPr id="136" name="รูปภาพ 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660" y="1643544"/>
            <a:ext cx="178496" cy="84380"/>
          </a:xfrm>
          <a:prstGeom prst="rect">
            <a:avLst/>
          </a:prstGeom>
        </p:spPr>
      </p:pic>
      <p:sp>
        <p:nvSpPr>
          <p:cNvPr id="137" name="สี่เหลี่ยมผืนผ้ามุมมน 136"/>
          <p:cNvSpPr/>
          <p:nvPr/>
        </p:nvSpPr>
        <p:spPr>
          <a:xfrm>
            <a:off x="5114969" y="633157"/>
            <a:ext cx="3989641" cy="105560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เพื่อปรับปรุงและขับเคลื่อนแผนยุทธศาสตร์การบริหารจัดการทรัพยากรน้ำ กำหนดนโยบาย แผนแม่บท แผนปฏิบัติการในภาพรวมของประเทศ รวมไปถึงเสนอแนะหรือแก้ไขเพิ่มเติมกฎหมาย กฎ ระเบียบ ข้อบังคับที่เกี่ยวข้องเพื่อประโยชน์ในการบริหารจัดการทรัพยากรน้ำของประเทศ</a:t>
            </a:r>
          </a:p>
        </p:txBody>
      </p:sp>
      <p:sp>
        <p:nvSpPr>
          <p:cNvPr id="139" name="สี่เหลี่ยมผืนผ้ามุมมน 138"/>
          <p:cNvSpPr/>
          <p:nvPr/>
        </p:nvSpPr>
        <p:spPr>
          <a:xfrm rot="18783348">
            <a:off x="4777501" y="5517789"/>
            <a:ext cx="1562952" cy="306467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Operators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0" name="สี่เหลี่ยมผืนผ้ามุมมน 139"/>
          <p:cNvSpPr/>
          <p:nvPr/>
        </p:nvSpPr>
        <p:spPr>
          <a:xfrm rot="17925382">
            <a:off x="4034271" y="3927294"/>
            <a:ext cx="982219" cy="221337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Operators</a:t>
            </a:r>
            <a:endParaRPr kumimoji="0" lang="th-TH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1" name="สี่เหลี่ยมผืนผ้ามุมมน 140"/>
          <p:cNvSpPr/>
          <p:nvPr/>
        </p:nvSpPr>
        <p:spPr>
          <a:xfrm rot="3769740">
            <a:off x="3124021" y="3038116"/>
            <a:ext cx="1120595" cy="280928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Operators</a:t>
            </a:r>
          </a:p>
        </p:txBody>
      </p:sp>
      <p:sp>
        <p:nvSpPr>
          <p:cNvPr id="138" name="สี่เหลี่ยมผืนผ้ามุมมน 137"/>
          <p:cNvSpPr/>
          <p:nvPr/>
        </p:nvSpPr>
        <p:spPr>
          <a:xfrm rot="1233448">
            <a:off x="2401670" y="4377176"/>
            <a:ext cx="1562952" cy="715089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Operators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7" name="Shape 10"/>
          <p:cNvSpPr/>
          <p:nvPr/>
        </p:nvSpPr>
        <p:spPr>
          <a:xfrm>
            <a:off x="3814497" y="1369005"/>
            <a:ext cx="2098418" cy="5517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64" h="21600" extrusionOk="0">
                <a:moveTo>
                  <a:pt x="6235" y="14"/>
                </a:moveTo>
                <a:cubicBezTo>
                  <a:pt x="4443" y="4138"/>
                  <a:pt x="-619" y="16185"/>
                  <a:pt x="16264" y="21600"/>
                </a:cubicBezTo>
                <a:lnTo>
                  <a:pt x="5586" y="21600"/>
                </a:lnTo>
                <a:cubicBezTo>
                  <a:pt x="-5336" y="14637"/>
                  <a:pt x="2800" y="2284"/>
                  <a:pt x="4653" y="0"/>
                </a:cubicBezTo>
                <a:cubicBezTo>
                  <a:pt x="4653" y="0"/>
                  <a:pt x="6235" y="14"/>
                  <a:pt x="6235" y="14"/>
                </a:cubicBezTo>
                <a:close/>
              </a:path>
            </a:pathLst>
          </a:custGeom>
          <a:solidFill>
            <a:srgbClr val="CBA6FC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2" name="สี่เหลี่ยมผืนผ้ามุมมน 141"/>
          <p:cNvSpPr/>
          <p:nvPr/>
        </p:nvSpPr>
        <p:spPr>
          <a:xfrm rot="16822446">
            <a:off x="3322948" y="2506269"/>
            <a:ext cx="1774297" cy="374571"/>
          </a:xfrm>
          <a:prstGeom prst="round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H SarabunPSK" panose="020B0500040200020003" pitchFamily="34" charset="-34"/>
              </a:rPr>
              <a:t>Regulator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1" name="Shape 15"/>
          <p:cNvSpPr/>
          <p:nvPr/>
        </p:nvSpPr>
        <p:spPr>
          <a:xfrm>
            <a:off x="4092607" y="486533"/>
            <a:ext cx="1074059" cy="1542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4664" h="21600" extrusionOk="0">
                <a:moveTo>
                  <a:pt x="11559" y="0"/>
                </a:moveTo>
                <a:cubicBezTo>
                  <a:pt x="16908" y="7635"/>
                  <a:pt x="15994" y="20171"/>
                  <a:pt x="3675" y="21600"/>
                </a:cubicBezTo>
                <a:cubicBezTo>
                  <a:pt x="-4692" y="12203"/>
                  <a:pt x="2642" y="2140"/>
                  <a:pt x="11559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5" name="Oval 20"/>
          <p:cNvSpPr/>
          <p:nvPr/>
        </p:nvSpPr>
        <p:spPr>
          <a:xfrm>
            <a:off x="4277780" y="874930"/>
            <a:ext cx="637656" cy="655922"/>
          </a:xfrm>
          <a:prstGeom prst="ellipse">
            <a:avLst/>
          </a:prstGeom>
          <a:solidFill>
            <a:srgbClr val="FEFE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4" name="รูปภาพ 1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73"/>
          <a:stretch/>
        </p:blipFill>
        <p:spPr>
          <a:xfrm>
            <a:off x="4352599" y="947622"/>
            <a:ext cx="441673" cy="51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0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1">
            <a:extLst>
              <a:ext uri="{FF2B5EF4-FFF2-40B4-BE49-F238E27FC236}">
                <a16:creationId xmlns:a16="http://schemas.microsoft.com/office/drawing/2014/main" xmlns="" id="{9D66B226-8007-4FE1-BFC6-3AEBED727CED}"/>
              </a:ext>
            </a:extLst>
          </p:cNvPr>
          <p:cNvSpPr/>
          <p:nvPr/>
        </p:nvSpPr>
        <p:spPr>
          <a:xfrm>
            <a:off x="3567783" y="3407036"/>
            <a:ext cx="1930081" cy="688714"/>
          </a:xfrm>
          <a:prstGeom prst="roundRect">
            <a:avLst/>
          </a:prstGeom>
          <a:solidFill>
            <a:srgbClr val="42D0A2">
              <a:alpha val="24000"/>
            </a:srgbClr>
          </a:solidFill>
          <a:ln w="19050" cap="rnd" cmpd="sng" algn="ctr">
            <a:solidFill>
              <a:srgbClr val="42D0A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คาดการณ์/วางแผน/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การตัดสินใจ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3048B2F-E41F-4547-BDF9-63ED5B779261}"/>
              </a:ext>
            </a:extLst>
          </p:cNvPr>
          <p:cNvSpPr/>
          <p:nvPr/>
        </p:nvSpPr>
        <p:spPr>
          <a:xfrm>
            <a:off x="5565617" y="3683952"/>
            <a:ext cx="658586" cy="437115"/>
          </a:xfrm>
          <a:prstGeom prst="roundRect">
            <a:avLst/>
          </a:prstGeom>
          <a:solidFill>
            <a:srgbClr val="FF0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Graphic 4">
            <a:extLst>
              <a:ext uri="{FF2B5EF4-FFF2-40B4-BE49-F238E27FC236}">
                <a16:creationId xmlns:a16="http://schemas.microsoft.com/office/drawing/2014/main" xmlns="" id="{A108AA84-AC61-48B6-B660-8D2FBDF61916}"/>
              </a:ext>
            </a:extLst>
          </p:cNvPr>
          <p:cNvSpPr/>
          <p:nvPr/>
        </p:nvSpPr>
        <p:spPr>
          <a:xfrm rot="18640336">
            <a:off x="154273" y="1338901"/>
            <a:ext cx="5001865" cy="4901827"/>
          </a:xfrm>
          <a:custGeom>
            <a:avLst/>
            <a:gdLst>
              <a:gd name="connsiteX0" fmla="*/ 462439 w 476250"/>
              <a:gd name="connsiteY0" fmla="*/ 160496 h 466725"/>
              <a:gd name="connsiteX1" fmla="*/ 469106 w 476250"/>
              <a:gd name="connsiteY1" fmla="*/ 153829 h 466725"/>
              <a:gd name="connsiteX2" fmla="*/ 469106 w 476250"/>
              <a:gd name="connsiteY2" fmla="*/ 149066 h 466725"/>
              <a:gd name="connsiteX3" fmla="*/ 462439 w 476250"/>
              <a:gd name="connsiteY3" fmla="*/ 142399 h 466725"/>
              <a:gd name="connsiteX4" fmla="*/ 415766 w 476250"/>
              <a:gd name="connsiteY4" fmla="*/ 142399 h 466725"/>
              <a:gd name="connsiteX5" fmla="*/ 415766 w 476250"/>
              <a:gd name="connsiteY5" fmla="*/ 93821 h 466725"/>
              <a:gd name="connsiteX6" fmla="*/ 391954 w 476250"/>
              <a:gd name="connsiteY6" fmla="*/ 70009 h 466725"/>
              <a:gd name="connsiteX7" fmla="*/ 333851 w 476250"/>
              <a:gd name="connsiteY7" fmla="*/ 70009 h 466725"/>
              <a:gd name="connsiteX8" fmla="*/ 333851 w 476250"/>
              <a:gd name="connsiteY8" fmla="*/ 13811 h 466725"/>
              <a:gd name="connsiteX9" fmla="*/ 327184 w 476250"/>
              <a:gd name="connsiteY9" fmla="*/ 7144 h 466725"/>
              <a:gd name="connsiteX10" fmla="*/ 322421 w 476250"/>
              <a:gd name="connsiteY10" fmla="*/ 7144 h 466725"/>
              <a:gd name="connsiteX11" fmla="*/ 315754 w 476250"/>
              <a:gd name="connsiteY11" fmla="*/ 13811 h 466725"/>
              <a:gd name="connsiteX12" fmla="*/ 315754 w 476250"/>
              <a:gd name="connsiteY12" fmla="*/ 70009 h 466725"/>
              <a:gd name="connsiteX13" fmla="*/ 290989 w 476250"/>
              <a:gd name="connsiteY13" fmla="*/ 70009 h 466725"/>
              <a:gd name="connsiteX14" fmla="*/ 290989 w 476250"/>
              <a:gd name="connsiteY14" fmla="*/ 13811 h 466725"/>
              <a:gd name="connsiteX15" fmla="*/ 283369 w 476250"/>
              <a:gd name="connsiteY15" fmla="*/ 7144 h 466725"/>
              <a:gd name="connsiteX16" fmla="*/ 278606 w 476250"/>
              <a:gd name="connsiteY16" fmla="*/ 7144 h 466725"/>
              <a:gd name="connsiteX17" fmla="*/ 271939 w 476250"/>
              <a:gd name="connsiteY17" fmla="*/ 13811 h 466725"/>
              <a:gd name="connsiteX18" fmla="*/ 271939 w 476250"/>
              <a:gd name="connsiteY18" fmla="*/ 70009 h 466725"/>
              <a:gd name="connsiteX19" fmla="*/ 247174 w 476250"/>
              <a:gd name="connsiteY19" fmla="*/ 70009 h 466725"/>
              <a:gd name="connsiteX20" fmla="*/ 247174 w 476250"/>
              <a:gd name="connsiteY20" fmla="*/ 13811 h 466725"/>
              <a:gd name="connsiteX21" fmla="*/ 240506 w 476250"/>
              <a:gd name="connsiteY21" fmla="*/ 7144 h 466725"/>
              <a:gd name="connsiteX22" fmla="*/ 235744 w 476250"/>
              <a:gd name="connsiteY22" fmla="*/ 7144 h 466725"/>
              <a:gd name="connsiteX23" fmla="*/ 229076 w 476250"/>
              <a:gd name="connsiteY23" fmla="*/ 13811 h 466725"/>
              <a:gd name="connsiteX24" fmla="*/ 229076 w 476250"/>
              <a:gd name="connsiteY24" fmla="*/ 70009 h 466725"/>
              <a:gd name="connsiteX25" fmla="*/ 204311 w 476250"/>
              <a:gd name="connsiteY25" fmla="*/ 70009 h 466725"/>
              <a:gd name="connsiteX26" fmla="*/ 204311 w 476250"/>
              <a:gd name="connsiteY26" fmla="*/ 13811 h 466725"/>
              <a:gd name="connsiteX27" fmla="*/ 197644 w 476250"/>
              <a:gd name="connsiteY27" fmla="*/ 7144 h 466725"/>
              <a:gd name="connsiteX28" fmla="*/ 192881 w 476250"/>
              <a:gd name="connsiteY28" fmla="*/ 7144 h 466725"/>
              <a:gd name="connsiteX29" fmla="*/ 186214 w 476250"/>
              <a:gd name="connsiteY29" fmla="*/ 13811 h 466725"/>
              <a:gd name="connsiteX30" fmla="*/ 186214 w 476250"/>
              <a:gd name="connsiteY30" fmla="*/ 70009 h 466725"/>
              <a:gd name="connsiteX31" fmla="*/ 161449 w 476250"/>
              <a:gd name="connsiteY31" fmla="*/ 70009 h 466725"/>
              <a:gd name="connsiteX32" fmla="*/ 161449 w 476250"/>
              <a:gd name="connsiteY32" fmla="*/ 13811 h 466725"/>
              <a:gd name="connsiteX33" fmla="*/ 154781 w 476250"/>
              <a:gd name="connsiteY33" fmla="*/ 7144 h 466725"/>
              <a:gd name="connsiteX34" fmla="*/ 150019 w 476250"/>
              <a:gd name="connsiteY34" fmla="*/ 7144 h 466725"/>
              <a:gd name="connsiteX35" fmla="*/ 143351 w 476250"/>
              <a:gd name="connsiteY35" fmla="*/ 13811 h 466725"/>
              <a:gd name="connsiteX36" fmla="*/ 143351 w 476250"/>
              <a:gd name="connsiteY36" fmla="*/ 70009 h 466725"/>
              <a:gd name="connsiteX37" fmla="*/ 88106 w 476250"/>
              <a:gd name="connsiteY37" fmla="*/ 70009 h 466725"/>
              <a:gd name="connsiteX38" fmla="*/ 64294 w 476250"/>
              <a:gd name="connsiteY38" fmla="*/ 93821 h 466725"/>
              <a:gd name="connsiteX39" fmla="*/ 64294 w 476250"/>
              <a:gd name="connsiteY39" fmla="*/ 142399 h 466725"/>
              <a:gd name="connsiteX40" fmla="*/ 13811 w 476250"/>
              <a:gd name="connsiteY40" fmla="*/ 142399 h 466725"/>
              <a:gd name="connsiteX41" fmla="*/ 7144 w 476250"/>
              <a:gd name="connsiteY41" fmla="*/ 149066 h 466725"/>
              <a:gd name="connsiteX42" fmla="*/ 7144 w 476250"/>
              <a:gd name="connsiteY42" fmla="*/ 153829 h 466725"/>
              <a:gd name="connsiteX43" fmla="*/ 13811 w 476250"/>
              <a:gd name="connsiteY43" fmla="*/ 160496 h 466725"/>
              <a:gd name="connsiteX44" fmla="*/ 64294 w 476250"/>
              <a:gd name="connsiteY44" fmla="*/ 160496 h 466725"/>
              <a:gd name="connsiteX45" fmla="*/ 64294 w 476250"/>
              <a:gd name="connsiteY45" fmla="*/ 185261 h 466725"/>
              <a:gd name="connsiteX46" fmla="*/ 13811 w 476250"/>
              <a:gd name="connsiteY46" fmla="*/ 185261 h 466725"/>
              <a:gd name="connsiteX47" fmla="*/ 7144 w 476250"/>
              <a:gd name="connsiteY47" fmla="*/ 191929 h 466725"/>
              <a:gd name="connsiteX48" fmla="*/ 7144 w 476250"/>
              <a:gd name="connsiteY48" fmla="*/ 196691 h 466725"/>
              <a:gd name="connsiteX49" fmla="*/ 13811 w 476250"/>
              <a:gd name="connsiteY49" fmla="*/ 203359 h 466725"/>
              <a:gd name="connsiteX50" fmla="*/ 64294 w 476250"/>
              <a:gd name="connsiteY50" fmla="*/ 203359 h 466725"/>
              <a:gd name="connsiteX51" fmla="*/ 64294 w 476250"/>
              <a:gd name="connsiteY51" fmla="*/ 228124 h 466725"/>
              <a:gd name="connsiteX52" fmla="*/ 13811 w 476250"/>
              <a:gd name="connsiteY52" fmla="*/ 228124 h 466725"/>
              <a:gd name="connsiteX53" fmla="*/ 7144 w 476250"/>
              <a:gd name="connsiteY53" fmla="*/ 235744 h 466725"/>
              <a:gd name="connsiteX54" fmla="*/ 7144 w 476250"/>
              <a:gd name="connsiteY54" fmla="*/ 240506 h 466725"/>
              <a:gd name="connsiteX55" fmla="*/ 13811 w 476250"/>
              <a:gd name="connsiteY55" fmla="*/ 247174 h 466725"/>
              <a:gd name="connsiteX56" fmla="*/ 64294 w 476250"/>
              <a:gd name="connsiteY56" fmla="*/ 247174 h 466725"/>
              <a:gd name="connsiteX57" fmla="*/ 64294 w 476250"/>
              <a:gd name="connsiteY57" fmla="*/ 271939 h 466725"/>
              <a:gd name="connsiteX58" fmla="*/ 13811 w 476250"/>
              <a:gd name="connsiteY58" fmla="*/ 271939 h 466725"/>
              <a:gd name="connsiteX59" fmla="*/ 7144 w 476250"/>
              <a:gd name="connsiteY59" fmla="*/ 278606 h 466725"/>
              <a:gd name="connsiteX60" fmla="*/ 7144 w 476250"/>
              <a:gd name="connsiteY60" fmla="*/ 283369 h 466725"/>
              <a:gd name="connsiteX61" fmla="*/ 13811 w 476250"/>
              <a:gd name="connsiteY61" fmla="*/ 290036 h 466725"/>
              <a:gd name="connsiteX62" fmla="*/ 64294 w 476250"/>
              <a:gd name="connsiteY62" fmla="*/ 290036 h 466725"/>
              <a:gd name="connsiteX63" fmla="*/ 64294 w 476250"/>
              <a:gd name="connsiteY63" fmla="*/ 314801 h 466725"/>
              <a:gd name="connsiteX64" fmla="*/ 13811 w 476250"/>
              <a:gd name="connsiteY64" fmla="*/ 314801 h 466725"/>
              <a:gd name="connsiteX65" fmla="*/ 7144 w 476250"/>
              <a:gd name="connsiteY65" fmla="*/ 321469 h 466725"/>
              <a:gd name="connsiteX66" fmla="*/ 7144 w 476250"/>
              <a:gd name="connsiteY66" fmla="*/ 326231 h 466725"/>
              <a:gd name="connsiteX67" fmla="*/ 13811 w 476250"/>
              <a:gd name="connsiteY67" fmla="*/ 332899 h 466725"/>
              <a:gd name="connsiteX68" fmla="*/ 64294 w 476250"/>
              <a:gd name="connsiteY68" fmla="*/ 332899 h 466725"/>
              <a:gd name="connsiteX69" fmla="*/ 64294 w 476250"/>
              <a:gd name="connsiteY69" fmla="*/ 380524 h 466725"/>
              <a:gd name="connsiteX70" fmla="*/ 88106 w 476250"/>
              <a:gd name="connsiteY70" fmla="*/ 404336 h 466725"/>
              <a:gd name="connsiteX71" fmla="*/ 142399 w 476250"/>
              <a:gd name="connsiteY71" fmla="*/ 404336 h 466725"/>
              <a:gd name="connsiteX72" fmla="*/ 142399 w 476250"/>
              <a:gd name="connsiteY72" fmla="*/ 461486 h 466725"/>
              <a:gd name="connsiteX73" fmla="*/ 149066 w 476250"/>
              <a:gd name="connsiteY73" fmla="*/ 468154 h 466725"/>
              <a:gd name="connsiteX74" fmla="*/ 153829 w 476250"/>
              <a:gd name="connsiteY74" fmla="*/ 468154 h 466725"/>
              <a:gd name="connsiteX75" fmla="*/ 160496 w 476250"/>
              <a:gd name="connsiteY75" fmla="*/ 461486 h 466725"/>
              <a:gd name="connsiteX76" fmla="*/ 160496 w 476250"/>
              <a:gd name="connsiteY76" fmla="*/ 404336 h 466725"/>
              <a:gd name="connsiteX77" fmla="*/ 185261 w 476250"/>
              <a:gd name="connsiteY77" fmla="*/ 404336 h 466725"/>
              <a:gd name="connsiteX78" fmla="*/ 185261 w 476250"/>
              <a:gd name="connsiteY78" fmla="*/ 461486 h 466725"/>
              <a:gd name="connsiteX79" fmla="*/ 191929 w 476250"/>
              <a:gd name="connsiteY79" fmla="*/ 468154 h 466725"/>
              <a:gd name="connsiteX80" fmla="*/ 196691 w 476250"/>
              <a:gd name="connsiteY80" fmla="*/ 468154 h 466725"/>
              <a:gd name="connsiteX81" fmla="*/ 203359 w 476250"/>
              <a:gd name="connsiteY81" fmla="*/ 461486 h 466725"/>
              <a:gd name="connsiteX82" fmla="*/ 203359 w 476250"/>
              <a:gd name="connsiteY82" fmla="*/ 404336 h 466725"/>
              <a:gd name="connsiteX83" fmla="*/ 228124 w 476250"/>
              <a:gd name="connsiteY83" fmla="*/ 404336 h 466725"/>
              <a:gd name="connsiteX84" fmla="*/ 228124 w 476250"/>
              <a:gd name="connsiteY84" fmla="*/ 461486 h 466725"/>
              <a:gd name="connsiteX85" fmla="*/ 234791 w 476250"/>
              <a:gd name="connsiteY85" fmla="*/ 468154 h 466725"/>
              <a:gd name="connsiteX86" fmla="*/ 239554 w 476250"/>
              <a:gd name="connsiteY86" fmla="*/ 468154 h 466725"/>
              <a:gd name="connsiteX87" fmla="*/ 246221 w 476250"/>
              <a:gd name="connsiteY87" fmla="*/ 461486 h 466725"/>
              <a:gd name="connsiteX88" fmla="*/ 246221 w 476250"/>
              <a:gd name="connsiteY88" fmla="*/ 404336 h 466725"/>
              <a:gd name="connsiteX89" fmla="*/ 270986 w 476250"/>
              <a:gd name="connsiteY89" fmla="*/ 404336 h 466725"/>
              <a:gd name="connsiteX90" fmla="*/ 270986 w 476250"/>
              <a:gd name="connsiteY90" fmla="*/ 461486 h 466725"/>
              <a:gd name="connsiteX91" fmla="*/ 277654 w 476250"/>
              <a:gd name="connsiteY91" fmla="*/ 468154 h 466725"/>
              <a:gd name="connsiteX92" fmla="*/ 283369 w 476250"/>
              <a:gd name="connsiteY92" fmla="*/ 468154 h 466725"/>
              <a:gd name="connsiteX93" fmla="*/ 290036 w 476250"/>
              <a:gd name="connsiteY93" fmla="*/ 461486 h 466725"/>
              <a:gd name="connsiteX94" fmla="*/ 290036 w 476250"/>
              <a:gd name="connsiteY94" fmla="*/ 404336 h 466725"/>
              <a:gd name="connsiteX95" fmla="*/ 314801 w 476250"/>
              <a:gd name="connsiteY95" fmla="*/ 404336 h 466725"/>
              <a:gd name="connsiteX96" fmla="*/ 314801 w 476250"/>
              <a:gd name="connsiteY96" fmla="*/ 461486 h 466725"/>
              <a:gd name="connsiteX97" fmla="*/ 321469 w 476250"/>
              <a:gd name="connsiteY97" fmla="*/ 468154 h 466725"/>
              <a:gd name="connsiteX98" fmla="*/ 326231 w 476250"/>
              <a:gd name="connsiteY98" fmla="*/ 468154 h 466725"/>
              <a:gd name="connsiteX99" fmla="*/ 332899 w 476250"/>
              <a:gd name="connsiteY99" fmla="*/ 461486 h 466725"/>
              <a:gd name="connsiteX100" fmla="*/ 332899 w 476250"/>
              <a:gd name="connsiteY100" fmla="*/ 404336 h 466725"/>
              <a:gd name="connsiteX101" fmla="*/ 391001 w 476250"/>
              <a:gd name="connsiteY101" fmla="*/ 404336 h 466725"/>
              <a:gd name="connsiteX102" fmla="*/ 414814 w 476250"/>
              <a:gd name="connsiteY102" fmla="*/ 380524 h 466725"/>
              <a:gd name="connsiteX103" fmla="*/ 414814 w 476250"/>
              <a:gd name="connsiteY103" fmla="*/ 332899 h 466725"/>
              <a:gd name="connsiteX104" fmla="*/ 461486 w 476250"/>
              <a:gd name="connsiteY104" fmla="*/ 332899 h 466725"/>
              <a:gd name="connsiteX105" fmla="*/ 468154 w 476250"/>
              <a:gd name="connsiteY105" fmla="*/ 326231 h 466725"/>
              <a:gd name="connsiteX106" fmla="*/ 468154 w 476250"/>
              <a:gd name="connsiteY106" fmla="*/ 321469 h 466725"/>
              <a:gd name="connsiteX107" fmla="*/ 461486 w 476250"/>
              <a:gd name="connsiteY107" fmla="*/ 314801 h 466725"/>
              <a:gd name="connsiteX108" fmla="*/ 414814 w 476250"/>
              <a:gd name="connsiteY108" fmla="*/ 314801 h 466725"/>
              <a:gd name="connsiteX109" fmla="*/ 414814 w 476250"/>
              <a:gd name="connsiteY109" fmla="*/ 290036 h 466725"/>
              <a:gd name="connsiteX110" fmla="*/ 461486 w 476250"/>
              <a:gd name="connsiteY110" fmla="*/ 290036 h 466725"/>
              <a:gd name="connsiteX111" fmla="*/ 468154 w 476250"/>
              <a:gd name="connsiteY111" fmla="*/ 283369 h 466725"/>
              <a:gd name="connsiteX112" fmla="*/ 468154 w 476250"/>
              <a:gd name="connsiteY112" fmla="*/ 278606 h 466725"/>
              <a:gd name="connsiteX113" fmla="*/ 461486 w 476250"/>
              <a:gd name="connsiteY113" fmla="*/ 271939 h 466725"/>
              <a:gd name="connsiteX114" fmla="*/ 414814 w 476250"/>
              <a:gd name="connsiteY114" fmla="*/ 271939 h 466725"/>
              <a:gd name="connsiteX115" fmla="*/ 414814 w 476250"/>
              <a:gd name="connsiteY115" fmla="*/ 247174 h 466725"/>
              <a:gd name="connsiteX116" fmla="*/ 461486 w 476250"/>
              <a:gd name="connsiteY116" fmla="*/ 247174 h 466725"/>
              <a:gd name="connsiteX117" fmla="*/ 468154 w 476250"/>
              <a:gd name="connsiteY117" fmla="*/ 240506 h 466725"/>
              <a:gd name="connsiteX118" fmla="*/ 468154 w 476250"/>
              <a:gd name="connsiteY118" fmla="*/ 235744 h 466725"/>
              <a:gd name="connsiteX119" fmla="*/ 461486 w 476250"/>
              <a:gd name="connsiteY119" fmla="*/ 229076 h 466725"/>
              <a:gd name="connsiteX120" fmla="*/ 414814 w 476250"/>
              <a:gd name="connsiteY120" fmla="*/ 229076 h 466725"/>
              <a:gd name="connsiteX121" fmla="*/ 414814 w 476250"/>
              <a:gd name="connsiteY121" fmla="*/ 204311 h 466725"/>
              <a:gd name="connsiteX122" fmla="*/ 461486 w 476250"/>
              <a:gd name="connsiteY122" fmla="*/ 204311 h 466725"/>
              <a:gd name="connsiteX123" fmla="*/ 468154 w 476250"/>
              <a:gd name="connsiteY123" fmla="*/ 197644 h 466725"/>
              <a:gd name="connsiteX124" fmla="*/ 468154 w 476250"/>
              <a:gd name="connsiteY124" fmla="*/ 192881 h 466725"/>
              <a:gd name="connsiteX125" fmla="*/ 461486 w 476250"/>
              <a:gd name="connsiteY125" fmla="*/ 186214 h 466725"/>
              <a:gd name="connsiteX126" fmla="*/ 414814 w 476250"/>
              <a:gd name="connsiteY126" fmla="*/ 186214 h 466725"/>
              <a:gd name="connsiteX127" fmla="*/ 414814 w 476250"/>
              <a:gd name="connsiteY127" fmla="*/ 161449 h 466725"/>
              <a:gd name="connsiteX128" fmla="*/ 462439 w 476250"/>
              <a:gd name="connsiteY128" fmla="*/ 161449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476250" h="466725">
                <a:moveTo>
                  <a:pt x="462439" y="160496"/>
                </a:moveTo>
                <a:cubicBezTo>
                  <a:pt x="466249" y="160496"/>
                  <a:pt x="469106" y="157639"/>
                  <a:pt x="469106" y="153829"/>
                </a:cubicBezTo>
                <a:lnTo>
                  <a:pt x="469106" y="149066"/>
                </a:lnTo>
                <a:cubicBezTo>
                  <a:pt x="469106" y="145256"/>
                  <a:pt x="466249" y="142399"/>
                  <a:pt x="462439" y="142399"/>
                </a:cubicBezTo>
                <a:lnTo>
                  <a:pt x="415766" y="142399"/>
                </a:lnTo>
                <a:lnTo>
                  <a:pt x="415766" y="93821"/>
                </a:lnTo>
                <a:cubicBezTo>
                  <a:pt x="415766" y="80486"/>
                  <a:pt x="405289" y="70009"/>
                  <a:pt x="391954" y="70009"/>
                </a:cubicBezTo>
                <a:lnTo>
                  <a:pt x="333851" y="70009"/>
                </a:lnTo>
                <a:lnTo>
                  <a:pt x="333851" y="13811"/>
                </a:lnTo>
                <a:cubicBezTo>
                  <a:pt x="333851" y="10001"/>
                  <a:pt x="330994" y="7144"/>
                  <a:pt x="327184" y="7144"/>
                </a:cubicBezTo>
                <a:lnTo>
                  <a:pt x="322421" y="7144"/>
                </a:lnTo>
                <a:cubicBezTo>
                  <a:pt x="318611" y="7144"/>
                  <a:pt x="315754" y="10001"/>
                  <a:pt x="315754" y="13811"/>
                </a:cubicBezTo>
                <a:lnTo>
                  <a:pt x="315754" y="70009"/>
                </a:lnTo>
                <a:lnTo>
                  <a:pt x="290989" y="70009"/>
                </a:lnTo>
                <a:lnTo>
                  <a:pt x="290989" y="13811"/>
                </a:lnTo>
                <a:cubicBezTo>
                  <a:pt x="290989" y="10001"/>
                  <a:pt x="287179" y="7144"/>
                  <a:pt x="283369" y="7144"/>
                </a:cubicBezTo>
                <a:lnTo>
                  <a:pt x="278606" y="7144"/>
                </a:lnTo>
                <a:cubicBezTo>
                  <a:pt x="274796" y="7144"/>
                  <a:pt x="271939" y="10001"/>
                  <a:pt x="271939" y="13811"/>
                </a:cubicBezTo>
                <a:lnTo>
                  <a:pt x="271939" y="70009"/>
                </a:lnTo>
                <a:lnTo>
                  <a:pt x="247174" y="70009"/>
                </a:lnTo>
                <a:lnTo>
                  <a:pt x="247174" y="13811"/>
                </a:lnTo>
                <a:cubicBezTo>
                  <a:pt x="247174" y="10001"/>
                  <a:pt x="244316" y="7144"/>
                  <a:pt x="240506" y="7144"/>
                </a:cubicBezTo>
                <a:lnTo>
                  <a:pt x="235744" y="7144"/>
                </a:lnTo>
                <a:cubicBezTo>
                  <a:pt x="231934" y="7144"/>
                  <a:pt x="229076" y="10001"/>
                  <a:pt x="229076" y="13811"/>
                </a:cubicBezTo>
                <a:lnTo>
                  <a:pt x="229076" y="70009"/>
                </a:lnTo>
                <a:lnTo>
                  <a:pt x="204311" y="70009"/>
                </a:lnTo>
                <a:lnTo>
                  <a:pt x="204311" y="13811"/>
                </a:lnTo>
                <a:cubicBezTo>
                  <a:pt x="204311" y="10001"/>
                  <a:pt x="201454" y="7144"/>
                  <a:pt x="197644" y="7144"/>
                </a:cubicBezTo>
                <a:lnTo>
                  <a:pt x="192881" y="7144"/>
                </a:lnTo>
                <a:cubicBezTo>
                  <a:pt x="189071" y="7144"/>
                  <a:pt x="186214" y="10001"/>
                  <a:pt x="186214" y="13811"/>
                </a:cubicBezTo>
                <a:lnTo>
                  <a:pt x="186214" y="70009"/>
                </a:lnTo>
                <a:lnTo>
                  <a:pt x="161449" y="70009"/>
                </a:lnTo>
                <a:lnTo>
                  <a:pt x="161449" y="13811"/>
                </a:lnTo>
                <a:cubicBezTo>
                  <a:pt x="161449" y="10001"/>
                  <a:pt x="158591" y="7144"/>
                  <a:pt x="154781" y="7144"/>
                </a:cubicBezTo>
                <a:lnTo>
                  <a:pt x="150019" y="7144"/>
                </a:lnTo>
                <a:cubicBezTo>
                  <a:pt x="146209" y="7144"/>
                  <a:pt x="143351" y="10001"/>
                  <a:pt x="143351" y="13811"/>
                </a:cubicBezTo>
                <a:lnTo>
                  <a:pt x="143351" y="70009"/>
                </a:lnTo>
                <a:lnTo>
                  <a:pt x="88106" y="70009"/>
                </a:lnTo>
                <a:cubicBezTo>
                  <a:pt x="74771" y="70009"/>
                  <a:pt x="64294" y="81439"/>
                  <a:pt x="64294" y="93821"/>
                </a:cubicBezTo>
                <a:lnTo>
                  <a:pt x="64294" y="142399"/>
                </a:lnTo>
                <a:lnTo>
                  <a:pt x="13811" y="142399"/>
                </a:lnTo>
                <a:cubicBezTo>
                  <a:pt x="10001" y="142399"/>
                  <a:pt x="7144" y="145256"/>
                  <a:pt x="7144" y="149066"/>
                </a:cubicBezTo>
                <a:lnTo>
                  <a:pt x="7144" y="153829"/>
                </a:lnTo>
                <a:cubicBezTo>
                  <a:pt x="7144" y="157639"/>
                  <a:pt x="10001" y="160496"/>
                  <a:pt x="13811" y="160496"/>
                </a:cubicBezTo>
                <a:lnTo>
                  <a:pt x="64294" y="160496"/>
                </a:lnTo>
                <a:lnTo>
                  <a:pt x="64294" y="185261"/>
                </a:lnTo>
                <a:lnTo>
                  <a:pt x="13811" y="185261"/>
                </a:lnTo>
                <a:cubicBezTo>
                  <a:pt x="10001" y="185261"/>
                  <a:pt x="7144" y="188119"/>
                  <a:pt x="7144" y="191929"/>
                </a:cubicBezTo>
                <a:lnTo>
                  <a:pt x="7144" y="196691"/>
                </a:lnTo>
                <a:cubicBezTo>
                  <a:pt x="7144" y="200501"/>
                  <a:pt x="10001" y="203359"/>
                  <a:pt x="13811" y="203359"/>
                </a:cubicBezTo>
                <a:lnTo>
                  <a:pt x="64294" y="203359"/>
                </a:lnTo>
                <a:lnTo>
                  <a:pt x="64294" y="228124"/>
                </a:lnTo>
                <a:lnTo>
                  <a:pt x="13811" y="228124"/>
                </a:lnTo>
                <a:cubicBezTo>
                  <a:pt x="10001" y="229076"/>
                  <a:pt x="7144" y="231934"/>
                  <a:pt x="7144" y="235744"/>
                </a:cubicBezTo>
                <a:lnTo>
                  <a:pt x="7144" y="240506"/>
                </a:lnTo>
                <a:cubicBezTo>
                  <a:pt x="7144" y="244316"/>
                  <a:pt x="10001" y="247174"/>
                  <a:pt x="13811" y="247174"/>
                </a:cubicBezTo>
                <a:lnTo>
                  <a:pt x="64294" y="247174"/>
                </a:lnTo>
                <a:lnTo>
                  <a:pt x="64294" y="271939"/>
                </a:lnTo>
                <a:lnTo>
                  <a:pt x="13811" y="271939"/>
                </a:lnTo>
                <a:cubicBezTo>
                  <a:pt x="10001" y="271939"/>
                  <a:pt x="7144" y="274796"/>
                  <a:pt x="7144" y="278606"/>
                </a:cubicBezTo>
                <a:lnTo>
                  <a:pt x="7144" y="283369"/>
                </a:lnTo>
                <a:cubicBezTo>
                  <a:pt x="7144" y="287179"/>
                  <a:pt x="10001" y="290036"/>
                  <a:pt x="13811" y="290036"/>
                </a:cubicBezTo>
                <a:lnTo>
                  <a:pt x="64294" y="290036"/>
                </a:lnTo>
                <a:lnTo>
                  <a:pt x="64294" y="314801"/>
                </a:lnTo>
                <a:lnTo>
                  <a:pt x="13811" y="314801"/>
                </a:lnTo>
                <a:cubicBezTo>
                  <a:pt x="10001" y="314801"/>
                  <a:pt x="7144" y="317659"/>
                  <a:pt x="7144" y="321469"/>
                </a:cubicBezTo>
                <a:lnTo>
                  <a:pt x="7144" y="326231"/>
                </a:lnTo>
                <a:cubicBezTo>
                  <a:pt x="7144" y="330041"/>
                  <a:pt x="10001" y="332899"/>
                  <a:pt x="13811" y="332899"/>
                </a:cubicBezTo>
                <a:lnTo>
                  <a:pt x="64294" y="332899"/>
                </a:lnTo>
                <a:lnTo>
                  <a:pt x="64294" y="380524"/>
                </a:lnTo>
                <a:cubicBezTo>
                  <a:pt x="64294" y="393859"/>
                  <a:pt x="74771" y="404336"/>
                  <a:pt x="88106" y="404336"/>
                </a:cubicBezTo>
                <a:lnTo>
                  <a:pt x="142399" y="404336"/>
                </a:lnTo>
                <a:lnTo>
                  <a:pt x="142399" y="461486"/>
                </a:lnTo>
                <a:cubicBezTo>
                  <a:pt x="142399" y="465296"/>
                  <a:pt x="145256" y="468154"/>
                  <a:pt x="149066" y="468154"/>
                </a:cubicBezTo>
                <a:lnTo>
                  <a:pt x="153829" y="468154"/>
                </a:lnTo>
                <a:cubicBezTo>
                  <a:pt x="157639" y="468154"/>
                  <a:pt x="160496" y="465296"/>
                  <a:pt x="160496" y="461486"/>
                </a:cubicBezTo>
                <a:lnTo>
                  <a:pt x="160496" y="404336"/>
                </a:lnTo>
                <a:lnTo>
                  <a:pt x="185261" y="404336"/>
                </a:lnTo>
                <a:lnTo>
                  <a:pt x="185261" y="461486"/>
                </a:lnTo>
                <a:cubicBezTo>
                  <a:pt x="185261" y="465296"/>
                  <a:pt x="188119" y="468154"/>
                  <a:pt x="191929" y="468154"/>
                </a:cubicBezTo>
                <a:lnTo>
                  <a:pt x="196691" y="468154"/>
                </a:lnTo>
                <a:cubicBezTo>
                  <a:pt x="200501" y="468154"/>
                  <a:pt x="203359" y="465296"/>
                  <a:pt x="203359" y="461486"/>
                </a:cubicBezTo>
                <a:lnTo>
                  <a:pt x="203359" y="404336"/>
                </a:lnTo>
                <a:lnTo>
                  <a:pt x="228124" y="404336"/>
                </a:lnTo>
                <a:lnTo>
                  <a:pt x="228124" y="461486"/>
                </a:lnTo>
                <a:cubicBezTo>
                  <a:pt x="228124" y="465296"/>
                  <a:pt x="230981" y="468154"/>
                  <a:pt x="234791" y="468154"/>
                </a:cubicBezTo>
                <a:lnTo>
                  <a:pt x="239554" y="468154"/>
                </a:lnTo>
                <a:cubicBezTo>
                  <a:pt x="243364" y="468154"/>
                  <a:pt x="246221" y="465296"/>
                  <a:pt x="246221" y="461486"/>
                </a:cubicBezTo>
                <a:lnTo>
                  <a:pt x="246221" y="404336"/>
                </a:lnTo>
                <a:lnTo>
                  <a:pt x="270986" y="404336"/>
                </a:lnTo>
                <a:lnTo>
                  <a:pt x="270986" y="461486"/>
                </a:lnTo>
                <a:cubicBezTo>
                  <a:pt x="270986" y="465296"/>
                  <a:pt x="273844" y="468154"/>
                  <a:pt x="277654" y="468154"/>
                </a:cubicBezTo>
                <a:lnTo>
                  <a:pt x="283369" y="468154"/>
                </a:lnTo>
                <a:cubicBezTo>
                  <a:pt x="287179" y="468154"/>
                  <a:pt x="290036" y="465296"/>
                  <a:pt x="290036" y="461486"/>
                </a:cubicBezTo>
                <a:lnTo>
                  <a:pt x="290036" y="404336"/>
                </a:lnTo>
                <a:lnTo>
                  <a:pt x="314801" y="404336"/>
                </a:lnTo>
                <a:lnTo>
                  <a:pt x="314801" y="461486"/>
                </a:lnTo>
                <a:cubicBezTo>
                  <a:pt x="314801" y="465296"/>
                  <a:pt x="317659" y="468154"/>
                  <a:pt x="321469" y="468154"/>
                </a:cubicBezTo>
                <a:lnTo>
                  <a:pt x="326231" y="468154"/>
                </a:lnTo>
                <a:cubicBezTo>
                  <a:pt x="330041" y="468154"/>
                  <a:pt x="332899" y="465296"/>
                  <a:pt x="332899" y="461486"/>
                </a:cubicBezTo>
                <a:lnTo>
                  <a:pt x="332899" y="404336"/>
                </a:lnTo>
                <a:lnTo>
                  <a:pt x="391001" y="404336"/>
                </a:lnTo>
                <a:cubicBezTo>
                  <a:pt x="404336" y="404336"/>
                  <a:pt x="414814" y="393859"/>
                  <a:pt x="414814" y="380524"/>
                </a:cubicBezTo>
                <a:lnTo>
                  <a:pt x="414814" y="332899"/>
                </a:lnTo>
                <a:lnTo>
                  <a:pt x="461486" y="332899"/>
                </a:lnTo>
                <a:cubicBezTo>
                  <a:pt x="465296" y="332899"/>
                  <a:pt x="468154" y="330041"/>
                  <a:pt x="468154" y="326231"/>
                </a:cubicBezTo>
                <a:lnTo>
                  <a:pt x="468154" y="321469"/>
                </a:lnTo>
                <a:cubicBezTo>
                  <a:pt x="468154" y="317659"/>
                  <a:pt x="465296" y="314801"/>
                  <a:pt x="461486" y="314801"/>
                </a:cubicBezTo>
                <a:lnTo>
                  <a:pt x="414814" y="314801"/>
                </a:lnTo>
                <a:lnTo>
                  <a:pt x="414814" y="290036"/>
                </a:lnTo>
                <a:lnTo>
                  <a:pt x="461486" y="290036"/>
                </a:lnTo>
                <a:cubicBezTo>
                  <a:pt x="465296" y="290036"/>
                  <a:pt x="468154" y="287179"/>
                  <a:pt x="468154" y="283369"/>
                </a:cubicBezTo>
                <a:lnTo>
                  <a:pt x="468154" y="278606"/>
                </a:lnTo>
                <a:cubicBezTo>
                  <a:pt x="468154" y="274796"/>
                  <a:pt x="465296" y="271939"/>
                  <a:pt x="461486" y="271939"/>
                </a:cubicBezTo>
                <a:lnTo>
                  <a:pt x="414814" y="271939"/>
                </a:lnTo>
                <a:lnTo>
                  <a:pt x="414814" y="247174"/>
                </a:lnTo>
                <a:lnTo>
                  <a:pt x="461486" y="247174"/>
                </a:lnTo>
                <a:cubicBezTo>
                  <a:pt x="465296" y="247174"/>
                  <a:pt x="468154" y="244316"/>
                  <a:pt x="468154" y="240506"/>
                </a:cubicBezTo>
                <a:lnTo>
                  <a:pt x="468154" y="235744"/>
                </a:lnTo>
                <a:cubicBezTo>
                  <a:pt x="468154" y="231934"/>
                  <a:pt x="465296" y="229076"/>
                  <a:pt x="461486" y="229076"/>
                </a:cubicBezTo>
                <a:lnTo>
                  <a:pt x="414814" y="229076"/>
                </a:lnTo>
                <a:lnTo>
                  <a:pt x="414814" y="204311"/>
                </a:lnTo>
                <a:lnTo>
                  <a:pt x="461486" y="204311"/>
                </a:lnTo>
                <a:cubicBezTo>
                  <a:pt x="465296" y="204311"/>
                  <a:pt x="468154" y="201454"/>
                  <a:pt x="468154" y="197644"/>
                </a:cubicBezTo>
                <a:lnTo>
                  <a:pt x="468154" y="192881"/>
                </a:lnTo>
                <a:cubicBezTo>
                  <a:pt x="468154" y="189071"/>
                  <a:pt x="465296" y="186214"/>
                  <a:pt x="461486" y="186214"/>
                </a:cubicBezTo>
                <a:lnTo>
                  <a:pt x="414814" y="186214"/>
                </a:lnTo>
                <a:lnTo>
                  <a:pt x="414814" y="161449"/>
                </a:lnTo>
                <a:lnTo>
                  <a:pt x="462439" y="161449"/>
                </a:lnTo>
                <a:close/>
              </a:path>
            </a:pathLst>
          </a:custGeom>
          <a:solidFill>
            <a:srgbClr val="8FC4EF">
              <a:alpha val="11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3" name="Straight Arrow Connector 84">
            <a:extLst>
              <a:ext uri="{FF2B5EF4-FFF2-40B4-BE49-F238E27FC236}">
                <a16:creationId xmlns:a16="http://schemas.microsoft.com/office/drawing/2014/main" xmlns="" id="{9A7A1C73-D283-460B-8C32-4CF4101230EC}"/>
              </a:ext>
            </a:extLst>
          </p:cNvPr>
          <p:cNvCxnSpPr>
            <a:cxnSpLocks/>
            <a:stCxn id="150" idx="3"/>
            <a:endCxn id="149" idx="1"/>
          </p:cNvCxnSpPr>
          <p:nvPr/>
        </p:nvCxnSpPr>
        <p:spPr>
          <a:xfrm>
            <a:off x="6579542" y="5426308"/>
            <a:ext cx="263948" cy="4104"/>
          </a:xfrm>
          <a:prstGeom prst="straightConnector1">
            <a:avLst/>
          </a:prstGeom>
          <a:noFill/>
          <a:ln w="38100" cap="rnd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134" name="Straight Connector 30">
            <a:extLst>
              <a:ext uri="{FF2B5EF4-FFF2-40B4-BE49-F238E27FC236}">
                <a16:creationId xmlns:a16="http://schemas.microsoft.com/office/drawing/2014/main" xmlns="" id="{50BF2134-5171-4E9A-A7A5-2A571ADEB76C}"/>
              </a:ext>
            </a:extLst>
          </p:cNvPr>
          <p:cNvCxnSpPr>
            <a:cxnSpLocks/>
            <a:stCxn id="136" idx="2"/>
          </p:cNvCxnSpPr>
          <p:nvPr/>
        </p:nvCxnSpPr>
        <p:spPr>
          <a:xfrm>
            <a:off x="4539174" y="3111500"/>
            <a:ext cx="0" cy="279400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135" name="Arrow: Down 35">
            <a:extLst>
              <a:ext uri="{FF2B5EF4-FFF2-40B4-BE49-F238E27FC236}">
                <a16:creationId xmlns:a16="http://schemas.microsoft.com/office/drawing/2014/main" xmlns="" id="{D9A1BCE8-37BD-475E-8CBC-B68564E64917}"/>
              </a:ext>
            </a:extLst>
          </p:cNvPr>
          <p:cNvSpPr/>
          <p:nvPr/>
        </p:nvSpPr>
        <p:spPr>
          <a:xfrm>
            <a:off x="4358237" y="1787933"/>
            <a:ext cx="394492" cy="799149"/>
          </a:xfrm>
          <a:prstGeom prst="downArrow">
            <a:avLst/>
          </a:prstGeom>
          <a:solidFill>
            <a:srgbClr val="96D141"/>
          </a:solidFill>
          <a:ln w="19050" cap="rnd" cmpd="sng" algn="ctr">
            <a:solidFill>
              <a:srgbClr val="96D14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6" name="Rectangle: Rounded Corners 21">
            <a:extLst>
              <a:ext uri="{FF2B5EF4-FFF2-40B4-BE49-F238E27FC236}">
                <a16:creationId xmlns:a16="http://schemas.microsoft.com/office/drawing/2014/main" xmlns="" id="{3B0C1049-D8DB-4A4E-9046-21DD8848B5B8}"/>
              </a:ext>
            </a:extLst>
          </p:cNvPr>
          <p:cNvSpPr/>
          <p:nvPr/>
        </p:nvSpPr>
        <p:spPr>
          <a:xfrm>
            <a:off x="3574133" y="2629161"/>
            <a:ext cx="1930081" cy="482339"/>
          </a:xfrm>
          <a:prstGeom prst="roundRect">
            <a:avLst/>
          </a:prstGeom>
          <a:solidFill>
            <a:srgbClr val="42D0A2">
              <a:alpha val="24000"/>
            </a:srgbClr>
          </a:solidFill>
          <a:ln w="19050" cap="rnd" cmpd="sng" algn="ctr">
            <a:solidFill>
              <a:srgbClr val="42D0A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วิเคราะห์ข้อมูล</a:t>
            </a:r>
          </a:p>
        </p:txBody>
      </p:sp>
      <p:sp>
        <p:nvSpPr>
          <p:cNvPr id="137" name="Rectangle: Rounded Corners 22">
            <a:extLst>
              <a:ext uri="{FF2B5EF4-FFF2-40B4-BE49-F238E27FC236}">
                <a16:creationId xmlns:a16="http://schemas.microsoft.com/office/drawing/2014/main" xmlns="" id="{EC4A91B1-F759-4273-B8BB-D5A6A28FE0BE}"/>
              </a:ext>
            </a:extLst>
          </p:cNvPr>
          <p:cNvSpPr/>
          <p:nvPr/>
        </p:nvSpPr>
        <p:spPr>
          <a:xfrm>
            <a:off x="2952382" y="4750860"/>
            <a:ext cx="1695818" cy="1346772"/>
          </a:xfrm>
          <a:prstGeom prst="roundRect">
            <a:avLst/>
          </a:prstGeom>
          <a:solidFill>
            <a:srgbClr val="42D0A2">
              <a:alpha val="24000"/>
            </a:srgbClr>
          </a:solidFill>
          <a:ln w="19050" cap="rnd" cmpd="sng" algn="ctr">
            <a:solidFill>
              <a:srgbClr val="42D0A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การประชาสัมพันธ์แจ้งเตือนหน่วยงานที่เกี่ยวข้อง</a:t>
            </a:r>
          </a:p>
        </p:txBody>
      </p:sp>
      <p:cxnSp>
        <p:nvCxnSpPr>
          <p:cNvPr id="138" name="Straight Connector 28">
            <a:extLst>
              <a:ext uri="{FF2B5EF4-FFF2-40B4-BE49-F238E27FC236}">
                <a16:creationId xmlns:a16="http://schemas.microsoft.com/office/drawing/2014/main" xmlns="" id="{E0A06FBF-AE35-403C-AA1E-49A281106184}"/>
              </a:ext>
            </a:extLst>
          </p:cNvPr>
          <p:cNvCxnSpPr>
            <a:cxnSpLocks/>
            <a:stCxn id="145" idx="3"/>
          </p:cNvCxnSpPr>
          <p:nvPr/>
        </p:nvCxnSpPr>
        <p:spPr>
          <a:xfrm>
            <a:off x="5531144" y="1467279"/>
            <a:ext cx="1527578" cy="0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39" name="Straight Connector 31">
            <a:extLst>
              <a:ext uri="{FF2B5EF4-FFF2-40B4-BE49-F238E27FC236}">
                <a16:creationId xmlns:a16="http://schemas.microsoft.com/office/drawing/2014/main" xmlns="" id="{B624A15C-07C0-446B-BD66-5EE57FBC0292}"/>
              </a:ext>
            </a:extLst>
          </p:cNvPr>
          <p:cNvCxnSpPr>
            <a:cxnSpLocks/>
          </p:cNvCxnSpPr>
          <p:nvPr/>
        </p:nvCxnSpPr>
        <p:spPr>
          <a:xfrm>
            <a:off x="6889073" y="1494263"/>
            <a:ext cx="0" cy="2415063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40" name="Straight Connector 33">
            <a:extLst>
              <a:ext uri="{FF2B5EF4-FFF2-40B4-BE49-F238E27FC236}">
                <a16:creationId xmlns:a16="http://schemas.microsoft.com/office/drawing/2014/main" xmlns="" id="{3CDD1A14-A737-4C92-B9BF-BAF39DAB47DC}"/>
              </a:ext>
            </a:extLst>
          </p:cNvPr>
          <p:cNvCxnSpPr>
            <a:cxnSpLocks/>
            <a:stCxn id="144" idx="1"/>
          </p:cNvCxnSpPr>
          <p:nvPr/>
        </p:nvCxnSpPr>
        <p:spPr>
          <a:xfrm flipH="1">
            <a:off x="6891451" y="3909326"/>
            <a:ext cx="202134" cy="0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</a:ln>
          <a:effectLst/>
        </p:spPr>
      </p:cxnSp>
      <p:grpSp>
        <p:nvGrpSpPr>
          <p:cNvPr id="141" name="Group 23">
            <a:extLst>
              <a:ext uri="{FF2B5EF4-FFF2-40B4-BE49-F238E27FC236}">
                <a16:creationId xmlns:a16="http://schemas.microsoft.com/office/drawing/2014/main" xmlns="" id="{F52840CA-AA68-42D9-BD55-6B25FA1F49CD}"/>
              </a:ext>
            </a:extLst>
          </p:cNvPr>
          <p:cNvGrpSpPr/>
          <p:nvPr/>
        </p:nvGrpSpPr>
        <p:grpSpPr>
          <a:xfrm>
            <a:off x="7105248" y="957311"/>
            <a:ext cx="1857934" cy="2050087"/>
            <a:chOff x="6813152" y="2821259"/>
            <a:chExt cx="1857934" cy="2050087"/>
          </a:xfrm>
        </p:grpSpPr>
        <p:sp>
          <p:nvSpPr>
            <p:cNvPr id="142" name="Rectangle: Top Corners Rounded 17">
              <a:extLst>
                <a:ext uri="{FF2B5EF4-FFF2-40B4-BE49-F238E27FC236}">
                  <a16:creationId xmlns:a16="http://schemas.microsoft.com/office/drawing/2014/main" xmlns="" id="{59F7AF40-3DDD-4DAD-BE64-22010E99E1AE}"/>
                </a:ext>
              </a:extLst>
            </p:cNvPr>
            <p:cNvSpPr/>
            <p:nvPr/>
          </p:nvSpPr>
          <p:spPr>
            <a:xfrm>
              <a:off x="6813154" y="2821259"/>
              <a:ext cx="1857932" cy="1689000"/>
            </a:xfrm>
            <a:prstGeom prst="round2Same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 cap="rnd" cmpd="sng" algn="ctr">
              <a:solidFill>
                <a:srgbClr val="5FCBEF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IrisUPC" panose="020B0604020202020204" pitchFamily="34" charset="-34"/>
              </a:endParaRPr>
            </a:p>
          </p:txBody>
        </p:sp>
        <p:sp>
          <p:nvSpPr>
            <p:cNvPr id="143" name="TextBox 11">
              <a:extLst>
                <a:ext uri="{FF2B5EF4-FFF2-40B4-BE49-F238E27FC236}">
                  <a16:creationId xmlns:a16="http://schemas.microsoft.com/office/drawing/2014/main" xmlns="" id="{FBC38A4D-A862-484D-A33B-FF1BC807BF0D}"/>
                </a:ext>
              </a:extLst>
            </p:cNvPr>
            <p:cNvSpPr txBox="1"/>
            <p:nvPr/>
          </p:nvSpPr>
          <p:spPr>
            <a:xfrm>
              <a:off x="6813152" y="4532792"/>
              <a:ext cx="1857933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 cap="rnd" cmpd="sng" algn="ctr">
              <a:solidFill>
                <a:srgbClr val="96D141">
                  <a:shade val="50000"/>
                </a:srgbClr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เชื่อมโยงหน่วยงานภายนอก</a:t>
              </a:r>
            </a:p>
          </p:txBody>
        </p:sp>
      </p:grpSp>
      <p:sp>
        <p:nvSpPr>
          <p:cNvPr id="144" name="TextBox 10">
            <a:extLst>
              <a:ext uri="{FF2B5EF4-FFF2-40B4-BE49-F238E27FC236}">
                <a16:creationId xmlns:a16="http://schemas.microsoft.com/office/drawing/2014/main" xmlns="" id="{3FE41A0A-C97A-4033-9793-A95CB6EDDCCB}"/>
              </a:ext>
            </a:extLst>
          </p:cNvPr>
          <p:cNvSpPr txBox="1"/>
          <p:nvPr/>
        </p:nvSpPr>
        <p:spPr>
          <a:xfrm>
            <a:off x="7093585" y="3127768"/>
            <a:ext cx="1993500" cy="1563116"/>
          </a:xfrm>
          <a:prstGeom prst="roundRect">
            <a:avLst/>
          </a:prstGeom>
          <a:solidFill>
            <a:srgbClr val="96D141">
              <a:alpha val="66000"/>
            </a:srgbClr>
          </a:solidFill>
          <a:ln w="19050" cap="rnd" cmpd="sng" algn="ctr">
            <a:solidFill>
              <a:srgbClr val="96D141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  <a:latin typeface="LilyUPC" panose="020B0604020202020204" pitchFamily="34" charset="-34"/>
                <a:cs typeface="LilyUPC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หน่วยงานกรมชลประทาน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ส่วนกลาง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SWOC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ลูก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1-17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/>
            </a:r>
            <a:b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(สำนักงานชลประทาน)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6C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SWOC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หลาน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1800" b="1" i="0" u="none" strike="noStrike" kern="0" cap="none" spc="0" normalizeH="0" baseline="0" noProof="0" dirty="0">
              <a:ln>
                <a:noFill/>
              </a:ln>
              <a:solidFill>
                <a:srgbClr val="006C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(76 โครงการชลประทานจังหวัด)</a:t>
            </a:r>
          </a:p>
        </p:txBody>
      </p:sp>
      <p:sp>
        <p:nvSpPr>
          <p:cNvPr id="145" name="Rectangle: Rounded Corners 5">
            <a:extLst>
              <a:ext uri="{FF2B5EF4-FFF2-40B4-BE49-F238E27FC236}">
                <a16:creationId xmlns:a16="http://schemas.microsoft.com/office/drawing/2014/main" xmlns="" id="{1234BB9A-714B-4908-B7D4-1EA8B487556C}"/>
              </a:ext>
            </a:extLst>
          </p:cNvPr>
          <p:cNvSpPr/>
          <p:nvPr/>
        </p:nvSpPr>
        <p:spPr>
          <a:xfrm>
            <a:off x="3601063" y="1200374"/>
            <a:ext cx="1930081" cy="533809"/>
          </a:xfrm>
          <a:prstGeom prst="roundRect">
            <a:avLst/>
          </a:prstGeom>
          <a:solidFill>
            <a:srgbClr val="42D0A2">
              <a:alpha val="24000"/>
            </a:srgbClr>
          </a:solidFill>
          <a:ln w="19050" cap="rnd" cmpd="sng" algn="ctr">
            <a:solidFill>
              <a:srgbClr val="42D0A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รวบรวมข้อมูล</a:t>
            </a:r>
          </a:p>
        </p:txBody>
      </p:sp>
      <p:grpSp>
        <p:nvGrpSpPr>
          <p:cNvPr id="146" name="Group 26">
            <a:extLst>
              <a:ext uri="{FF2B5EF4-FFF2-40B4-BE49-F238E27FC236}">
                <a16:creationId xmlns:a16="http://schemas.microsoft.com/office/drawing/2014/main" xmlns="" id="{B964EDF9-E342-4DD4-8A79-9AF053235BD7}"/>
              </a:ext>
            </a:extLst>
          </p:cNvPr>
          <p:cNvGrpSpPr/>
          <p:nvPr/>
        </p:nvGrpSpPr>
        <p:grpSpPr>
          <a:xfrm>
            <a:off x="64551" y="5024733"/>
            <a:ext cx="2312295" cy="1569333"/>
            <a:chOff x="70454" y="5208900"/>
            <a:chExt cx="2312295" cy="1569333"/>
          </a:xfrm>
        </p:grpSpPr>
        <p:sp>
          <p:nvSpPr>
            <p:cNvPr id="147" name="TextBox 40">
              <a:extLst>
                <a:ext uri="{FF2B5EF4-FFF2-40B4-BE49-F238E27FC236}">
                  <a16:creationId xmlns:a16="http://schemas.microsoft.com/office/drawing/2014/main" xmlns="" id="{462C0FD3-32CC-4AC7-8FD0-CC0F8C7EF320}"/>
                </a:ext>
              </a:extLst>
            </p:cNvPr>
            <p:cNvSpPr txBox="1"/>
            <p:nvPr/>
          </p:nvSpPr>
          <p:spPr>
            <a:xfrm>
              <a:off x="70454" y="5221181"/>
              <a:ext cx="2312295" cy="155705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 cap="rnd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 sz="3600">
                  <a:solidFill>
                    <a:schemeClr val="lt1"/>
                  </a:solidFill>
                  <a:latin typeface="LilyUPC" panose="020B0604020202020204" pitchFamily="34" charset="-34"/>
                  <a:cs typeface="LilyUPC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กระทรวงเกษตรและสหกรณ์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กระทรวงมหาดไทย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กรมป้องกันและบรรเทาสาธารณะภัย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จังหวัด</a:t>
              </a:r>
              <a:endPara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48" name="Rectangle: Top Corners Rounded 41">
              <a:extLst>
                <a:ext uri="{FF2B5EF4-FFF2-40B4-BE49-F238E27FC236}">
                  <a16:creationId xmlns:a16="http://schemas.microsoft.com/office/drawing/2014/main" xmlns="" id="{207EC4C1-8564-43FF-985B-5F1CCCEED972}"/>
                </a:ext>
              </a:extLst>
            </p:cNvPr>
            <p:cNvSpPr/>
            <p:nvPr/>
          </p:nvSpPr>
          <p:spPr>
            <a:xfrm>
              <a:off x="73424" y="5208900"/>
              <a:ext cx="2309325" cy="336168"/>
            </a:xfrm>
            <a:prstGeom prst="round2SameRect">
              <a:avLst/>
            </a:prstGeom>
            <a:solidFill>
              <a:sysClr val="window" lastClr="FFFFFF"/>
            </a:solidFill>
            <a:ln w="28575" cap="rnd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การแจ้งเตือน</a:t>
              </a:r>
            </a:p>
          </p:txBody>
        </p:sp>
      </p:grpSp>
      <p:sp>
        <p:nvSpPr>
          <p:cNvPr id="149" name="TextBox 38">
            <a:extLst>
              <a:ext uri="{FF2B5EF4-FFF2-40B4-BE49-F238E27FC236}">
                <a16:creationId xmlns:a16="http://schemas.microsoft.com/office/drawing/2014/main" xmlns="" id="{37C76C6D-9CAE-4450-BCB1-B2061CE886B1}"/>
              </a:ext>
            </a:extLst>
          </p:cNvPr>
          <p:cNvSpPr txBox="1"/>
          <p:nvPr/>
        </p:nvSpPr>
        <p:spPr>
          <a:xfrm>
            <a:off x="6843490" y="4822897"/>
            <a:ext cx="2257478" cy="1215029"/>
          </a:xfrm>
          <a:prstGeom prst="roundRect">
            <a:avLst/>
          </a:prstGeom>
          <a:solidFill>
            <a:srgbClr val="96D141">
              <a:alpha val="66000"/>
            </a:srgbClr>
          </a:solidFill>
          <a:ln w="19050" cap="rnd" cmpd="sng" algn="ctr">
            <a:solidFill>
              <a:srgbClr val="96D141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3600">
                <a:solidFill>
                  <a:schemeClr val="lt1"/>
                </a:solidFill>
                <a:latin typeface="LilyUPC" panose="020B0604020202020204" pitchFamily="34" charset="-34"/>
                <a:cs typeface="LilyUPC" panose="020B0604020202020204" pitchFamily="34" charset="-3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สำนักงานชลประทานที่ 1-17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โครงการชลประทาน/โครงการส่งน้ำและบำรุงรักษา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สำนักงานเครื่องจักรกล</a:t>
            </a:r>
          </a:p>
        </p:txBody>
      </p:sp>
      <p:sp>
        <p:nvSpPr>
          <p:cNvPr id="150" name="Rectangle: Rounded Corners 44">
            <a:extLst>
              <a:ext uri="{FF2B5EF4-FFF2-40B4-BE49-F238E27FC236}">
                <a16:creationId xmlns:a16="http://schemas.microsoft.com/office/drawing/2014/main" xmlns="" id="{02E4A70B-79DF-4210-B22F-3D51E0C7B99B}"/>
              </a:ext>
            </a:extLst>
          </p:cNvPr>
          <p:cNvSpPr/>
          <p:nvPr/>
        </p:nvSpPr>
        <p:spPr>
          <a:xfrm>
            <a:off x="4739267" y="4754984"/>
            <a:ext cx="1840275" cy="1342648"/>
          </a:xfrm>
          <a:prstGeom prst="roundRect">
            <a:avLst/>
          </a:prstGeom>
          <a:solidFill>
            <a:srgbClr val="42D0A2">
              <a:alpha val="24000"/>
            </a:srgbClr>
          </a:solidFill>
          <a:ln w="19050" cap="rnd" cmpd="sng" algn="ctr">
            <a:solidFill>
              <a:srgbClr val="42D0A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เตรียมการ/สั่งการเพื่อ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6C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ปฏิบัติการในพื้นที่</a:t>
            </a:r>
          </a:p>
        </p:txBody>
      </p:sp>
      <p:grpSp>
        <p:nvGrpSpPr>
          <p:cNvPr id="151" name="Group 27">
            <a:extLst>
              <a:ext uri="{FF2B5EF4-FFF2-40B4-BE49-F238E27FC236}">
                <a16:creationId xmlns:a16="http://schemas.microsoft.com/office/drawing/2014/main" xmlns="" id="{E59776E9-17B9-4BD7-B506-269AA3D8D6F4}"/>
              </a:ext>
            </a:extLst>
          </p:cNvPr>
          <p:cNvGrpSpPr/>
          <p:nvPr/>
        </p:nvGrpSpPr>
        <p:grpSpPr>
          <a:xfrm>
            <a:off x="64552" y="3702205"/>
            <a:ext cx="2312295" cy="1237785"/>
            <a:chOff x="49124" y="3895977"/>
            <a:chExt cx="2312295" cy="854441"/>
          </a:xfrm>
        </p:grpSpPr>
        <p:sp>
          <p:nvSpPr>
            <p:cNvPr id="152" name="TextBox 37">
              <a:extLst>
                <a:ext uri="{FF2B5EF4-FFF2-40B4-BE49-F238E27FC236}">
                  <a16:creationId xmlns:a16="http://schemas.microsoft.com/office/drawing/2014/main" xmlns="" id="{A89935B8-D262-420F-9DCF-CEB1705F2D28}"/>
                </a:ext>
              </a:extLst>
            </p:cNvPr>
            <p:cNvSpPr txBox="1"/>
            <p:nvPr/>
          </p:nvSpPr>
          <p:spPr>
            <a:xfrm>
              <a:off x="49124" y="4107360"/>
              <a:ext cx="2312295" cy="643058"/>
            </a:xfrm>
            <a:prstGeom prst="roundRect">
              <a:avLst/>
            </a:prstGeom>
            <a:solidFill>
              <a:srgbClr val="C6D9F1"/>
            </a:solidFill>
            <a:ln w="19050" cap="rnd" cmpd="sng" algn="ctr">
              <a:solidFill>
                <a:schemeClr val="accent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ctr">
                <a:defRPr sz="3600">
                  <a:solidFill>
                    <a:schemeClr val="lt1"/>
                  </a:solidFill>
                  <a:latin typeface="LilyUPC" panose="020B0604020202020204" pitchFamily="34" charset="-34"/>
                  <a:cs typeface="LilyUPC" panose="020B0604020202020204" pitchFamily="34" charset="-34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สื่อ</a:t>
              </a:r>
              <a:r>
                <a:rPr kumimoji="0" lang="th-TH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ต่างๆ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เช่น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Facebook/Line/E-mail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53" name="Rectangle: Top Corners Rounded 46">
              <a:extLst>
                <a:ext uri="{FF2B5EF4-FFF2-40B4-BE49-F238E27FC236}">
                  <a16:creationId xmlns:a16="http://schemas.microsoft.com/office/drawing/2014/main" xmlns="" id="{A054FAEB-AA07-467E-80C1-7346180A1F6B}"/>
                </a:ext>
              </a:extLst>
            </p:cNvPr>
            <p:cNvSpPr/>
            <p:nvPr/>
          </p:nvSpPr>
          <p:spPr>
            <a:xfrm>
              <a:off x="49124" y="3895977"/>
              <a:ext cx="2312294" cy="341466"/>
            </a:xfrm>
            <a:prstGeom prst="round2SameRect">
              <a:avLst/>
            </a:prstGeom>
            <a:solidFill>
              <a:sysClr val="window" lastClr="FFFFFF"/>
            </a:solidFill>
            <a:ln w="28575" cap="rnd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ข้อมูลข่าวสารเพื่อสร้างความเข้าใจ</a:t>
              </a:r>
              <a:endPara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54" name="Group 13">
            <a:extLst>
              <a:ext uri="{FF2B5EF4-FFF2-40B4-BE49-F238E27FC236}">
                <a16:creationId xmlns:a16="http://schemas.microsoft.com/office/drawing/2014/main" xmlns="" id="{3B595879-1FBA-4790-A6DD-6BC60D496325}"/>
              </a:ext>
            </a:extLst>
          </p:cNvPr>
          <p:cNvGrpSpPr/>
          <p:nvPr/>
        </p:nvGrpSpPr>
        <p:grpSpPr>
          <a:xfrm>
            <a:off x="-95620" y="1567344"/>
            <a:ext cx="3223248" cy="2050164"/>
            <a:chOff x="-96084" y="2201473"/>
            <a:chExt cx="3223248" cy="2050164"/>
          </a:xfrm>
        </p:grpSpPr>
        <p:grpSp>
          <p:nvGrpSpPr>
            <p:cNvPr id="155" name="Group 12">
              <a:extLst>
                <a:ext uri="{FF2B5EF4-FFF2-40B4-BE49-F238E27FC236}">
                  <a16:creationId xmlns:a16="http://schemas.microsoft.com/office/drawing/2014/main" xmlns="" id="{4FD31058-30E3-4A7F-9B8C-FED28E03D6B7}"/>
                </a:ext>
              </a:extLst>
            </p:cNvPr>
            <p:cNvGrpSpPr/>
            <p:nvPr/>
          </p:nvGrpSpPr>
          <p:grpSpPr>
            <a:xfrm>
              <a:off x="-96084" y="2201473"/>
              <a:ext cx="2740734" cy="2050164"/>
              <a:chOff x="-96084" y="2201473"/>
              <a:chExt cx="2740734" cy="2050164"/>
            </a:xfrm>
          </p:grpSpPr>
          <p:sp>
            <p:nvSpPr>
              <p:cNvPr id="157" name="Rectangle: Top Corners Rounded 3">
                <a:extLst>
                  <a:ext uri="{FF2B5EF4-FFF2-40B4-BE49-F238E27FC236}">
                    <a16:creationId xmlns:a16="http://schemas.microsoft.com/office/drawing/2014/main" xmlns="" id="{84B88206-F3D8-467E-97B9-1CEF4D3E84A8}"/>
                  </a:ext>
                </a:extLst>
              </p:cNvPr>
              <p:cNvSpPr/>
              <p:nvPr/>
            </p:nvSpPr>
            <p:spPr>
              <a:xfrm rot="10800000">
                <a:off x="136012" y="2985040"/>
                <a:ext cx="2272651" cy="1266597"/>
              </a:xfrm>
              <a:prstGeom prst="round2SameRect">
                <a:avLst/>
              </a:prstGeom>
              <a:solidFill>
                <a:srgbClr val="0070C0"/>
              </a:solidFill>
              <a:ln w="19050" cap="rnd" cmpd="sng" algn="ctr">
                <a:solidFill>
                  <a:srgbClr val="5FCBEF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8" name="Rectangle: Rounded Corners 67">
                <a:extLst>
                  <a:ext uri="{FF2B5EF4-FFF2-40B4-BE49-F238E27FC236}">
                    <a16:creationId xmlns:a16="http://schemas.microsoft.com/office/drawing/2014/main" xmlns="" id="{73954327-BD4D-4218-BD37-6834587A50E8}"/>
                  </a:ext>
                </a:extLst>
              </p:cNvPr>
              <p:cNvSpPr/>
              <p:nvPr/>
            </p:nvSpPr>
            <p:spPr>
              <a:xfrm>
                <a:off x="107703" y="2458400"/>
                <a:ext cx="2300960" cy="709711"/>
              </a:xfrm>
              <a:prstGeom prst="roundRect">
                <a:avLst/>
              </a:prstGeom>
              <a:solidFill>
                <a:srgbClr val="5FCBEF"/>
              </a:solidFill>
              <a:ln w="19050" cap="rnd" cmpd="sng" algn="ctr">
                <a:solidFill>
                  <a:srgbClr val="5FCBEF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9" name="TextBox 2">
                <a:extLst>
                  <a:ext uri="{FF2B5EF4-FFF2-40B4-BE49-F238E27FC236}">
                    <a16:creationId xmlns:a16="http://schemas.microsoft.com/office/drawing/2014/main" xmlns="" id="{3B6791D5-E443-46C5-9C74-6553E96C2677}"/>
                  </a:ext>
                </a:extLst>
              </p:cNvPr>
              <p:cNvSpPr txBox="1"/>
              <p:nvPr/>
            </p:nvSpPr>
            <p:spPr>
              <a:xfrm>
                <a:off x="1001568" y="2302263"/>
                <a:ext cx="16430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FAST</a:t>
                </a:r>
                <a:endParaRPr kumimoji="0" lang="th-TH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160" name="Picture 65">
                <a:extLst>
                  <a:ext uri="{FF2B5EF4-FFF2-40B4-BE49-F238E27FC236}">
                    <a16:creationId xmlns:a16="http://schemas.microsoft.com/office/drawing/2014/main" xmlns="" id="{5EFD04F2-FCE4-4E49-80AC-5CA702FA38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289" t="15407" r="10948" b="30533"/>
              <a:stretch/>
            </p:blipFill>
            <p:spPr>
              <a:xfrm>
                <a:off x="-96084" y="2201473"/>
                <a:ext cx="1113408" cy="10475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</p:spPr>
          </p:pic>
        </p:grpSp>
        <p:sp>
          <p:nvSpPr>
            <p:cNvPr id="156" name="Rectangle 1">
              <a:extLst>
                <a:ext uri="{FF2B5EF4-FFF2-40B4-BE49-F238E27FC236}">
                  <a16:creationId xmlns:a16="http://schemas.microsoft.com/office/drawing/2014/main" xmlns="" id="{B098C29D-83F8-45F7-85B4-9F98AA8427A5}"/>
                </a:ext>
              </a:extLst>
            </p:cNvPr>
            <p:cNvSpPr/>
            <p:nvPr/>
          </p:nvSpPr>
          <p:spPr>
            <a:xfrm>
              <a:off x="164066" y="3247402"/>
              <a:ext cx="296309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F  =</a:t>
              </a:r>
              <a:r>
                <a:rPr kumimoji="0" lang="th-TH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Fusion Database	</a:t>
              </a:r>
              <a:endPara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A  =</a:t>
              </a:r>
              <a:r>
                <a:rPr kumimoji="0" lang="th-TH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Accurate Technique</a:t>
              </a:r>
              <a:endPara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  =</a:t>
              </a:r>
              <a:r>
                <a:rPr kumimoji="0" lang="th-TH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Speedy Process	</a:t>
              </a:r>
              <a:endPara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T  =</a:t>
              </a:r>
              <a:r>
                <a:rPr kumimoji="0" lang="th-TH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Targeted Solution</a:t>
              </a:r>
              <a:endPara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cxnSp>
        <p:nvCxnSpPr>
          <p:cNvPr id="161" name="Straight Connector 34">
            <a:extLst>
              <a:ext uri="{FF2B5EF4-FFF2-40B4-BE49-F238E27FC236}">
                <a16:creationId xmlns:a16="http://schemas.microsoft.com/office/drawing/2014/main" xmlns="" id="{4ECCC2C6-169A-4B2D-9BD5-045A48ACA18F}"/>
              </a:ext>
            </a:extLst>
          </p:cNvPr>
          <p:cNvCxnSpPr>
            <a:cxnSpLocks/>
          </p:cNvCxnSpPr>
          <p:nvPr/>
        </p:nvCxnSpPr>
        <p:spPr>
          <a:xfrm>
            <a:off x="3564125" y="4420643"/>
            <a:ext cx="1978189" cy="0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62" name="Straight Arrow Connector 39">
            <a:extLst>
              <a:ext uri="{FF2B5EF4-FFF2-40B4-BE49-F238E27FC236}">
                <a16:creationId xmlns:a16="http://schemas.microsoft.com/office/drawing/2014/main" xmlns="" id="{DDA0EBE9-E500-42D1-BC43-D04ADEF9887D}"/>
              </a:ext>
            </a:extLst>
          </p:cNvPr>
          <p:cNvCxnSpPr>
            <a:cxnSpLocks/>
          </p:cNvCxnSpPr>
          <p:nvPr/>
        </p:nvCxnSpPr>
        <p:spPr>
          <a:xfrm>
            <a:off x="3552220" y="4425950"/>
            <a:ext cx="0" cy="315385"/>
          </a:xfrm>
          <a:prstGeom prst="straightConnector1">
            <a:avLst/>
          </a:prstGeom>
          <a:noFill/>
          <a:ln w="38100" cap="rnd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163" name="Straight Arrow Connector 57">
            <a:extLst>
              <a:ext uri="{FF2B5EF4-FFF2-40B4-BE49-F238E27FC236}">
                <a16:creationId xmlns:a16="http://schemas.microsoft.com/office/drawing/2014/main" xmlns="" id="{CFDE2175-E1D3-4CE8-B046-203EFD4F562C}"/>
              </a:ext>
            </a:extLst>
          </p:cNvPr>
          <p:cNvCxnSpPr>
            <a:cxnSpLocks/>
          </p:cNvCxnSpPr>
          <p:nvPr/>
        </p:nvCxnSpPr>
        <p:spPr>
          <a:xfrm>
            <a:off x="5554954" y="4419600"/>
            <a:ext cx="0" cy="325859"/>
          </a:xfrm>
          <a:prstGeom prst="straightConnector1">
            <a:avLst/>
          </a:prstGeom>
          <a:noFill/>
          <a:ln w="38100" cap="rnd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164" name="Straight Connector 61">
            <a:extLst>
              <a:ext uri="{FF2B5EF4-FFF2-40B4-BE49-F238E27FC236}">
                <a16:creationId xmlns:a16="http://schemas.microsoft.com/office/drawing/2014/main" xmlns="" id="{9D40AAE6-FA49-42B8-BCA5-1365B87CFFA8}"/>
              </a:ext>
            </a:extLst>
          </p:cNvPr>
          <p:cNvCxnSpPr>
            <a:cxnSpLocks/>
            <a:stCxn id="137" idx="1"/>
          </p:cNvCxnSpPr>
          <p:nvPr/>
        </p:nvCxnSpPr>
        <p:spPr>
          <a:xfrm flipH="1">
            <a:off x="2665354" y="5424246"/>
            <a:ext cx="287028" cy="0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65" name="Straight Connector 63">
            <a:extLst>
              <a:ext uri="{FF2B5EF4-FFF2-40B4-BE49-F238E27FC236}">
                <a16:creationId xmlns:a16="http://schemas.microsoft.com/office/drawing/2014/main" xmlns="" id="{B5567BC5-5B12-48F4-BD65-D82E448F63A4}"/>
              </a:ext>
            </a:extLst>
          </p:cNvPr>
          <p:cNvCxnSpPr>
            <a:cxnSpLocks/>
          </p:cNvCxnSpPr>
          <p:nvPr/>
        </p:nvCxnSpPr>
        <p:spPr>
          <a:xfrm>
            <a:off x="2662236" y="4360335"/>
            <a:ext cx="0" cy="1371175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166" name="Straight Arrow Connector 80">
            <a:extLst>
              <a:ext uri="{FF2B5EF4-FFF2-40B4-BE49-F238E27FC236}">
                <a16:creationId xmlns:a16="http://schemas.microsoft.com/office/drawing/2014/main" xmlns="" id="{EEDBE11B-083C-4C54-80EB-388ADAEE81AD}"/>
              </a:ext>
            </a:extLst>
          </p:cNvPr>
          <p:cNvCxnSpPr>
            <a:cxnSpLocks/>
          </p:cNvCxnSpPr>
          <p:nvPr/>
        </p:nvCxnSpPr>
        <p:spPr>
          <a:xfrm flipH="1">
            <a:off x="2376847" y="4345545"/>
            <a:ext cx="285389" cy="0"/>
          </a:xfrm>
          <a:prstGeom prst="straightConnector1">
            <a:avLst/>
          </a:prstGeom>
          <a:noFill/>
          <a:ln w="38100" cap="rnd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167" name="Straight Arrow Connector 83">
            <a:extLst>
              <a:ext uri="{FF2B5EF4-FFF2-40B4-BE49-F238E27FC236}">
                <a16:creationId xmlns:a16="http://schemas.microsoft.com/office/drawing/2014/main" xmlns="" id="{D1DA1E58-F9C9-4AE7-B20F-3DC047C7BCB1}"/>
              </a:ext>
            </a:extLst>
          </p:cNvPr>
          <p:cNvCxnSpPr>
            <a:cxnSpLocks/>
          </p:cNvCxnSpPr>
          <p:nvPr/>
        </p:nvCxnSpPr>
        <p:spPr>
          <a:xfrm flipH="1">
            <a:off x="2376846" y="5740389"/>
            <a:ext cx="285389" cy="0"/>
          </a:xfrm>
          <a:prstGeom prst="straightConnector1">
            <a:avLst/>
          </a:prstGeom>
          <a:noFill/>
          <a:ln w="38100" cap="rnd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169" name="Arrow: Striped Right 89">
            <a:extLst>
              <a:ext uri="{FF2B5EF4-FFF2-40B4-BE49-F238E27FC236}">
                <a16:creationId xmlns:a16="http://schemas.microsoft.com/office/drawing/2014/main" xmlns="" id="{4DCA78E6-9426-47AC-80CC-C3FD4FB39F63}"/>
              </a:ext>
            </a:extLst>
          </p:cNvPr>
          <p:cNvSpPr/>
          <p:nvPr/>
        </p:nvSpPr>
        <p:spPr>
          <a:xfrm>
            <a:off x="2524521" y="2193360"/>
            <a:ext cx="942580" cy="1613201"/>
          </a:xfrm>
          <a:prstGeom prst="stripedRightArrow">
            <a:avLst/>
          </a:prstGeom>
          <a:solidFill>
            <a:srgbClr val="5FCBEF">
              <a:alpha val="54000"/>
            </a:srgbClr>
          </a:solidFill>
          <a:ln w="19050" cap="rnd" cmpd="sng" algn="ctr">
            <a:solidFill>
              <a:srgbClr val="5FCBE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7" name="กลุ่ม 16"/>
          <p:cNvGrpSpPr/>
          <p:nvPr/>
        </p:nvGrpSpPr>
        <p:grpSpPr>
          <a:xfrm>
            <a:off x="2831549" y="4588930"/>
            <a:ext cx="488727" cy="491769"/>
            <a:chOff x="3512507" y="5703494"/>
            <a:chExt cx="741474" cy="746089"/>
          </a:xfrm>
        </p:grpSpPr>
        <p:sp>
          <p:nvSpPr>
            <p:cNvPr id="57" name="Oval 6">
              <a:extLst>
                <a:ext uri="{FF2B5EF4-FFF2-40B4-BE49-F238E27FC236}">
                  <a16:creationId xmlns:a16="http://schemas.microsoft.com/office/drawing/2014/main" xmlns="" id="{29477592-6BD7-4220-A4E5-B41B4A8CDE05}"/>
                </a:ext>
              </a:extLst>
            </p:cNvPr>
            <p:cNvSpPr/>
            <p:nvPr/>
          </p:nvSpPr>
          <p:spPr>
            <a:xfrm rot="9988943" flipH="1">
              <a:off x="3512507" y="5703494"/>
              <a:ext cx="741474" cy="746089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8" name="Round Same Side Corner Rectangle 11">
              <a:extLst>
                <a:ext uri="{FF2B5EF4-FFF2-40B4-BE49-F238E27FC236}">
                  <a16:creationId xmlns:a16="http://schemas.microsoft.com/office/drawing/2014/main" xmlns="" id="{4B003D6A-85E3-44DC-8177-7B451C1F1172}"/>
                </a:ext>
              </a:extLst>
            </p:cNvPr>
            <p:cNvSpPr>
              <a:spLocks noChangeAspect="1"/>
            </p:cNvSpPr>
            <p:nvPr/>
          </p:nvSpPr>
          <p:spPr>
            <a:xfrm rot="9900000">
              <a:off x="3708576" y="5923788"/>
              <a:ext cx="396716" cy="336934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60" name="Oval 6">
            <a:extLst>
              <a:ext uri="{FF2B5EF4-FFF2-40B4-BE49-F238E27FC236}">
                <a16:creationId xmlns:a16="http://schemas.microsoft.com/office/drawing/2014/main" xmlns="" id="{29477592-6BD7-4220-A4E5-B41B4A8CDE05}"/>
              </a:ext>
            </a:extLst>
          </p:cNvPr>
          <p:cNvSpPr/>
          <p:nvPr/>
        </p:nvSpPr>
        <p:spPr>
          <a:xfrm rot="9988943" flipH="1">
            <a:off x="3416096" y="804856"/>
            <a:ext cx="488727" cy="491769"/>
          </a:xfrm>
          <a:prstGeom prst="ellipse">
            <a:avLst/>
          </a:prstGeom>
          <a:solidFill>
            <a:srgbClr val="0A97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906" y="439636"/>
            <a:ext cx="1438220" cy="1537788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5706" y="800147"/>
            <a:ext cx="465521" cy="465521"/>
          </a:xfrm>
          <a:prstGeom prst="rect">
            <a:avLst/>
          </a:prstGeom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1CCF9CE2-45C5-44B6-8A50-658CC597D096}"/>
              </a:ext>
            </a:extLst>
          </p:cNvPr>
          <p:cNvGrpSpPr/>
          <p:nvPr/>
        </p:nvGrpSpPr>
        <p:grpSpPr>
          <a:xfrm>
            <a:off x="3482372" y="2253243"/>
            <a:ext cx="488727" cy="491769"/>
            <a:chOff x="5571596" y="2405875"/>
            <a:chExt cx="488727" cy="491769"/>
          </a:xfrm>
        </p:grpSpPr>
        <p:sp>
          <p:nvSpPr>
            <p:cNvPr id="63" name="Oval 6">
              <a:extLst>
                <a:ext uri="{FF2B5EF4-FFF2-40B4-BE49-F238E27FC236}">
                  <a16:creationId xmlns:a16="http://schemas.microsoft.com/office/drawing/2014/main" xmlns="" id="{29477592-6BD7-4220-A4E5-B41B4A8CDE05}"/>
                </a:ext>
              </a:extLst>
            </p:cNvPr>
            <p:cNvSpPr/>
            <p:nvPr/>
          </p:nvSpPr>
          <p:spPr>
            <a:xfrm rot="9988943" flipH="1">
              <a:off x="5571596" y="2405875"/>
              <a:ext cx="488727" cy="491769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pic>
          <p:nvPicPr>
            <p:cNvPr id="20" name="รูปภาพ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53959" y="2497882"/>
              <a:ext cx="324000" cy="324000"/>
            </a:xfrm>
            <a:prstGeom prst="rect">
              <a:avLst/>
            </a:prstGeom>
          </p:spPr>
        </p:pic>
      </p:grpSp>
      <p:sp>
        <p:nvSpPr>
          <p:cNvPr id="65" name="Oval 6">
            <a:extLst>
              <a:ext uri="{FF2B5EF4-FFF2-40B4-BE49-F238E27FC236}">
                <a16:creationId xmlns:a16="http://schemas.microsoft.com/office/drawing/2014/main" xmlns="" id="{29477592-6BD7-4220-A4E5-B41B4A8CDE05}"/>
              </a:ext>
            </a:extLst>
          </p:cNvPr>
          <p:cNvSpPr/>
          <p:nvPr/>
        </p:nvSpPr>
        <p:spPr>
          <a:xfrm rot="9988943" flipH="1">
            <a:off x="6183138" y="4567742"/>
            <a:ext cx="488727" cy="491769"/>
          </a:xfrm>
          <a:prstGeom prst="ellipse">
            <a:avLst/>
          </a:prstGeom>
          <a:solidFill>
            <a:srgbClr val="0A97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8691" y="4644226"/>
            <a:ext cx="240742" cy="256442"/>
          </a:xfrm>
          <a:prstGeom prst="rect">
            <a:avLst/>
          </a:prstGeom>
        </p:spPr>
      </p:pic>
      <p:sp>
        <p:nvSpPr>
          <p:cNvPr id="59" name="Round Diagonal Corner Rectangle 6">
            <a:extLst>
              <a:ext uri="{FF2B5EF4-FFF2-40B4-BE49-F238E27FC236}">
                <a16:creationId xmlns:a16="http://schemas.microsoft.com/office/drawing/2014/main" xmlns="" id="{9D02E810-D3B1-4D99-B9E4-517925A680FE}"/>
              </a:ext>
            </a:extLst>
          </p:cNvPr>
          <p:cNvSpPr/>
          <p:nvPr/>
        </p:nvSpPr>
        <p:spPr>
          <a:xfrm>
            <a:off x="0" y="-2106"/>
            <a:ext cx="9143999" cy="757824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65C1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 Diagonal Corner Rectangle 7">
            <a:extLst>
              <a:ext uri="{FF2B5EF4-FFF2-40B4-BE49-F238E27FC236}">
                <a16:creationId xmlns:a16="http://schemas.microsoft.com/office/drawing/2014/main" xmlns="" id="{1B80982C-F414-40EE-BD30-0C11D7E688C3}"/>
              </a:ext>
            </a:extLst>
          </p:cNvPr>
          <p:cNvSpPr/>
          <p:nvPr/>
        </p:nvSpPr>
        <p:spPr>
          <a:xfrm>
            <a:off x="52522" y="131092"/>
            <a:ext cx="8897470" cy="704368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กล่องข้อความ 4">
            <a:extLst>
              <a:ext uri="{FF2B5EF4-FFF2-40B4-BE49-F238E27FC236}">
                <a16:creationId xmlns:a16="http://schemas.microsoft.com/office/drawing/2014/main" xmlns="" id="{FC399EA3-2ADB-4E12-A330-48695C5E6254}"/>
              </a:ext>
            </a:extLst>
          </p:cNvPr>
          <p:cNvSpPr txBox="1"/>
          <p:nvPr/>
        </p:nvSpPr>
        <p:spPr>
          <a:xfrm>
            <a:off x="809486" y="67271"/>
            <a:ext cx="7715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กระบวนการทำงานของ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SWOC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4" name="ตัวแทนเนื้อหา 3">
            <a:extLst>
              <a:ext uri="{FF2B5EF4-FFF2-40B4-BE49-F238E27FC236}">
                <a16:creationId xmlns:a16="http://schemas.microsoft.com/office/drawing/2014/main" xmlns="" id="{453937DB-B879-427B-AF5F-57C564237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64" y="150704"/>
            <a:ext cx="538798" cy="638475"/>
          </a:xfrm>
          <a:prstGeom prst="rect">
            <a:avLst/>
          </a:prstGeom>
          <a:ln>
            <a:noFill/>
          </a:ln>
        </p:spPr>
      </p:pic>
      <p:pic>
        <p:nvPicPr>
          <p:cNvPr id="66" name="Picture 42">
            <a:extLst>
              <a:ext uri="{FF2B5EF4-FFF2-40B4-BE49-F238E27FC236}">
                <a16:creationId xmlns:a16="http://schemas.microsoft.com/office/drawing/2014/main" xmlns="" id="{9E7EA956-2674-40C7-9FE8-7AF35C35B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8247282" y="117350"/>
            <a:ext cx="678493" cy="638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cxnSp>
        <p:nvCxnSpPr>
          <p:cNvPr id="68" name="Straight Connector 30">
            <a:extLst>
              <a:ext uri="{FF2B5EF4-FFF2-40B4-BE49-F238E27FC236}">
                <a16:creationId xmlns:a16="http://schemas.microsoft.com/office/drawing/2014/main" xmlns="" id="{F6ACF0CA-306A-4272-8EDA-BCCB7FB1B1BF}"/>
              </a:ext>
            </a:extLst>
          </p:cNvPr>
          <p:cNvCxnSpPr>
            <a:cxnSpLocks/>
          </p:cNvCxnSpPr>
          <p:nvPr/>
        </p:nvCxnSpPr>
        <p:spPr>
          <a:xfrm>
            <a:off x="4520124" y="4102100"/>
            <a:ext cx="0" cy="307975"/>
          </a:xfrm>
          <a:prstGeom prst="line">
            <a:avLst/>
          </a:prstGeom>
          <a:noFill/>
          <a:ln w="57150" cap="rnd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xmlns="" id="{4E7820DA-5D4C-4AE1-8230-AC862F619A97}"/>
              </a:ext>
            </a:extLst>
          </p:cNvPr>
          <p:cNvSpPr/>
          <p:nvPr/>
        </p:nvSpPr>
        <p:spPr>
          <a:xfrm>
            <a:off x="5564459" y="1594624"/>
            <a:ext cx="1282390" cy="2043229"/>
          </a:xfrm>
          <a:prstGeom prst="roundRect">
            <a:avLst/>
          </a:prstGeom>
          <a:solidFill>
            <a:srgbClr val="42D0A2">
              <a:alpha val="24000"/>
            </a:srgbClr>
          </a:solidFill>
          <a:ln w="19050" cap="rnd" cmpd="sng" algn="ctr">
            <a:solidFill>
              <a:srgbClr val="42D0A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rgbClr val="006C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C976715B-01A7-4E97-AF81-D0A8F2465E78}"/>
              </a:ext>
            </a:extLst>
          </p:cNvPr>
          <p:cNvSpPr txBox="1"/>
          <p:nvPr/>
        </p:nvSpPr>
        <p:spPr>
          <a:xfrm>
            <a:off x="5575611" y="1652007"/>
            <a:ext cx="13604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h-TH" sz="16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ผู้บริหารกรม</a:t>
            </a:r>
          </a:p>
          <a:p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อธิบดีกรม</a:t>
            </a:r>
          </a:p>
          <a:p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รองอธิบดี</a:t>
            </a:r>
          </a:p>
          <a:p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ผู้ทรงคุณวุฒิ</a:t>
            </a:r>
          </a:p>
          <a:p>
            <a:r>
              <a:rPr lang="th-TH" sz="1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- สำนัก/กอง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h-TH" sz="1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400" b="1" u="sng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คณะอนุกรรมการติดตามและวิเคราะห์แนวโน้มสถานการณ์น้ำ</a:t>
            </a:r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xmlns="" id="{FDCF7449-FE65-4C0B-B7B4-ABB30AA99705}"/>
              </a:ext>
            </a:extLst>
          </p:cNvPr>
          <p:cNvSpPr/>
          <p:nvPr/>
        </p:nvSpPr>
        <p:spPr>
          <a:xfrm>
            <a:off x="3992137" y="3746810"/>
            <a:ext cx="1170878" cy="32338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79536F2-7B6A-42A3-AF4F-CAF32ED102D5}"/>
              </a:ext>
            </a:extLst>
          </p:cNvPr>
          <p:cNvSpPr txBox="1"/>
          <p:nvPr/>
        </p:nvSpPr>
        <p:spPr>
          <a:xfrm>
            <a:off x="5486918" y="3613517"/>
            <a:ext cx="7901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เครื่องมือ</a:t>
            </a:r>
            <a:endParaRPr lang="en-US" sz="16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1BE2B0C-53E8-4C35-8130-7F34CD7D6E9B}"/>
              </a:ext>
            </a:extLst>
          </p:cNvPr>
          <p:cNvSpPr txBox="1"/>
          <p:nvPr/>
        </p:nvSpPr>
        <p:spPr>
          <a:xfrm>
            <a:off x="5450335" y="3862391"/>
            <a:ext cx="894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นวัตกรรม</a:t>
            </a:r>
            <a:endParaRPr lang="en-US" sz="16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20CBE4CB-4D26-4255-A494-DCCDE154E834}"/>
              </a:ext>
            </a:extLst>
          </p:cNvPr>
          <p:cNvSpPr txBox="1"/>
          <p:nvPr/>
        </p:nvSpPr>
        <p:spPr>
          <a:xfrm>
            <a:off x="5739197" y="3698992"/>
            <a:ext cx="269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+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1425A2D-A2DC-4EDB-8BDC-FA3B3A872173}"/>
              </a:ext>
            </a:extLst>
          </p:cNvPr>
          <p:cNvGrpSpPr/>
          <p:nvPr/>
        </p:nvGrpSpPr>
        <p:grpSpPr>
          <a:xfrm>
            <a:off x="5171454" y="3629616"/>
            <a:ext cx="1256047" cy="268395"/>
            <a:chOff x="5171454" y="3629616"/>
            <a:chExt cx="1256047" cy="26839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55969DFB-D83D-440C-8029-FA89DD6C5E9A}"/>
                </a:ext>
              </a:extLst>
            </p:cNvPr>
            <p:cNvCxnSpPr/>
            <p:nvPr/>
          </p:nvCxnSpPr>
          <p:spPr>
            <a:xfrm>
              <a:off x="5171454" y="3898011"/>
              <a:ext cx="125604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A704956A-7D28-4AB9-8CE8-0B522DAF4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7501" y="3629616"/>
              <a:ext cx="0" cy="26839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4C334E3B-2495-4214-B5D1-F147636273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35000"/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859" y="1069168"/>
            <a:ext cx="1847184" cy="1559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8" name="Picture 88">
            <a:extLst>
              <a:ext uri="{FF2B5EF4-FFF2-40B4-BE49-F238E27FC236}">
                <a16:creationId xmlns:a16="http://schemas.microsoft.com/office/drawing/2014/main" xmlns="" id="{B7A8AD9E-FB33-499C-8B01-153B8B9A431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2941" y="1601522"/>
            <a:ext cx="1781266" cy="8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977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xmlns="" id="{411252C6-BA6E-4343-B460-5E555543FD72}"/>
              </a:ext>
            </a:extLst>
          </p:cNvPr>
          <p:cNvSpPr/>
          <p:nvPr/>
        </p:nvSpPr>
        <p:spPr>
          <a:xfrm>
            <a:off x="0" y="6879"/>
            <a:ext cx="9143999" cy="118374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65C1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ound Diagonal Corner Rectangle 7">
            <a:extLst>
              <a:ext uri="{FF2B5EF4-FFF2-40B4-BE49-F238E27FC236}">
                <a16:creationId xmlns:a16="http://schemas.microsoft.com/office/drawing/2014/main" xmlns="" id="{D4A2569C-E997-468A-B92D-BD8FDB25F17D}"/>
              </a:ext>
            </a:extLst>
          </p:cNvPr>
          <p:cNvSpPr/>
          <p:nvPr/>
        </p:nvSpPr>
        <p:spPr>
          <a:xfrm>
            <a:off x="52522" y="140078"/>
            <a:ext cx="8897470" cy="87917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xmlns="" id="{3411E5CF-F592-46E3-BD77-C252C9F5EDEB}"/>
              </a:ext>
            </a:extLst>
          </p:cNvPr>
          <p:cNvSpPr txBox="1"/>
          <p:nvPr/>
        </p:nvSpPr>
        <p:spPr>
          <a:xfrm>
            <a:off x="714120" y="306363"/>
            <a:ext cx="771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เครื่องมือและนวัตกรรมที่ใช้ในสนับสนุนในการบริหารจัดการน้ำ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xmlns="" id="{8AA973BC-2F9A-40BF-93CC-C329DDCB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80728" y="140077"/>
            <a:ext cx="934436" cy="87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sp>
        <p:nvSpPr>
          <p:cNvPr id="10" name="Oval 51">
            <a:extLst>
              <a:ext uri="{FF2B5EF4-FFF2-40B4-BE49-F238E27FC236}">
                <a16:creationId xmlns:a16="http://schemas.microsoft.com/office/drawing/2014/main" xmlns="" id="{A72E0B74-665C-4AF6-B4F8-36C41FDBDFA8}"/>
              </a:ext>
            </a:extLst>
          </p:cNvPr>
          <p:cNvSpPr/>
          <p:nvPr/>
        </p:nvSpPr>
        <p:spPr>
          <a:xfrm>
            <a:off x="3341738" y="2276153"/>
            <a:ext cx="2702887" cy="2852391"/>
          </a:xfrm>
          <a:prstGeom prst="ellipse">
            <a:avLst/>
          </a:prstGeom>
          <a:solidFill>
            <a:schemeClr val="bg1">
              <a:alpha val="20000"/>
            </a:schemeClr>
          </a:solidFill>
          <a:ln w="63500">
            <a:solidFill>
              <a:srgbClr val="0A97D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Block Arc 61">
            <a:extLst>
              <a:ext uri="{FF2B5EF4-FFF2-40B4-BE49-F238E27FC236}">
                <a16:creationId xmlns:a16="http://schemas.microsoft.com/office/drawing/2014/main" xmlns="" id="{9E7A785F-CE65-44F0-8C7C-49511FE55835}"/>
              </a:ext>
            </a:extLst>
          </p:cNvPr>
          <p:cNvSpPr/>
          <p:nvPr/>
        </p:nvSpPr>
        <p:spPr>
          <a:xfrm rot="16370253" flipV="1">
            <a:off x="3077015" y="2640964"/>
            <a:ext cx="3083467" cy="4412643"/>
          </a:xfrm>
          <a:prstGeom prst="blockArc">
            <a:avLst>
              <a:gd name="adj1" fmla="val 7307024"/>
              <a:gd name="adj2" fmla="val 14967153"/>
              <a:gd name="adj3" fmla="val 5203"/>
            </a:avLst>
          </a:prstGeom>
          <a:solidFill>
            <a:srgbClr val="0A97D9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9" name="Picture 256">
            <a:extLst>
              <a:ext uri="{FF2B5EF4-FFF2-40B4-BE49-F238E27FC236}">
                <a16:creationId xmlns:a16="http://schemas.microsoft.com/office/drawing/2014/main" xmlns="" id="{3358BF09-B5B5-4BF4-BD34-54C331B06E7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1244" y="2325748"/>
            <a:ext cx="2595870" cy="2779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54">
            <a:extLst>
              <a:ext uri="{FF2B5EF4-FFF2-40B4-BE49-F238E27FC236}">
                <a16:creationId xmlns:a16="http://schemas.microsoft.com/office/drawing/2014/main" xmlns="" id="{6BA14F3A-D1C7-4F41-BE36-650C73755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48" y="1800216"/>
            <a:ext cx="900000" cy="907627"/>
          </a:xfrm>
          <a:prstGeom prst="rect">
            <a:avLst/>
          </a:prstGeom>
        </p:spPr>
      </p:pic>
      <p:grpSp>
        <p:nvGrpSpPr>
          <p:cNvPr id="21" name="Group 100">
            <a:extLst>
              <a:ext uri="{FF2B5EF4-FFF2-40B4-BE49-F238E27FC236}">
                <a16:creationId xmlns:a16="http://schemas.microsoft.com/office/drawing/2014/main" xmlns="" id="{D1B4D532-B8BA-42D9-A8F0-E2CF876517C4}"/>
              </a:ext>
            </a:extLst>
          </p:cNvPr>
          <p:cNvGrpSpPr/>
          <p:nvPr/>
        </p:nvGrpSpPr>
        <p:grpSpPr>
          <a:xfrm>
            <a:off x="4912780" y="1785751"/>
            <a:ext cx="879340" cy="884262"/>
            <a:chOff x="1524939" y="2568104"/>
            <a:chExt cx="879340" cy="884262"/>
          </a:xfrm>
        </p:grpSpPr>
        <p:sp>
          <p:nvSpPr>
            <p:cNvPr id="22" name="Oval 6">
              <a:extLst>
                <a:ext uri="{FF2B5EF4-FFF2-40B4-BE49-F238E27FC236}">
                  <a16:creationId xmlns:a16="http://schemas.microsoft.com/office/drawing/2014/main" xmlns="" id="{4EB4DA8F-CC0C-41F5-A3D1-4B1D8EE9DEDF}"/>
                </a:ext>
              </a:extLst>
            </p:cNvPr>
            <p:cNvSpPr/>
            <p:nvPr/>
          </p:nvSpPr>
          <p:spPr>
            <a:xfrm rot="10800000" flipH="1">
              <a:off x="1524939" y="2568104"/>
              <a:ext cx="879340" cy="884262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3" name="Group 16">
              <a:extLst>
                <a:ext uri="{FF2B5EF4-FFF2-40B4-BE49-F238E27FC236}">
                  <a16:creationId xmlns:a16="http://schemas.microsoft.com/office/drawing/2014/main" xmlns="" id="{AFD61BF1-2CA8-4F73-B5F2-E928D2058DAD}"/>
                </a:ext>
              </a:extLst>
            </p:cNvPr>
            <p:cNvGrpSpPr/>
            <p:nvPr/>
          </p:nvGrpSpPr>
          <p:grpSpPr>
            <a:xfrm>
              <a:off x="1635108" y="2733379"/>
              <a:ext cx="652649" cy="509261"/>
              <a:chOff x="2408512" y="4660521"/>
              <a:chExt cx="845973" cy="723575"/>
            </a:xfrm>
          </p:grpSpPr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xmlns="" id="{ADBA6FCA-A239-4CF6-B160-C0505BCFF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60913" y="511834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5" name="Picture 18">
                <a:extLst>
                  <a:ext uri="{FF2B5EF4-FFF2-40B4-BE49-F238E27FC236}">
                    <a16:creationId xmlns:a16="http://schemas.microsoft.com/office/drawing/2014/main" xmlns="" id="{C620F08D-BB62-4EE0-BE44-6F90E54D72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69206" y="4660521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6" name="Picture 19">
                <a:extLst>
                  <a:ext uri="{FF2B5EF4-FFF2-40B4-BE49-F238E27FC236}">
                    <a16:creationId xmlns:a16="http://schemas.microsoft.com/office/drawing/2014/main" xmlns="" id="{0FFB0891-1195-4E38-8CFE-A57F4B11A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42904" y="5111847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7" name="Picture 20">
                <a:extLst>
                  <a:ext uri="{FF2B5EF4-FFF2-40B4-BE49-F238E27FC236}">
                    <a16:creationId xmlns:a16="http://schemas.microsoft.com/office/drawing/2014/main" xmlns="" id="{70FAEF2A-3559-4688-B8F6-A673D3C72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01908" y="488580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8" name="Picture 21">
                <a:extLst>
                  <a:ext uri="{FF2B5EF4-FFF2-40B4-BE49-F238E27FC236}">
                    <a16:creationId xmlns:a16="http://schemas.microsoft.com/office/drawing/2014/main" xmlns="" id="{47403A19-25F6-46A2-A987-E09BCF9C9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95302" y="4896499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9" name="Picture 22">
                <a:extLst>
                  <a:ext uri="{FF2B5EF4-FFF2-40B4-BE49-F238E27FC236}">
                    <a16:creationId xmlns:a16="http://schemas.microsoft.com/office/drawing/2014/main" xmlns="" id="{0F339E0E-91E0-4854-A53C-E6F62DE8C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08512" y="488580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30" name="Picture 23">
                <a:extLst>
                  <a:ext uri="{FF2B5EF4-FFF2-40B4-BE49-F238E27FC236}">
                    <a16:creationId xmlns:a16="http://schemas.microsoft.com/office/drawing/2014/main" xmlns="" id="{B2B227C0-CD7F-4268-B046-898443C01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65710" y="4696688"/>
                <a:ext cx="259183" cy="265752"/>
              </a:xfrm>
              <a:prstGeom prst="rect">
                <a:avLst/>
              </a:prstGeom>
            </p:spPr>
          </p:pic>
        </p:grpSp>
      </p:grpSp>
      <p:grpSp>
        <p:nvGrpSpPr>
          <p:cNvPr id="31" name="Group 123">
            <a:extLst>
              <a:ext uri="{FF2B5EF4-FFF2-40B4-BE49-F238E27FC236}">
                <a16:creationId xmlns:a16="http://schemas.microsoft.com/office/drawing/2014/main" xmlns="" id="{80A01B62-3EFC-482A-8E85-49AFCA66AE8E}"/>
              </a:ext>
            </a:extLst>
          </p:cNvPr>
          <p:cNvGrpSpPr/>
          <p:nvPr/>
        </p:nvGrpSpPr>
        <p:grpSpPr>
          <a:xfrm>
            <a:off x="5566638" y="2880271"/>
            <a:ext cx="879340" cy="884262"/>
            <a:chOff x="7380355" y="3930179"/>
            <a:chExt cx="879340" cy="884262"/>
          </a:xfrm>
        </p:grpSpPr>
        <p:sp>
          <p:nvSpPr>
            <p:cNvPr id="32" name="Oval 6">
              <a:extLst>
                <a:ext uri="{FF2B5EF4-FFF2-40B4-BE49-F238E27FC236}">
                  <a16:creationId xmlns:a16="http://schemas.microsoft.com/office/drawing/2014/main" xmlns="" id="{625250B9-A931-4C80-99AD-28890021F6C0}"/>
                </a:ext>
              </a:extLst>
            </p:cNvPr>
            <p:cNvSpPr/>
            <p:nvPr/>
          </p:nvSpPr>
          <p:spPr>
            <a:xfrm rot="10800000" flipH="1">
              <a:off x="7380355" y="3930179"/>
              <a:ext cx="879340" cy="884262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pic>
          <p:nvPicPr>
            <p:cNvPr id="33" name="Picture 122">
              <a:extLst>
                <a:ext uri="{FF2B5EF4-FFF2-40B4-BE49-F238E27FC236}">
                  <a16:creationId xmlns:a16="http://schemas.microsoft.com/office/drawing/2014/main" xmlns="" id="{43BE0EEF-9581-4911-B6EC-BB8B4C7EC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1696" y="4080613"/>
              <a:ext cx="626844" cy="626844"/>
            </a:xfrm>
            <a:prstGeom prst="rect">
              <a:avLst/>
            </a:prstGeom>
            <a:effectLst/>
          </p:spPr>
        </p:pic>
      </p:grpSp>
      <p:grpSp>
        <p:nvGrpSpPr>
          <p:cNvPr id="34" name="Group 242">
            <a:extLst>
              <a:ext uri="{FF2B5EF4-FFF2-40B4-BE49-F238E27FC236}">
                <a16:creationId xmlns:a16="http://schemas.microsoft.com/office/drawing/2014/main" xmlns="" id="{3BAB5A64-F4F6-4FC0-B8CC-7A3020A39649}"/>
              </a:ext>
            </a:extLst>
          </p:cNvPr>
          <p:cNvGrpSpPr/>
          <p:nvPr/>
        </p:nvGrpSpPr>
        <p:grpSpPr>
          <a:xfrm>
            <a:off x="2718027" y="2872643"/>
            <a:ext cx="910860" cy="884262"/>
            <a:chOff x="3113859" y="4355432"/>
            <a:chExt cx="910860" cy="884262"/>
          </a:xfrm>
        </p:grpSpPr>
        <p:grpSp>
          <p:nvGrpSpPr>
            <p:cNvPr id="35" name="Group 129">
              <a:extLst>
                <a:ext uri="{FF2B5EF4-FFF2-40B4-BE49-F238E27FC236}">
                  <a16:creationId xmlns:a16="http://schemas.microsoft.com/office/drawing/2014/main" xmlns="" id="{DB97F370-F53D-418E-B042-58D00E76B3AB}"/>
                </a:ext>
              </a:extLst>
            </p:cNvPr>
            <p:cNvGrpSpPr/>
            <p:nvPr/>
          </p:nvGrpSpPr>
          <p:grpSpPr>
            <a:xfrm>
              <a:off x="3113859" y="4355432"/>
              <a:ext cx="910860" cy="884262"/>
              <a:chOff x="2837004" y="4202045"/>
              <a:chExt cx="910860" cy="884262"/>
            </a:xfrm>
          </p:grpSpPr>
          <p:sp>
            <p:nvSpPr>
              <p:cNvPr id="37" name="Oval 6">
                <a:extLst>
                  <a:ext uri="{FF2B5EF4-FFF2-40B4-BE49-F238E27FC236}">
                    <a16:creationId xmlns:a16="http://schemas.microsoft.com/office/drawing/2014/main" xmlns="" id="{A668C8B5-3C27-4FAE-9F13-3C7BA110B250}"/>
                  </a:ext>
                </a:extLst>
              </p:cNvPr>
              <p:cNvSpPr/>
              <p:nvPr/>
            </p:nvSpPr>
            <p:spPr>
              <a:xfrm rot="10800000" flipH="1">
                <a:off x="2868524" y="4202045"/>
                <a:ext cx="879340" cy="884262"/>
              </a:xfrm>
              <a:prstGeom prst="ellipse">
                <a:avLst/>
              </a:prstGeom>
              <a:solidFill>
                <a:srgbClr val="0A97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pic>
            <p:nvPicPr>
              <p:cNvPr id="38" name="รูปภาพ 141">
                <a:extLst>
                  <a:ext uri="{FF2B5EF4-FFF2-40B4-BE49-F238E27FC236}">
                    <a16:creationId xmlns:a16="http://schemas.microsoft.com/office/drawing/2014/main" xmlns="" id="{9DC55976-3143-4C98-8092-E2245421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37004" y="4239158"/>
                <a:ext cx="696811" cy="696811"/>
              </a:xfrm>
              <a:prstGeom prst="rect">
                <a:avLst/>
              </a:prstGeom>
            </p:spPr>
          </p:pic>
        </p:grpSp>
        <p:pic>
          <p:nvPicPr>
            <p:cNvPr id="36" name="Picture 130">
              <a:extLst>
                <a:ext uri="{FF2B5EF4-FFF2-40B4-BE49-F238E27FC236}">
                  <a16:creationId xmlns:a16="http://schemas.microsoft.com/office/drawing/2014/main" xmlns="" id="{42E495DC-A975-4BA7-B272-1FCF1FEC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866322">
              <a:off x="3689898" y="4631628"/>
              <a:ext cx="331870" cy="331870"/>
            </a:xfrm>
            <a:prstGeom prst="rect">
              <a:avLst/>
            </a:prstGeom>
            <a:effectLst/>
          </p:spPr>
        </p:pic>
      </p:grpSp>
      <p:grpSp>
        <p:nvGrpSpPr>
          <p:cNvPr id="39" name="Group 257">
            <a:extLst>
              <a:ext uri="{FF2B5EF4-FFF2-40B4-BE49-F238E27FC236}">
                <a16:creationId xmlns:a16="http://schemas.microsoft.com/office/drawing/2014/main" xmlns="" id="{444423EE-8A20-4859-81D5-A099E5B29F92}"/>
              </a:ext>
            </a:extLst>
          </p:cNvPr>
          <p:cNvGrpSpPr/>
          <p:nvPr/>
        </p:nvGrpSpPr>
        <p:grpSpPr>
          <a:xfrm>
            <a:off x="4324620" y="4726934"/>
            <a:ext cx="874996" cy="878305"/>
            <a:chOff x="4184883" y="1658424"/>
            <a:chExt cx="874996" cy="878305"/>
          </a:xfrm>
        </p:grpSpPr>
        <p:sp>
          <p:nvSpPr>
            <p:cNvPr id="40" name="Oval 6">
              <a:extLst>
                <a:ext uri="{FF2B5EF4-FFF2-40B4-BE49-F238E27FC236}">
                  <a16:creationId xmlns:a16="http://schemas.microsoft.com/office/drawing/2014/main" xmlns="" id="{91AC5005-A277-43AB-A77E-F49DBFB12733}"/>
                </a:ext>
              </a:extLst>
            </p:cNvPr>
            <p:cNvSpPr/>
            <p:nvPr/>
          </p:nvSpPr>
          <p:spPr>
            <a:xfrm rot="10800000" flipH="1">
              <a:off x="4184883" y="1658424"/>
              <a:ext cx="874996" cy="878305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pic>
          <p:nvPicPr>
            <p:cNvPr id="41" name="Picture 231">
              <a:extLst>
                <a:ext uri="{FF2B5EF4-FFF2-40B4-BE49-F238E27FC236}">
                  <a16:creationId xmlns:a16="http://schemas.microsoft.com/office/drawing/2014/main" xmlns="" id="{DCEC2AF7-4999-4C14-A422-85476CE2B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l="12927" t="6800" r="12729" b="19079"/>
            <a:stretch/>
          </p:blipFill>
          <p:spPr>
            <a:xfrm>
              <a:off x="4298904" y="1797057"/>
              <a:ext cx="648551" cy="6466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2" name="กล่องข้อความ 30">
            <a:extLst>
              <a:ext uri="{FF2B5EF4-FFF2-40B4-BE49-F238E27FC236}">
                <a16:creationId xmlns:a16="http://schemas.microsoft.com/office/drawing/2014/main" xmlns="" id="{3ACB1BB3-6724-4091-8617-0A497F6A9054}"/>
              </a:ext>
            </a:extLst>
          </p:cNvPr>
          <p:cNvSpPr txBox="1"/>
          <p:nvPr/>
        </p:nvSpPr>
        <p:spPr>
          <a:xfrm>
            <a:off x="4101915" y="2905897"/>
            <a:ext cx="12177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SWOC MODEL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3" name="Picture 265">
            <a:extLst>
              <a:ext uri="{FF2B5EF4-FFF2-40B4-BE49-F238E27FC236}">
                <a16:creationId xmlns:a16="http://schemas.microsoft.com/office/drawing/2014/main" xmlns="" id="{24472F95-BFD5-4FAF-94A8-7306FAA4297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9908" y="6053292"/>
            <a:ext cx="576000" cy="576000"/>
          </a:xfrm>
          <a:prstGeom prst="rect">
            <a:avLst/>
          </a:prstGeom>
        </p:spPr>
      </p:pic>
      <p:grpSp>
        <p:nvGrpSpPr>
          <p:cNvPr id="44" name="Group 285">
            <a:extLst>
              <a:ext uri="{FF2B5EF4-FFF2-40B4-BE49-F238E27FC236}">
                <a16:creationId xmlns:a16="http://schemas.microsoft.com/office/drawing/2014/main" xmlns="" id="{C1ECCDEB-68E4-4C6A-BB0F-C9E179C93A17}"/>
              </a:ext>
            </a:extLst>
          </p:cNvPr>
          <p:cNvGrpSpPr/>
          <p:nvPr/>
        </p:nvGrpSpPr>
        <p:grpSpPr>
          <a:xfrm>
            <a:off x="2519183" y="5280078"/>
            <a:ext cx="576000" cy="576000"/>
            <a:chOff x="1524939" y="2568104"/>
            <a:chExt cx="879340" cy="884262"/>
          </a:xfrm>
        </p:grpSpPr>
        <p:sp>
          <p:nvSpPr>
            <p:cNvPr id="45" name="Oval 6">
              <a:extLst>
                <a:ext uri="{FF2B5EF4-FFF2-40B4-BE49-F238E27FC236}">
                  <a16:creationId xmlns:a16="http://schemas.microsoft.com/office/drawing/2014/main" xmlns="" id="{F148A51E-5CC2-49DD-A028-E28A6717BB9E}"/>
                </a:ext>
              </a:extLst>
            </p:cNvPr>
            <p:cNvSpPr/>
            <p:nvPr/>
          </p:nvSpPr>
          <p:spPr>
            <a:xfrm rot="10800000" flipH="1">
              <a:off x="1524939" y="2568104"/>
              <a:ext cx="879340" cy="884262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xmlns="" id="{FB1F0607-D70D-4093-9DA4-40C24F6E2155}"/>
                </a:ext>
              </a:extLst>
            </p:cNvPr>
            <p:cNvGrpSpPr/>
            <p:nvPr/>
          </p:nvGrpSpPr>
          <p:grpSpPr>
            <a:xfrm>
              <a:off x="1635108" y="2733379"/>
              <a:ext cx="652649" cy="509261"/>
              <a:chOff x="2408512" y="4660521"/>
              <a:chExt cx="845973" cy="723575"/>
            </a:xfrm>
          </p:grpSpPr>
          <p:pic>
            <p:nvPicPr>
              <p:cNvPr id="47" name="Picture 17">
                <a:extLst>
                  <a:ext uri="{FF2B5EF4-FFF2-40B4-BE49-F238E27FC236}">
                    <a16:creationId xmlns:a16="http://schemas.microsoft.com/office/drawing/2014/main" xmlns="" id="{8A11D6E0-94E6-4DDC-90E6-1BB000D36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60913" y="511834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48" name="Picture 18">
                <a:extLst>
                  <a:ext uri="{FF2B5EF4-FFF2-40B4-BE49-F238E27FC236}">
                    <a16:creationId xmlns:a16="http://schemas.microsoft.com/office/drawing/2014/main" xmlns="" id="{71B44CFE-D138-4C7D-98A4-56CBECAD7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69206" y="4660521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49" name="Picture 19">
                <a:extLst>
                  <a:ext uri="{FF2B5EF4-FFF2-40B4-BE49-F238E27FC236}">
                    <a16:creationId xmlns:a16="http://schemas.microsoft.com/office/drawing/2014/main" xmlns="" id="{016E2C13-192A-4F44-9FE8-B9C8565D2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42904" y="5111847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50" name="Picture 20">
                <a:extLst>
                  <a:ext uri="{FF2B5EF4-FFF2-40B4-BE49-F238E27FC236}">
                    <a16:creationId xmlns:a16="http://schemas.microsoft.com/office/drawing/2014/main" xmlns="" id="{2FCBA736-EABB-4D50-B793-E2692D337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01908" y="488580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51" name="Picture 21">
                <a:extLst>
                  <a:ext uri="{FF2B5EF4-FFF2-40B4-BE49-F238E27FC236}">
                    <a16:creationId xmlns:a16="http://schemas.microsoft.com/office/drawing/2014/main" xmlns="" id="{1712CAE8-F748-4FF2-8A71-24A11A65F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95302" y="4896499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xmlns="" id="{FF22EE9E-15DE-4754-97EA-AE1C406CB9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08512" y="488580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53" name="Picture 23">
                <a:extLst>
                  <a:ext uri="{FF2B5EF4-FFF2-40B4-BE49-F238E27FC236}">
                    <a16:creationId xmlns:a16="http://schemas.microsoft.com/office/drawing/2014/main" xmlns="" id="{93105B3F-BDA3-4442-AC3A-C8371E096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65710" y="4696688"/>
                <a:ext cx="259183" cy="265752"/>
              </a:xfrm>
              <a:prstGeom prst="rect">
                <a:avLst/>
              </a:prstGeom>
            </p:spPr>
          </p:pic>
        </p:grpSp>
      </p:grpSp>
      <p:grpSp>
        <p:nvGrpSpPr>
          <p:cNvPr id="54" name="Group 295">
            <a:extLst>
              <a:ext uri="{FF2B5EF4-FFF2-40B4-BE49-F238E27FC236}">
                <a16:creationId xmlns:a16="http://schemas.microsoft.com/office/drawing/2014/main" xmlns="" id="{C5D9FE2D-1EC1-4D37-ACA0-3F1CB42A79A2}"/>
              </a:ext>
            </a:extLst>
          </p:cNvPr>
          <p:cNvGrpSpPr/>
          <p:nvPr/>
        </p:nvGrpSpPr>
        <p:grpSpPr>
          <a:xfrm>
            <a:off x="3088511" y="5766856"/>
            <a:ext cx="576000" cy="576000"/>
            <a:chOff x="7380355" y="3930179"/>
            <a:chExt cx="879340" cy="884262"/>
          </a:xfrm>
        </p:grpSpPr>
        <p:sp>
          <p:nvSpPr>
            <p:cNvPr id="55" name="Oval 6">
              <a:extLst>
                <a:ext uri="{FF2B5EF4-FFF2-40B4-BE49-F238E27FC236}">
                  <a16:creationId xmlns:a16="http://schemas.microsoft.com/office/drawing/2014/main" xmlns="" id="{FB377009-FAD6-47C9-A5C3-31EAACB82A14}"/>
                </a:ext>
              </a:extLst>
            </p:cNvPr>
            <p:cNvSpPr/>
            <p:nvPr/>
          </p:nvSpPr>
          <p:spPr>
            <a:xfrm rot="10800000" flipH="1">
              <a:off x="7380355" y="3930179"/>
              <a:ext cx="879340" cy="884262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pic>
          <p:nvPicPr>
            <p:cNvPr id="56" name="Picture 297">
              <a:extLst>
                <a:ext uri="{FF2B5EF4-FFF2-40B4-BE49-F238E27FC236}">
                  <a16:creationId xmlns:a16="http://schemas.microsoft.com/office/drawing/2014/main" xmlns="" id="{5588BE94-0DA9-49FA-9A20-678D9095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1696" y="4080613"/>
              <a:ext cx="626844" cy="626844"/>
            </a:xfrm>
            <a:prstGeom prst="rect">
              <a:avLst/>
            </a:prstGeom>
            <a:effectLst/>
          </p:spPr>
        </p:pic>
      </p:grpSp>
      <p:pic>
        <p:nvPicPr>
          <p:cNvPr id="57" name="Picture 298">
            <a:extLst>
              <a:ext uri="{FF2B5EF4-FFF2-40B4-BE49-F238E27FC236}">
                <a16:creationId xmlns:a16="http://schemas.microsoft.com/office/drawing/2014/main" xmlns="" id="{3D28136B-02D5-4D2E-B81A-BB8420B36B4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63474" y="5175913"/>
            <a:ext cx="568772" cy="576000"/>
          </a:xfrm>
          <a:prstGeom prst="rect">
            <a:avLst/>
          </a:prstGeom>
        </p:spPr>
      </p:pic>
      <p:pic>
        <p:nvPicPr>
          <p:cNvPr id="58" name="Picture 299">
            <a:extLst>
              <a:ext uri="{FF2B5EF4-FFF2-40B4-BE49-F238E27FC236}">
                <a16:creationId xmlns:a16="http://schemas.microsoft.com/office/drawing/2014/main" xmlns="" id="{5EEE1BB3-119A-4731-9328-47F985794B9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49634" y="5889984"/>
            <a:ext cx="568772" cy="576000"/>
          </a:xfrm>
          <a:prstGeom prst="rect">
            <a:avLst/>
          </a:prstGeom>
        </p:spPr>
      </p:pic>
      <p:pic>
        <p:nvPicPr>
          <p:cNvPr id="59" name="Picture 300">
            <a:extLst>
              <a:ext uri="{FF2B5EF4-FFF2-40B4-BE49-F238E27FC236}">
                <a16:creationId xmlns:a16="http://schemas.microsoft.com/office/drawing/2014/main" xmlns="" id="{0BE25734-27FA-4DE0-BF7D-6409B928EE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2631" y="5919956"/>
            <a:ext cx="576000" cy="572870"/>
          </a:xfrm>
          <a:prstGeom prst="rect">
            <a:avLst/>
          </a:prstGeom>
        </p:spPr>
      </p:pic>
      <p:grpSp>
        <p:nvGrpSpPr>
          <p:cNvPr id="60" name="Group 301">
            <a:extLst>
              <a:ext uri="{FF2B5EF4-FFF2-40B4-BE49-F238E27FC236}">
                <a16:creationId xmlns:a16="http://schemas.microsoft.com/office/drawing/2014/main" xmlns="" id="{71F4525E-8989-4943-A916-E34E681443AB}"/>
              </a:ext>
            </a:extLst>
          </p:cNvPr>
          <p:cNvGrpSpPr/>
          <p:nvPr/>
        </p:nvGrpSpPr>
        <p:grpSpPr>
          <a:xfrm>
            <a:off x="5920570" y="5751913"/>
            <a:ext cx="558836" cy="550419"/>
            <a:chOff x="4862360" y="5805423"/>
            <a:chExt cx="558836" cy="550419"/>
          </a:xfrm>
        </p:grpSpPr>
        <p:grpSp>
          <p:nvGrpSpPr>
            <p:cNvPr id="61" name="Group 302">
              <a:extLst>
                <a:ext uri="{FF2B5EF4-FFF2-40B4-BE49-F238E27FC236}">
                  <a16:creationId xmlns:a16="http://schemas.microsoft.com/office/drawing/2014/main" xmlns="" id="{BF6D9639-CDEB-4C1A-9A4E-9B7353C04764}"/>
                </a:ext>
              </a:extLst>
            </p:cNvPr>
            <p:cNvGrpSpPr/>
            <p:nvPr/>
          </p:nvGrpSpPr>
          <p:grpSpPr>
            <a:xfrm>
              <a:off x="4862360" y="5805423"/>
              <a:ext cx="558836" cy="550419"/>
              <a:chOff x="4862360" y="5805423"/>
              <a:chExt cx="558836" cy="550419"/>
            </a:xfrm>
          </p:grpSpPr>
          <p:sp>
            <p:nvSpPr>
              <p:cNvPr id="63" name="Oval 6">
                <a:extLst>
                  <a:ext uri="{FF2B5EF4-FFF2-40B4-BE49-F238E27FC236}">
                    <a16:creationId xmlns:a16="http://schemas.microsoft.com/office/drawing/2014/main" xmlns="" id="{17D83AF0-971F-43A8-A3E1-09ACA0D7182D}"/>
                  </a:ext>
                </a:extLst>
              </p:cNvPr>
              <p:cNvSpPr/>
              <p:nvPr/>
            </p:nvSpPr>
            <p:spPr>
              <a:xfrm rot="10800000" flipH="1">
                <a:off x="4862360" y="5805423"/>
                <a:ext cx="558836" cy="550419"/>
              </a:xfrm>
              <a:prstGeom prst="ellipse">
                <a:avLst/>
              </a:prstGeom>
              <a:solidFill>
                <a:srgbClr val="0A97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4" name="Round Same Side Corner Rectangle 11">
                <a:extLst>
                  <a:ext uri="{FF2B5EF4-FFF2-40B4-BE49-F238E27FC236}">
                    <a16:creationId xmlns:a16="http://schemas.microsoft.com/office/drawing/2014/main" xmlns="" id="{3DBD9BD5-4452-4135-AF88-24CC460255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900000">
                <a:off x="5023239" y="5970303"/>
                <a:ext cx="268325" cy="227891"/>
              </a:xfrm>
              <a:custGeom>
                <a:avLst/>
                <a:gdLst/>
                <a:ahLst/>
                <a:cxnLst/>
                <a:rect l="l" t="t" r="r" b="b"/>
                <a:pathLst>
                  <a:path w="2911009" h="2472345">
                    <a:moveTo>
                      <a:pt x="2219598" y="1335309"/>
                    </a:moveTo>
                    <a:lnTo>
                      <a:pt x="2219598" y="1222573"/>
                    </a:lnTo>
                    <a:cubicBezTo>
                      <a:pt x="2219598" y="1176944"/>
                      <a:pt x="2241926" y="1136530"/>
                      <a:pt x="2277694" y="1113650"/>
                    </a:cubicBezTo>
                    <a:lnTo>
                      <a:pt x="2277694" y="137786"/>
                    </a:lnTo>
                    <a:cubicBezTo>
                      <a:pt x="2277694" y="61689"/>
                      <a:pt x="2339383" y="0"/>
                      <a:pt x="2415480" y="0"/>
                    </a:cubicBezTo>
                    <a:lnTo>
                      <a:pt x="2545196" y="0"/>
                    </a:lnTo>
                    <a:cubicBezTo>
                      <a:pt x="2621293" y="0"/>
                      <a:pt x="2682982" y="61689"/>
                      <a:pt x="2682982" y="137786"/>
                    </a:cubicBezTo>
                    <a:lnTo>
                      <a:pt x="2682982" y="1099067"/>
                    </a:lnTo>
                    <a:cubicBezTo>
                      <a:pt x="2730197" y="1120049"/>
                      <a:pt x="2762708" y="1167515"/>
                      <a:pt x="2762708" y="1222573"/>
                    </a:cubicBezTo>
                    <a:lnTo>
                      <a:pt x="2762708" y="1480834"/>
                    </a:lnTo>
                    <a:close/>
                    <a:moveTo>
                      <a:pt x="241900" y="1676361"/>
                    </a:moveTo>
                    <a:cubicBezTo>
                      <a:pt x="69371" y="1631107"/>
                      <a:pt x="-34146" y="1454930"/>
                      <a:pt x="10296" y="1282189"/>
                    </a:cubicBezTo>
                    <a:cubicBezTo>
                      <a:pt x="54739" y="1109449"/>
                      <a:pt x="230428" y="1005105"/>
                      <a:pt x="403375" y="1048736"/>
                    </a:cubicBezTo>
                    <a:cubicBezTo>
                      <a:pt x="349550" y="1257945"/>
                      <a:pt x="295726" y="1467153"/>
                      <a:pt x="241900" y="1676361"/>
                    </a:cubicBezTo>
                    <a:close/>
                    <a:moveTo>
                      <a:pt x="2578947" y="2467929"/>
                    </a:moveTo>
                    <a:lnTo>
                      <a:pt x="1957545" y="2301425"/>
                    </a:lnTo>
                    <a:lnTo>
                      <a:pt x="2194209" y="1418183"/>
                    </a:lnTo>
                    <a:lnTo>
                      <a:pt x="2815611" y="1584687"/>
                    </a:lnTo>
                    <a:cubicBezTo>
                      <a:pt x="2884250" y="1603079"/>
                      <a:pt x="2924985" y="1673632"/>
                      <a:pt x="2906593" y="1742272"/>
                    </a:cubicBezTo>
                    <a:lnTo>
                      <a:pt x="2736532" y="2376947"/>
                    </a:lnTo>
                    <a:cubicBezTo>
                      <a:pt x="2718140" y="2445587"/>
                      <a:pt x="2647586" y="2486321"/>
                      <a:pt x="2578947" y="2467929"/>
                    </a:cubicBezTo>
                    <a:close/>
                    <a:moveTo>
                      <a:pt x="610249" y="2287120"/>
                    </a:moveTo>
                    <a:lnTo>
                      <a:pt x="1020264" y="756923"/>
                    </a:lnTo>
                    <a:lnTo>
                      <a:pt x="2107356" y="1398691"/>
                    </a:lnTo>
                    <a:lnTo>
                      <a:pt x="1872582" y="2274879"/>
                    </a:lnTo>
                    <a:close/>
                    <a:moveTo>
                      <a:pt x="426016" y="2349577"/>
                    </a:moveTo>
                    <a:lnTo>
                      <a:pt x="243978" y="2300800"/>
                    </a:lnTo>
                    <a:cubicBezTo>
                      <a:pt x="205115" y="2290387"/>
                      <a:pt x="182051" y="2250439"/>
                      <a:pt x="192464" y="2211576"/>
                    </a:cubicBezTo>
                    <a:lnTo>
                      <a:pt x="620679" y="613455"/>
                    </a:lnTo>
                    <a:cubicBezTo>
                      <a:pt x="631093" y="574592"/>
                      <a:pt x="671040" y="551528"/>
                      <a:pt x="709903" y="561941"/>
                    </a:cubicBezTo>
                    <a:lnTo>
                      <a:pt x="891942" y="610718"/>
                    </a:lnTo>
                    <a:cubicBezTo>
                      <a:pt x="930805" y="621132"/>
                      <a:pt x="953869" y="661079"/>
                      <a:pt x="943455" y="699942"/>
                    </a:cubicBezTo>
                    <a:lnTo>
                      <a:pt x="515240" y="2298064"/>
                    </a:lnTo>
                    <a:cubicBezTo>
                      <a:pt x="504827" y="2336927"/>
                      <a:pt x="464879" y="2359990"/>
                      <a:pt x="426016" y="23495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62" name="Block Arc 14">
              <a:extLst>
                <a:ext uri="{FF2B5EF4-FFF2-40B4-BE49-F238E27FC236}">
                  <a16:creationId xmlns:a16="http://schemas.microsoft.com/office/drawing/2014/main" xmlns="" id="{902CC8E2-3DED-494D-9360-20C31B650CC6}"/>
                </a:ext>
              </a:extLst>
            </p:cNvPr>
            <p:cNvSpPr/>
            <p:nvPr/>
          </p:nvSpPr>
          <p:spPr>
            <a:xfrm rot="16200000">
              <a:off x="5162093" y="6151606"/>
              <a:ext cx="143123" cy="143218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65" name="รูปแบบอิสระ 17">
            <a:extLst>
              <a:ext uri="{FF2B5EF4-FFF2-40B4-BE49-F238E27FC236}">
                <a16:creationId xmlns:a16="http://schemas.microsoft.com/office/drawing/2014/main" xmlns="" id="{F3295E5A-E5B3-4A7C-87B3-84D66AB177C9}"/>
              </a:ext>
            </a:extLst>
          </p:cNvPr>
          <p:cNvSpPr/>
          <p:nvPr/>
        </p:nvSpPr>
        <p:spPr>
          <a:xfrm rot="10800000" flipH="1" flipV="1">
            <a:off x="4767091" y="5651503"/>
            <a:ext cx="77251" cy="326889"/>
          </a:xfrm>
          <a:custGeom>
            <a:avLst/>
            <a:gdLst>
              <a:gd name="connsiteX0" fmla="*/ 0 w 0"/>
              <a:gd name="connsiteY0" fmla="*/ 0 h 195309"/>
              <a:gd name="connsiteX1" fmla="*/ 0 w 0"/>
              <a:gd name="connsiteY1" fmla="*/ 195309 h 19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5309">
                <a:moveTo>
                  <a:pt x="0" y="0"/>
                </a:moveTo>
                <a:lnTo>
                  <a:pt x="0" y="195309"/>
                </a:lnTo>
              </a:path>
            </a:pathLst>
          </a:custGeom>
          <a:noFill/>
          <a:ln>
            <a:solidFill>
              <a:srgbClr val="0A97D9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6" name="รูปแบบอิสระ 11">
            <a:extLst>
              <a:ext uri="{FF2B5EF4-FFF2-40B4-BE49-F238E27FC236}">
                <a16:creationId xmlns:a16="http://schemas.microsoft.com/office/drawing/2014/main" xmlns="" id="{2B026F12-E45C-42E8-B1E0-0865358007DF}"/>
              </a:ext>
            </a:extLst>
          </p:cNvPr>
          <p:cNvSpPr/>
          <p:nvPr/>
        </p:nvSpPr>
        <p:spPr>
          <a:xfrm rot="11790322" flipV="1">
            <a:off x="5274161" y="5203322"/>
            <a:ext cx="1118586" cy="221687"/>
          </a:xfrm>
          <a:custGeom>
            <a:avLst/>
            <a:gdLst>
              <a:gd name="connsiteX0" fmla="*/ 1118586 w 1118586"/>
              <a:gd name="connsiteY0" fmla="*/ 221687 h 221687"/>
              <a:gd name="connsiteX1" fmla="*/ 506027 w 1118586"/>
              <a:gd name="connsiteY1" fmla="*/ 8623 h 221687"/>
              <a:gd name="connsiteX2" fmla="*/ 0 w 1118586"/>
              <a:gd name="connsiteY2" fmla="*/ 61889 h 22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586" h="221687">
                <a:moveTo>
                  <a:pt x="1118586" y="221687"/>
                </a:moveTo>
                <a:cubicBezTo>
                  <a:pt x="905522" y="128471"/>
                  <a:pt x="692458" y="35256"/>
                  <a:pt x="506027" y="8623"/>
                </a:cubicBezTo>
                <a:cubicBezTo>
                  <a:pt x="319596" y="-18010"/>
                  <a:pt x="159798" y="21939"/>
                  <a:pt x="0" y="61889"/>
                </a:cubicBezTo>
              </a:path>
            </a:pathLst>
          </a:custGeom>
          <a:noFill/>
          <a:ln>
            <a:solidFill>
              <a:srgbClr val="0A97D9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7" name="รูปแบบอิสระ 11">
            <a:extLst>
              <a:ext uri="{FF2B5EF4-FFF2-40B4-BE49-F238E27FC236}">
                <a16:creationId xmlns:a16="http://schemas.microsoft.com/office/drawing/2014/main" xmlns="" id="{DF1F486D-4ECE-49B6-9C35-A5C41E12176C}"/>
              </a:ext>
            </a:extLst>
          </p:cNvPr>
          <p:cNvSpPr/>
          <p:nvPr/>
        </p:nvSpPr>
        <p:spPr>
          <a:xfrm rot="9809678" flipH="1" flipV="1">
            <a:off x="3109264" y="5236311"/>
            <a:ext cx="1118586" cy="221687"/>
          </a:xfrm>
          <a:custGeom>
            <a:avLst/>
            <a:gdLst>
              <a:gd name="connsiteX0" fmla="*/ 1118586 w 1118586"/>
              <a:gd name="connsiteY0" fmla="*/ 221687 h 221687"/>
              <a:gd name="connsiteX1" fmla="*/ 506027 w 1118586"/>
              <a:gd name="connsiteY1" fmla="*/ 8623 h 221687"/>
              <a:gd name="connsiteX2" fmla="*/ 0 w 1118586"/>
              <a:gd name="connsiteY2" fmla="*/ 61889 h 22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8586" h="221687">
                <a:moveTo>
                  <a:pt x="1118586" y="221687"/>
                </a:moveTo>
                <a:cubicBezTo>
                  <a:pt x="905522" y="128471"/>
                  <a:pt x="692458" y="35256"/>
                  <a:pt x="506027" y="8623"/>
                </a:cubicBezTo>
                <a:cubicBezTo>
                  <a:pt x="319596" y="-18010"/>
                  <a:pt x="159798" y="21939"/>
                  <a:pt x="0" y="61889"/>
                </a:cubicBezTo>
              </a:path>
            </a:pathLst>
          </a:custGeom>
          <a:noFill/>
          <a:ln>
            <a:solidFill>
              <a:srgbClr val="0A97D9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8" name="รูปแบบอิสระ 13">
            <a:extLst>
              <a:ext uri="{FF2B5EF4-FFF2-40B4-BE49-F238E27FC236}">
                <a16:creationId xmlns:a16="http://schemas.microsoft.com/office/drawing/2014/main" xmlns="" id="{01EE42D1-C472-4732-9E1D-40EAF645F5A4}"/>
              </a:ext>
            </a:extLst>
          </p:cNvPr>
          <p:cNvSpPr/>
          <p:nvPr/>
        </p:nvSpPr>
        <p:spPr>
          <a:xfrm rot="11985044" flipV="1">
            <a:off x="5252884" y="5524011"/>
            <a:ext cx="727969" cy="114261"/>
          </a:xfrm>
          <a:custGeom>
            <a:avLst/>
            <a:gdLst>
              <a:gd name="connsiteX0" fmla="*/ 727969 w 727969"/>
              <a:gd name="connsiteY0" fmla="*/ 16607 h 114261"/>
              <a:gd name="connsiteX1" fmla="*/ 319596 w 727969"/>
              <a:gd name="connsiteY1" fmla="*/ 7729 h 114261"/>
              <a:gd name="connsiteX2" fmla="*/ 0 w 727969"/>
              <a:gd name="connsiteY2" fmla="*/ 114261 h 11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7969" h="114261">
                <a:moveTo>
                  <a:pt x="727969" y="16607"/>
                </a:moveTo>
                <a:cubicBezTo>
                  <a:pt x="584446" y="4030"/>
                  <a:pt x="440924" y="-8547"/>
                  <a:pt x="319596" y="7729"/>
                </a:cubicBezTo>
                <a:cubicBezTo>
                  <a:pt x="198268" y="24005"/>
                  <a:pt x="99134" y="69133"/>
                  <a:pt x="0" y="114261"/>
                </a:cubicBezTo>
              </a:path>
            </a:pathLst>
          </a:custGeom>
          <a:noFill/>
          <a:ln>
            <a:solidFill>
              <a:srgbClr val="0A97D9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9" name="รูปแบบอิสระ 13">
            <a:extLst>
              <a:ext uri="{FF2B5EF4-FFF2-40B4-BE49-F238E27FC236}">
                <a16:creationId xmlns:a16="http://schemas.microsoft.com/office/drawing/2014/main" xmlns="" id="{CAC982F1-50E8-415A-98A7-141FAC4BD111}"/>
              </a:ext>
            </a:extLst>
          </p:cNvPr>
          <p:cNvSpPr/>
          <p:nvPr/>
        </p:nvSpPr>
        <p:spPr>
          <a:xfrm rot="9614956" flipH="1" flipV="1">
            <a:off x="3611948" y="5523413"/>
            <a:ext cx="727969" cy="200305"/>
          </a:xfrm>
          <a:custGeom>
            <a:avLst/>
            <a:gdLst>
              <a:gd name="connsiteX0" fmla="*/ 727969 w 727969"/>
              <a:gd name="connsiteY0" fmla="*/ 16607 h 114261"/>
              <a:gd name="connsiteX1" fmla="*/ 319596 w 727969"/>
              <a:gd name="connsiteY1" fmla="*/ 7729 h 114261"/>
              <a:gd name="connsiteX2" fmla="*/ 0 w 727969"/>
              <a:gd name="connsiteY2" fmla="*/ 114261 h 11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7969" h="114261">
                <a:moveTo>
                  <a:pt x="727969" y="16607"/>
                </a:moveTo>
                <a:cubicBezTo>
                  <a:pt x="584446" y="4030"/>
                  <a:pt x="440924" y="-8547"/>
                  <a:pt x="319596" y="7729"/>
                </a:cubicBezTo>
                <a:cubicBezTo>
                  <a:pt x="198268" y="24005"/>
                  <a:pt x="99134" y="69133"/>
                  <a:pt x="0" y="114261"/>
                </a:cubicBezTo>
              </a:path>
            </a:pathLst>
          </a:custGeom>
          <a:noFill/>
          <a:ln>
            <a:solidFill>
              <a:srgbClr val="0A97D9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0" name="รูปแบบอิสระ 15">
            <a:extLst>
              <a:ext uri="{FF2B5EF4-FFF2-40B4-BE49-F238E27FC236}">
                <a16:creationId xmlns:a16="http://schemas.microsoft.com/office/drawing/2014/main" xmlns="" id="{09E675C7-A907-44BC-ADA3-98738E8FE6B1}"/>
              </a:ext>
            </a:extLst>
          </p:cNvPr>
          <p:cNvSpPr/>
          <p:nvPr/>
        </p:nvSpPr>
        <p:spPr>
          <a:xfrm rot="10800000" flipV="1">
            <a:off x="5094998" y="5642502"/>
            <a:ext cx="257452" cy="230819"/>
          </a:xfrm>
          <a:custGeom>
            <a:avLst/>
            <a:gdLst>
              <a:gd name="connsiteX0" fmla="*/ 257452 w 257452"/>
              <a:gd name="connsiteY0" fmla="*/ 0 h 230819"/>
              <a:gd name="connsiteX1" fmla="*/ 0 w 257452"/>
              <a:gd name="connsiteY1" fmla="*/ 230819 h 23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452" h="230819">
                <a:moveTo>
                  <a:pt x="257452" y="0"/>
                </a:moveTo>
                <a:lnTo>
                  <a:pt x="0" y="230819"/>
                </a:lnTo>
              </a:path>
            </a:pathLst>
          </a:custGeom>
          <a:noFill/>
          <a:ln>
            <a:solidFill>
              <a:srgbClr val="0A97D9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1" name="รูปแบบอิสระ 15">
            <a:extLst>
              <a:ext uri="{FF2B5EF4-FFF2-40B4-BE49-F238E27FC236}">
                <a16:creationId xmlns:a16="http://schemas.microsoft.com/office/drawing/2014/main" xmlns="" id="{97B81AEB-3AE6-4DB6-8DAE-A4AC272C3B7B}"/>
              </a:ext>
            </a:extLst>
          </p:cNvPr>
          <p:cNvSpPr/>
          <p:nvPr/>
        </p:nvSpPr>
        <p:spPr>
          <a:xfrm rot="16512085" flipV="1">
            <a:off x="4213005" y="5672230"/>
            <a:ext cx="257452" cy="230819"/>
          </a:xfrm>
          <a:custGeom>
            <a:avLst/>
            <a:gdLst>
              <a:gd name="connsiteX0" fmla="*/ 257452 w 257452"/>
              <a:gd name="connsiteY0" fmla="*/ 0 h 230819"/>
              <a:gd name="connsiteX1" fmla="*/ 0 w 257452"/>
              <a:gd name="connsiteY1" fmla="*/ 230819 h 23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452" h="230819">
                <a:moveTo>
                  <a:pt x="257452" y="0"/>
                </a:moveTo>
                <a:lnTo>
                  <a:pt x="0" y="230819"/>
                </a:lnTo>
              </a:path>
            </a:pathLst>
          </a:custGeom>
          <a:noFill/>
          <a:ln>
            <a:solidFill>
              <a:srgbClr val="0A97D9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2" name="TextBox 318">
            <a:extLst>
              <a:ext uri="{FF2B5EF4-FFF2-40B4-BE49-F238E27FC236}">
                <a16:creationId xmlns:a16="http://schemas.microsoft.com/office/drawing/2014/main" xmlns="" id="{CE36F0AA-DAC4-4CEA-8743-21646B4A18E0}"/>
              </a:ext>
            </a:extLst>
          </p:cNvPr>
          <p:cNvSpPr txBox="1"/>
          <p:nvPr/>
        </p:nvSpPr>
        <p:spPr>
          <a:xfrm>
            <a:off x="1835713" y="5783891"/>
            <a:ext cx="735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น้ำฝน</a:t>
            </a:r>
          </a:p>
        </p:txBody>
      </p:sp>
      <p:sp>
        <p:nvSpPr>
          <p:cNvPr id="73" name="TextBox 319">
            <a:extLst>
              <a:ext uri="{FF2B5EF4-FFF2-40B4-BE49-F238E27FC236}">
                <a16:creationId xmlns:a16="http://schemas.microsoft.com/office/drawing/2014/main" xmlns="" id="{602FFF25-E0D8-4197-A6F3-86F64EA9DF27}"/>
              </a:ext>
            </a:extLst>
          </p:cNvPr>
          <p:cNvSpPr txBox="1"/>
          <p:nvPr/>
        </p:nvSpPr>
        <p:spPr>
          <a:xfrm>
            <a:off x="2462613" y="6282323"/>
            <a:ext cx="735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น้ำท่า</a:t>
            </a:r>
          </a:p>
        </p:txBody>
      </p:sp>
      <p:sp>
        <p:nvSpPr>
          <p:cNvPr id="74" name="TextBox 320">
            <a:extLst>
              <a:ext uri="{FF2B5EF4-FFF2-40B4-BE49-F238E27FC236}">
                <a16:creationId xmlns:a16="http://schemas.microsoft.com/office/drawing/2014/main" xmlns="" id="{2F19F0D0-66FC-4A13-B0BB-4BA60167FB93}"/>
              </a:ext>
            </a:extLst>
          </p:cNvPr>
          <p:cNvSpPr txBox="1"/>
          <p:nvPr/>
        </p:nvSpPr>
        <p:spPr>
          <a:xfrm>
            <a:off x="3219276" y="6539010"/>
            <a:ext cx="1001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DSS </a:t>
            </a: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อ่างใหญ่</a:t>
            </a:r>
          </a:p>
        </p:txBody>
      </p:sp>
      <p:sp>
        <p:nvSpPr>
          <p:cNvPr id="75" name="TextBox 321">
            <a:extLst>
              <a:ext uri="{FF2B5EF4-FFF2-40B4-BE49-F238E27FC236}">
                <a16:creationId xmlns:a16="http://schemas.microsoft.com/office/drawing/2014/main" xmlns="" id="{E8F6DC6C-5B17-4664-9B67-7A81F5461618}"/>
              </a:ext>
            </a:extLst>
          </p:cNvPr>
          <p:cNvSpPr txBox="1"/>
          <p:nvPr/>
        </p:nvSpPr>
        <p:spPr>
          <a:xfrm>
            <a:off x="4097460" y="6599283"/>
            <a:ext cx="1400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ข้อมูลการเพาะปลูก</a:t>
            </a:r>
          </a:p>
        </p:txBody>
      </p:sp>
      <p:sp>
        <p:nvSpPr>
          <p:cNvPr id="76" name="TextBox 322">
            <a:extLst>
              <a:ext uri="{FF2B5EF4-FFF2-40B4-BE49-F238E27FC236}">
                <a16:creationId xmlns:a16="http://schemas.microsoft.com/office/drawing/2014/main" xmlns="" id="{58C70A06-B1E8-47C4-A3B5-9758FF029929}"/>
              </a:ext>
            </a:extLst>
          </p:cNvPr>
          <p:cNvSpPr txBox="1"/>
          <p:nvPr/>
        </p:nvSpPr>
        <p:spPr>
          <a:xfrm>
            <a:off x="5133006" y="6492826"/>
            <a:ext cx="1400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พื้นที่เสี่ยงภัย</a:t>
            </a:r>
          </a:p>
        </p:txBody>
      </p:sp>
      <p:sp>
        <p:nvSpPr>
          <p:cNvPr id="77" name="TextBox 323">
            <a:extLst>
              <a:ext uri="{FF2B5EF4-FFF2-40B4-BE49-F238E27FC236}">
                <a16:creationId xmlns:a16="http://schemas.microsoft.com/office/drawing/2014/main" xmlns="" id="{DA4538A8-1C57-43BC-8E49-32AD81CDF1E0}"/>
              </a:ext>
            </a:extLst>
          </p:cNvPr>
          <p:cNvSpPr txBox="1"/>
          <p:nvPr/>
        </p:nvSpPr>
        <p:spPr>
          <a:xfrm>
            <a:off x="5935617" y="6288106"/>
            <a:ext cx="1400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แจ้งเตือน</a:t>
            </a:r>
          </a:p>
        </p:txBody>
      </p:sp>
      <p:sp>
        <p:nvSpPr>
          <p:cNvPr id="78" name="TextBox 324">
            <a:extLst>
              <a:ext uri="{FF2B5EF4-FFF2-40B4-BE49-F238E27FC236}">
                <a16:creationId xmlns:a16="http://schemas.microsoft.com/office/drawing/2014/main" xmlns="" id="{1F0DA84B-11BE-4AE1-9AE8-48E4B53A524E}"/>
              </a:ext>
            </a:extLst>
          </p:cNvPr>
          <p:cNvSpPr txBox="1"/>
          <p:nvPr/>
        </p:nvSpPr>
        <p:spPr>
          <a:xfrm>
            <a:off x="6608158" y="5821998"/>
            <a:ext cx="12614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รายงานอัตโนมัติ</a:t>
            </a:r>
          </a:p>
        </p:txBody>
      </p:sp>
      <p:sp>
        <p:nvSpPr>
          <p:cNvPr id="79" name="กล่องข้อความ 30">
            <a:extLst>
              <a:ext uri="{FF2B5EF4-FFF2-40B4-BE49-F238E27FC236}">
                <a16:creationId xmlns:a16="http://schemas.microsoft.com/office/drawing/2014/main" xmlns="" id="{057FCD73-EF21-4909-8BA5-026776DC3334}"/>
              </a:ext>
            </a:extLst>
          </p:cNvPr>
          <p:cNvSpPr txBox="1"/>
          <p:nvPr/>
        </p:nvSpPr>
        <p:spPr>
          <a:xfrm>
            <a:off x="122359" y="1481429"/>
            <a:ext cx="3430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ระบบสนับสนุนการตัดสินใจบริหารจัดการน้ำอ่างเก็บน้ำขนาดกลาง</a:t>
            </a:r>
          </a:p>
        </p:txBody>
      </p:sp>
      <p:sp>
        <p:nvSpPr>
          <p:cNvPr id="80" name="กล่องข้อความ 30">
            <a:extLst>
              <a:ext uri="{FF2B5EF4-FFF2-40B4-BE49-F238E27FC236}">
                <a16:creationId xmlns:a16="http://schemas.microsoft.com/office/drawing/2014/main" xmlns="" id="{EBE9E254-6532-4B3A-9113-84B4AF50CFD4}"/>
              </a:ext>
            </a:extLst>
          </p:cNvPr>
          <p:cNvSpPr txBox="1"/>
          <p:nvPr/>
        </p:nvSpPr>
        <p:spPr>
          <a:xfrm>
            <a:off x="18999" y="2671254"/>
            <a:ext cx="2840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การวิเคราะห์การไหลของน้ำในลุ่มน้ำเจ้าพระยา</a:t>
            </a:r>
          </a:p>
        </p:txBody>
      </p:sp>
      <p:sp>
        <p:nvSpPr>
          <p:cNvPr id="81" name="กล่องข้อความ 30">
            <a:extLst>
              <a:ext uri="{FF2B5EF4-FFF2-40B4-BE49-F238E27FC236}">
                <a16:creationId xmlns:a16="http://schemas.microsoft.com/office/drawing/2014/main" xmlns="" id="{08F0C8D5-2C9E-4AF8-A93C-706242685354}"/>
              </a:ext>
            </a:extLst>
          </p:cNvPr>
          <p:cNvSpPr txBox="1"/>
          <p:nvPr/>
        </p:nvSpPr>
        <p:spPr>
          <a:xfrm>
            <a:off x="5684397" y="1339111"/>
            <a:ext cx="3349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การพัฒนาการคาดการณ์ปริมาณน้ำหลากด้วยปริมาณน้ำฝนพร้อมแสดงผลเป็นแผนที่เส้นชั้นน้ำฝน</a:t>
            </a:r>
          </a:p>
        </p:txBody>
      </p:sp>
      <p:sp>
        <p:nvSpPr>
          <p:cNvPr id="82" name="กล่องข้อความ 30">
            <a:extLst>
              <a:ext uri="{FF2B5EF4-FFF2-40B4-BE49-F238E27FC236}">
                <a16:creationId xmlns:a16="http://schemas.microsoft.com/office/drawing/2014/main" xmlns="" id="{A01B142B-FC6D-4A02-82F3-BFC316C9B83C}"/>
              </a:ext>
            </a:extLst>
          </p:cNvPr>
          <p:cNvSpPr txBox="1"/>
          <p:nvPr/>
        </p:nvSpPr>
        <p:spPr>
          <a:xfrm>
            <a:off x="6479406" y="2964386"/>
            <a:ext cx="2727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การพัฒนาระบบตรวจวัดระดับน้ำแบบการมีส่วนร่วม</a:t>
            </a:r>
          </a:p>
        </p:txBody>
      </p:sp>
      <p:sp>
        <p:nvSpPr>
          <p:cNvPr id="83" name="กล่องข้อความ 82">
            <a:extLst>
              <a:ext uri="{FF2B5EF4-FFF2-40B4-BE49-F238E27FC236}">
                <a16:creationId xmlns:a16="http://schemas.microsoft.com/office/drawing/2014/main" xmlns="" id="{E00C4CA0-3A8B-4454-BF39-6DCEB644091B}"/>
              </a:ext>
            </a:extLst>
          </p:cNvPr>
          <p:cNvSpPr txBox="1"/>
          <p:nvPr/>
        </p:nvSpPr>
        <p:spPr>
          <a:xfrm>
            <a:off x="558" y="4085316"/>
            <a:ext cx="2984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ระบบเฝ้าระวังระดับน้ำในจุดเสี่ยงด้วยกล้องวงจรปิดผ่าน ระบบอินเตอร์เน็ต</a:t>
            </a:r>
          </a:p>
        </p:txBody>
      </p:sp>
      <p:sp>
        <p:nvSpPr>
          <p:cNvPr id="84" name="กล่องข้อความ 83">
            <a:extLst>
              <a:ext uri="{FF2B5EF4-FFF2-40B4-BE49-F238E27FC236}">
                <a16:creationId xmlns:a16="http://schemas.microsoft.com/office/drawing/2014/main" xmlns="" id="{5B66BBD4-C27B-48E6-80BC-D4BEB5C854E3}"/>
              </a:ext>
            </a:extLst>
          </p:cNvPr>
          <p:cNvSpPr txBox="1"/>
          <p:nvPr/>
        </p:nvSpPr>
        <p:spPr>
          <a:xfrm>
            <a:off x="6266825" y="4230725"/>
            <a:ext cx="27960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ระบบรายงานความช่วยเหลือด้านการเกษตร</a:t>
            </a:r>
          </a:p>
        </p:txBody>
      </p:sp>
      <p:pic>
        <p:nvPicPr>
          <p:cNvPr id="85" name="Picture 181">
            <a:extLst>
              <a:ext uri="{FF2B5EF4-FFF2-40B4-BE49-F238E27FC236}">
                <a16:creationId xmlns:a16="http://schemas.microsoft.com/office/drawing/2014/main" xmlns="" id="{CEA01D98-7D75-49DC-9126-47F18BC212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85829" y="3987399"/>
            <a:ext cx="899576" cy="90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Oval 6">
            <a:extLst>
              <a:ext uri="{FF2B5EF4-FFF2-40B4-BE49-F238E27FC236}">
                <a16:creationId xmlns:a16="http://schemas.microsoft.com/office/drawing/2014/main" xmlns="" id="{F0F2FCCB-6B20-4619-8780-AA8F2F4C7AB8}"/>
              </a:ext>
            </a:extLst>
          </p:cNvPr>
          <p:cNvSpPr/>
          <p:nvPr/>
        </p:nvSpPr>
        <p:spPr>
          <a:xfrm rot="10800000" flipH="1">
            <a:off x="2988481" y="4099096"/>
            <a:ext cx="879340" cy="884262"/>
          </a:xfrm>
          <a:prstGeom prst="ellipse">
            <a:avLst/>
          </a:prstGeom>
          <a:solidFill>
            <a:srgbClr val="0A97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BB9C6945-1DEF-421B-A860-DC2DD5686F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7427" y="4230725"/>
            <a:ext cx="672785" cy="67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736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A2169C2D-1C40-4F27-835C-F2EFA7AE7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8" y="0"/>
            <a:ext cx="8942023" cy="6858000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xmlns="" id="{A65A5062-8901-4464-9546-1F0ADA948309}"/>
              </a:ext>
            </a:extLst>
          </p:cNvPr>
          <p:cNvSpPr txBox="1"/>
          <p:nvPr/>
        </p:nvSpPr>
        <p:spPr>
          <a:xfrm>
            <a:off x="1979928" y="1534356"/>
            <a:ext cx="3707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http://wmsc.rid.go.th/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9AC384F2-FE6E-4521-AF91-2A7BD5CB1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2" y="1663547"/>
            <a:ext cx="1894281" cy="5164297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F91BDBD1-EC50-4321-8983-FB69AD7AC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217" y="4400857"/>
            <a:ext cx="1752381" cy="2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0332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1DF1DA7-B7C4-4EF6-9859-7E828517A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898900"/>
          </a:xfrm>
          <a:prstGeom prst="rect">
            <a:avLst/>
          </a:prstGeom>
        </p:spPr>
      </p:pic>
      <p:sp>
        <p:nvSpPr>
          <p:cNvPr id="4" name="กล่องข้อความ 30">
            <a:extLst>
              <a:ext uri="{FF2B5EF4-FFF2-40B4-BE49-F238E27FC236}">
                <a16:creationId xmlns:a16="http://schemas.microsoft.com/office/drawing/2014/main" xmlns="" id="{A8048C06-7611-4E43-A5C6-3B37F16F63F8}"/>
              </a:ext>
            </a:extLst>
          </p:cNvPr>
          <p:cNvSpPr txBox="1"/>
          <p:nvPr/>
        </p:nvSpPr>
        <p:spPr>
          <a:xfrm>
            <a:off x="29270" y="4023182"/>
            <a:ext cx="216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การติดตามสถานการณ์น้ำ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แบบมีส่วนร่วม</a:t>
            </a:r>
          </a:p>
        </p:txBody>
      </p:sp>
      <p:sp>
        <p:nvSpPr>
          <p:cNvPr id="6" name="กล่องข้อความ 30">
            <a:extLst>
              <a:ext uri="{FF2B5EF4-FFF2-40B4-BE49-F238E27FC236}">
                <a16:creationId xmlns:a16="http://schemas.microsoft.com/office/drawing/2014/main" xmlns="" id="{0464F13F-F50C-424E-A27B-469A7082D9C2}"/>
              </a:ext>
            </a:extLst>
          </p:cNvPr>
          <p:cNvSpPr txBox="1"/>
          <p:nvPr/>
        </p:nvSpPr>
        <p:spPr>
          <a:xfrm>
            <a:off x="2145760" y="4023182"/>
            <a:ext cx="242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อ่างเก็บน้ำขนาดกลาง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30">
            <a:extLst>
              <a:ext uri="{FF2B5EF4-FFF2-40B4-BE49-F238E27FC236}">
                <a16:creationId xmlns:a16="http://schemas.microsoft.com/office/drawing/2014/main" xmlns="" id="{084A0A70-D0A2-4B86-B935-49898F66740A}"/>
              </a:ext>
            </a:extLst>
          </p:cNvPr>
          <p:cNvSpPr txBox="1"/>
          <p:nvPr/>
        </p:nvSpPr>
        <p:spPr>
          <a:xfrm>
            <a:off x="4689942" y="4026077"/>
            <a:ext cx="226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การวิเคราะห์ปริมาณน้ำฝนและคาดการณ์ปริมาณน้ำหลาก</a:t>
            </a:r>
          </a:p>
        </p:txBody>
      </p:sp>
      <p:sp>
        <p:nvSpPr>
          <p:cNvPr id="10" name="กล่องข้อความ 30">
            <a:extLst>
              <a:ext uri="{FF2B5EF4-FFF2-40B4-BE49-F238E27FC236}">
                <a16:creationId xmlns:a16="http://schemas.microsoft.com/office/drawing/2014/main" xmlns="" id="{380B710F-7783-4183-AD6A-018CA68A35D6}"/>
              </a:ext>
            </a:extLst>
          </p:cNvPr>
          <p:cNvSpPr txBox="1"/>
          <p:nvPr/>
        </p:nvSpPr>
        <p:spPr>
          <a:xfrm>
            <a:off x="7068667" y="4026077"/>
            <a:ext cx="2075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ระบบคาดการณ์ระดับน้ำแม่น้ำเจ้าพระยา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xmlns="" id="{EE7BD0E5-FBC5-4D60-9000-F356F167D2E3}"/>
              </a:ext>
            </a:extLst>
          </p:cNvPr>
          <p:cNvSpPr txBox="1"/>
          <p:nvPr/>
        </p:nvSpPr>
        <p:spPr>
          <a:xfrm>
            <a:off x="1181297" y="5713124"/>
            <a:ext cx="70172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https://swocmodel.rid.go.th/swocmonitor/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CB12D618-39D7-46FC-A21C-9897246DD1F2}"/>
              </a:ext>
            </a:extLst>
          </p:cNvPr>
          <p:cNvSpPr txBox="1"/>
          <p:nvPr/>
        </p:nvSpPr>
        <p:spPr>
          <a:xfrm>
            <a:off x="29270" y="33051"/>
            <a:ext cx="3329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Decision Support Tools of SWOC</a:t>
            </a:r>
            <a:r>
              <a:rPr kumimoji="0" lang="th-TH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SWOC’s MODEL</a:t>
            </a:r>
            <a:r>
              <a:rPr kumimoji="0" lang="th-TH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181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038A1202-8635-408E-9D87-24E6B9C620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013" y="4115350"/>
            <a:ext cx="4549970" cy="257950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1" name="Round Diagonal Corner Rectangle 6">
            <a:extLst>
              <a:ext uri="{FF2B5EF4-FFF2-40B4-BE49-F238E27FC236}">
                <a16:creationId xmlns:a16="http://schemas.microsoft.com/office/drawing/2014/main" xmlns="" id="{411252C6-BA6E-4343-B460-5E555543FD72}"/>
              </a:ext>
            </a:extLst>
          </p:cNvPr>
          <p:cNvSpPr/>
          <p:nvPr/>
        </p:nvSpPr>
        <p:spPr>
          <a:xfrm>
            <a:off x="0" y="6879"/>
            <a:ext cx="9143999" cy="118374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65C1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ound Diagonal Corner Rectangle 7">
            <a:extLst>
              <a:ext uri="{FF2B5EF4-FFF2-40B4-BE49-F238E27FC236}">
                <a16:creationId xmlns:a16="http://schemas.microsoft.com/office/drawing/2014/main" xmlns="" id="{D4A2569C-E997-468A-B92D-BD8FDB25F17D}"/>
              </a:ext>
            </a:extLst>
          </p:cNvPr>
          <p:cNvSpPr/>
          <p:nvPr/>
        </p:nvSpPr>
        <p:spPr>
          <a:xfrm>
            <a:off x="52522" y="140078"/>
            <a:ext cx="8897470" cy="87917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xmlns="" id="{3411E5CF-F592-46E3-BD77-C252C9F5EDEB}"/>
              </a:ext>
            </a:extLst>
          </p:cNvPr>
          <p:cNvSpPr txBox="1"/>
          <p:nvPr/>
        </p:nvSpPr>
        <p:spPr>
          <a:xfrm>
            <a:off x="714120" y="306363"/>
            <a:ext cx="771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ระบบติดตามสถานการณ์น้ำแบบมีส่วนร่วม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SWOC PR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xmlns="" id="{8AA973BC-2F9A-40BF-93CC-C329DDCB0F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80728" y="140077"/>
            <a:ext cx="934436" cy="87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xmlns="" id="{570FFE95-C937-4D09-B6DD-BDEAA7930D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92572"/>
            <a:ext cx="4549969" cy="257950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962F334C-F373-41A4-AA6F-658BE1CF29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3013" y="1398580"/>
            <a:ext cx="4549969" cy="2579506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E76A8434-A162-46FC-8D12-251A1BDD56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4105280"/>
            <a:ext cx="4549970" cy="2578561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602542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xmlns="" id="{9D02E810-D3B1-4D99-B9E4-517925A680FE}"/>
              </a:ext>
            </a:extLst>
          </p:cNvPr>
          <p:cNvSpPr/>
          <p:nvPr/>
        </p:nvSpPr>
        <p:spPr>
          <a:xfrm>
            <a:off x="0" y="6879"/>
            <a:ext cx="9143999" cy="118374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65C1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ound Diagonal Corner Rectangle 7">
            <a:extLst>
              <a:ext uri="{FF2B5EF4-FFF2-40B4-BE49-F238E27FC236}">
                <a16:creationId xmlns:a16="http://schemas.microsoft.com/office/drawing/2014/main" xmlns="" id="{1B80982C-F414-40EE-BD30-0C11D7E688C3}"/>
              </a:ext>
            </a:extLst>
          </p:cNvPr>
          <p:cNvSpPr/>
          <p:nvPr/>
        </p:nvSpPr>
        <p:spPr>
          <a:xfrm>
            <a:off x="52522" y="140078"/>
            <a:ext cx="8897470" cy="87917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xmlns="" id="{FC399EA3-2ADB-4E12-A330-48695C5E6254}"/>
              </a:ext>
            </a:extLst>
          </p:cNvPr>
          <p:cNvSpPr txBox="1"/>
          <p:nvPr/>
        </p:nvSpPr>
        <p:spPr>
          <a:xfrm>
            <a:off x="714120" y="306363"/>
            <a:ext cx="771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การติดตามสถานการณ์น้ำแบบมีส่วนร่วม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xmlns="" id="{9E7EA956-2674-40C7-9FE8-7AF35C35B6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80728" y="140077"/>
            <a:ext cx="934436" cy="87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1AC223BF-AB50-4D17-A632-1A93AECA0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6948"/>
            <a:ext cx="9144000" cy="43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36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>
            <a:extLst>
              <a:ext uri="{FF2B5EF4-FFF2-40B4-BE49-F238E27FC236}">
                <a16:creationId xmlns:a16="http://schemas.microsoft.com/office/drawing/2014/main" xmlns="" id="{F776415F-058F-4445-838B-DAF4DB5E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6100"/>
            <a:ext cx="9180512" cy="1247248"/>
          </a:xfrm>
          <a:prstGeom prst="rect">
            <a:avLst/>
          </a:prstGeom>
        </p:spPr>
      </p:pic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xmlns="" id="{9D02E810-D3B1-4D99-B9E4-517925A680FE}"/>
              </a:ext>
            </a:extLst>
          </p:cNvPr>
          <p:cNvSpPr/>
          <p:nvPr/>
        </p:nvSpPr>
        <p:spPr>
          <a:xfrm>
            <a:off x="0" y="6879"/>
            <a:ext cx="9143999" cy="118374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65C1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ound Diagonal Corner Rectangle 7">
            <a:extLst>
              <a:ext uri="{FF2B5EF4-FFF2-40B4-BE49-F238E27FC236}">
                <a16:creationId xmlns:a16="http://schemas.microsoft.com/office/drawing/2014/main" xmlns="" id="{1B80982C-F414-40EE-BD30-0C11D7E688C3}"/>
              </a:ext>
            </a:extLst>
          </p:cNvPr>
          <p:cNvSpPr/>
          <p:nvPr/>
        </p:nvSpPr>
        <p:spPr>
          <a:xfrm>
            <a:off x="52522" y="140078"/>
            <a:ext cx="8897470" cy="87917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xmlns="" id="{FC399EA3-2ADB-4E12-A330-48695C5E6254}"/>
              </a:ext>
            </a:extLst>
          </p:cNvPr>
          <p:cNvSpPr txBox="1"/>
          <p:nvPr/>
        </p:nvSpPr>
        <p:spPr>
          <a:xfrm>
            <a:off x="732377" y="330001"/>
            <a:ext cx="771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การบริหารจัดการอ่างเก็บน้ำขนาดกลาง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xmlns="" id="{9E7EA956-2674-40C7-9FE8-7AF35C35B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80728" y="140077"/>
            <a:ext cx="934436" cy="87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9544DC8E-2BAF-4440-BE86-73BF7F43C8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910"/>
          <a:stretch/>
        </p:blipFill>
        <p:spPr>
          <a:xfrm>
            <a:off x="4590256" y="1205421"/>
            <a:ext cx="4572000" cy="296985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4C6CDDE7-5EA4-4507-B725-D7CBD72BDF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93"/>
          <a:stretch/>
        </p:blipFill>
        <p:spPr>
          <a:xfrm>
            <a:off x="-1" y="1211826"/>
            <a:ext cx="4572000" cy="295157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8A4EF7C5-5874-4942-9B2D-F09F95415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" y="4187146"/>
            <a:ext cx="4572001" cy="2686202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xmlns="" id="{3E00052E-9311-400A-B812-5B0C202EF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8" y="4196472"/>
            <a:ext cx="4636719" cy="26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78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658AD92-4BD3-4FCE-8D42-536F88487B34}"/>
              </a:ext>
            </a:extLst>
          </p:cNvPr>
          <p:cNvGrpSpPr/>
          <p:nvPr/>
        </p:nvGrpSpPr>
        <p:grpSpPr>
          <a:xfrm>
            <a:off x="52522" y="40185"/>
            <a:ext cx="9107732" cy="809158"/>
            <a:chOff x="18134" y="527274"/>
            <a:chExt cx="9107732" cy="809158"/>
          </a:xfrm>
        </p:grpSpPr>
        <p:sp>
          <p:nvSpPr>
            <p:cNvPr id="89" name="Round Diagonal Corner Rectangle 6">
              <a:extLst>
                <a:ext uri="{FF2B5EF4-FFF2-40B4-BE49-F238E27FC236}">
                  <a16:creationId xmlns:a16="http://schemas.microsoft.com/office/drawing/2014/main" xmlns="" id="{93DB897C-6451-4FEB-9650-6D74D387C790}"/>
                </a:ext>
              </a:extLst>
            </p:cNvPr>
            <p:cNvSpPr/>
            <p:nvPr/>
          </p:nvSpPr>
          <p:spPr>
            <a:xfrm>
              <a:off x="18134" y="527274"/>
              <a:ext cx="9073344" cy="80915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65C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8" name="Round Diagonal Corner Rectangle 7">
              <a:extLst>
                <a:ext uri="{FF2B5EF4-FFF2-40B4-BE49-F238E27FC236}">
                  <a16:creationId xmlns:a16="http://schemas.microsoft.com/office/drawing/2014/main" xmlns="" id="{150F7F87-F593-4036-8204-97DAB6D3C8C4}"/>
                </a:ext>
              </a:extLst>
            </p:cNvPr>
            <p:cNvSpPr/>
            <p:nvPr/>
          </p:nvSpPr>
          <p:spPr>
            <a:xfrm>
              <a:off x="86910" y="578705"/>
              <a:ext cx="9038956" cy="62376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E1F3FF">
                <a:alpha val="6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xmlns="" id="{3411E5CF-F592-46E3-BD77-C252C9F5EDEB}"/>
              </a:ext>
            </a:extLst>
          </p:cNvPr>
          <p:cNvSpPr txBox="1"/>
          <p:nvPr/>
        </p:nvSpPr>
        <p:spPr>
          <a:xfrm>
            <a:off x="606885" y="115222"/>
            <a:ext cx="806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การดำเนินงานสายงานส่งน้ำและการขับเคลื่อนงานชลประทานภายใต้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RID TEAM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86" name="Picture 2" descr="http://www2.rid.go.th/main/_data/images/about_rid/logo_rid_thai_C.png">
            <a:extLst>
              <a:ext uri="{FF2B5EF4-FFF2-40B4-BE49-F238E27FC236}">
                <a16:creationId xmlns:a16="http://schemas.microsoft.com/office/drawing/2014/main" xmlns="" id="{B5CF5818-659A-4525-9772-4465C17A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705" y="133760"/>
            <a:ext cx="455257" cy="5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xmlns="" id="{45D5BEA8-71FB-43B0-AF62-7AAB6BC3D096}"/>
              </a:ext>
            </a:extLst>
          </p:cNvPr>
          <p:cNvSpPr/>
          <p:nvPr/>
        </p:nvSpPr>
        <p:spPr>
          <a:xfrm>
            <a:off x="234014" y="2222724"/>
            <a:ext cx="2067729" cy="712050"/>
          </a:xfrm>
          <a:prstGeom prst="roundRect">
            <a:avLst/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xmlns="" id="{12FBF075-3B52-41AE-8440-0AC153DD1AF8}"/>
              </a:ext>
            </a:extLst>
          </p:cNvPr>
          <p:cNvSpPr/>
          <p:nvPr/>
        </p:nvSpPr>
        <p:spPr>
          <a:xfrm>
            <a:off x="430550" y="1007260"/>
            <a:ext cx="2123913" cy="783970"/>
          </a:xfrm>
          <a:prstGeom prst="roundRect">
            <a:avLst/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xmlns="" id="{0BCA9E68-9097-4163-BB0A-3817692BC1DC}"/>
              </a:ext>
            </a:extLst>
          </p:cNvPr>
          <p:cNvSpPr/>
          <p:nvPr/>
        </p:nvSpPr>
        <p:spPr>
          <a:xfrm>
            <a:off x="510986" y="1131607"/>
            <a:ext cx="2187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H SarabunPSK" panose="020B0500040200020003" pitchFamily="34" charset="-34"/>
              </a:rPr>
              <a:t>เตรียมความพร้อมโครงการชลประทานรับมือสถานการณ์น้ำ</a:t>
            </a:r>
            <a:endParaRPr kumimoji="0" lang="th-TH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4FFDB88E-F1B2-408E-9FEC-C7FC22153270}"/>
              </a:ext>
            </a:extLst>
          </p:cNvPr>
          <p:cNvSpPr/>
          <p:nvPr/>
        </p:nvSpPr>
        <p:spPr>
          <a:xfrm>
            <a:off x="536683" y="2335119"/>
            <a:ext cx="1656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th-TH" sz="1600" b="1" dirty="0">
                <a:solidFill>
                  <a:srgbClr val="4472C4">
                    <a:lumMod val="50000"/>
                  </a:srgbClr>
                </a:solidFill>
                <a:cs typeface="TH SarabunPSK" panose="020B0500040200020003" pitchFamily="34" charset="-34"/>
              </a:rPr>
              <a:t>วางแผนบริหารจัดการน้ำให้สอดคล้องสถานการณ์</a:t>
            </a:r>
            <a:endParaRPr lang="en-US" sz="1600" b="1" dirty="0">
              <a:solidFill>
                <a:srgbClr val="4472C4">
                  <a:lumMod val="50000"/>
                </a:srgbClr>
              </a:solidFill>
              <a:cs typeface="TH SarabunPSK" panose="020B0500040200020003" pitchFamily="34" charset="-34"/>
            </a:endParaRP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xmlns="" id="{9780DD09-5D84-4BA5-BDB2-BAB75E07E0AB}"/>
              </a:ext>
            </a:extLst>
          </p:cNvPr>
          <p:cNvSpPr/>
          <p:nvPr/>
        </p:nvSpPr>
        <p:spPr>
          <a:xfrm>
            <a:off x="2906982" y="1219905"/>
            <a:ext cx="2781354" cy="816808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D8D79DF2-923E-478E-A718-2BFBA5EC9C80}"/>
              </a:ext>
            </a:extLst>
          </p:cNvPr>
          <p:cNvSpPr/>
          <p:nvPr/>
        </p:nvSpPr>
        <p:spPr>
          <a:xfrm>
            <a:off x="2847872" y="1360836"/>
            <a:ext cx="2845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th-TH" sz="1600" b="1" dirty="0">
                <a:solidFill>
                  <a:srgbClr val="4472C4">
                    <a:lumMod val="50000"/>
                  </a:srgbClr>
                </a:solidFill>
                <a:cs typeface="TH SarabunPSK" panose="020B0500040200020003" pitchFamily="34" charset="-34"/>
              </a:rPr>
              <a:t>บูรณาการความร่วมมือกับ</a:t>
            </a:r>
            <a:br>
              <a:rPr lang="th-TH" sz="1600" b="1" dirty="0">
                <a:solidFill>
                  <a:srgbClr val="4472C4">
                    <a:lumMod val="50000"/>
                  </a:srgbClr>
                </a:solidFill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rgbClr val="4472C4">
                    <a:lumMod val="50000"/>
                  </a:srgbClr>
                </a:solidFill>
                <a:cs typeface="TH SarabunPSK" panose="020B0500040200020003" pitchFamily="34" charset="-34"/>
              </a:rPr>
              <a:t>คณะกรรมการลุ่มน้ำ </a:t>
            </a:r>
            <a:r>
              <a:rPr lang="th-TH" sz="1600" b="1" dirty="0">
                <a:solidFill>
                  <a:srgbClr val="4472C4">
                    <a:lumMod val="50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sz="1600" b="1" dirty="0">
                <a:solidFill>
                  <a:srgbClr val="4472C4">
                    <a:lumMod val="50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 </a:t>
            </a:r>
            <a:r>
              <a:rPr lang="th-TH" sz="1600" b="1" dirty="0">
                <a:solidFill>
                  <a:srgbClr val="4472C4">
                    <a:lumMod val="50000"/>
                  </a:srgbClr>
                </a:solidFill>
                <a:cs typeface="TH SarabunPSK" panose="020B0500040200020003" pitchFamily="34" charset="-34"/>
              </a:rPr>
              <a:t>ในระดับพื้นที่</a:t>
            </a:r>
            <a:endParaRPr lang="en-US" sz="1600" b="1" dirty="0">
              <a:solidFill>
                <a:srgbClr val="4472C4">
                  <a:lumMod val="50000"/>
                </a:srgbClr>
              </a:solidFill>
              <a:cs typeface="TH SarabunPSK" panose="020B0500040200020003" pitchFamily="34" charset="-3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xmlns="" id="{F90D4901-0CB3-481C-AC9B-4E2F2B2D4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6044" y="1826124"/>
            <a:ext cx="2010057" cy="1340693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xmlns="" id="{434B696D-7FD7-46E9-90FB-C2FCF62A17EC}"/>
              </a:ext>
            </a:extLst>
          </p:cNvPr>
          <p:cNvSpPr/>
          <p:nvPr/>
        </p:nvSpPr>
        <p:spPr>
          <a:xfrm>
            <a:off x="406844" y="827351"/>
            <a:ext cx="562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th-TH" sz="5400" b="1" i="1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endParaRPr lang="en-US" sz="5400" b="1" i="1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xmlns="" id="{D6EC5BE9-70A3-46A1-BBEA-077376112367}"/>
              </a:ext>
            </a:extLst>
          </p:cNvPr>
          <p:cNvSpPr/>
          <p:nvPr/>
        </p:nvSpPr>
        <p:spPr>
          <a:xfrm>
            <a:off x="133570" y="2183804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th-TH" sz="5400" b="1" i="1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endParaRPr lang="en-US" sz="5400" b="1" i="1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xmlns="" id="{0DE3BA53-7A49-4A04-8ADE-4617A096963F}"/>
              </a:ext>
            </a:extLst>
          </p:cNvPr>
          <p:cNvSpPr/>
          <p:nvPr/>
        </p:nvSpPr>
        <p:spPr>
          <a:xfrm>
            <a:off x="4730953" y="2003503"/>
            <a:ext cx="2445881" cy="720238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xmlns="" id="{C806BB1E-ED46-4868-A8A0-DEEDD7A864C2}"/>
              </a:ext>
            </a:extLst>
          </p:cNvPr>
          <p:cNvSpPr/>
          <p:nvPr/>
        </p:nvSpPr>
        <p:spPr>
          <a:xfrm>
            <a:off x="4954948" y="1995709"/>
            <a:ext cx="2215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TH SarabunPSK" panose="020B0500040200020003" pitchFamily="34" charset="-34"/>
              </a:rPr>
              <a:t>พัฒนาทางเลือกการดำเนินการส่งน้ำและบำรุงรักษาในงานชลประทาน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xmlns="" id="{F32BA4DC-B341-4885-98DF-E10E23BCDD29}"/>
              </a:ext>
            </a:extLst>
          </p:cNvPr>
          <p:cNvSpPr/>
          <p:nvPr/>
        </p:nvSpPr>
        <p:spPr>
          <a:xfrm>
            <a:off x="3093458" y="851911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7.</a:t>
            </a:r>
            <a:endParaRPr kumimoji="0" lang="en-US" sz="5400" b="1" i="1" u="none" strike="noStrike" kern="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xmlns="" id="{B5C124C9-5CD8-4C54-99D4-F3064C741B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57" t="6471" r="32275"/>
          <a:stretch/>
        </p:blipFill>
        <p:spPr>
          <a:xfrm>
            <a:off x="2247129" y="1992459"/>
            <a:ext cx="600339" cy="837199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xmlns="" id="{C78C593F-ECC4-45F8-AD0B-FDF0231E4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891" y="999174"/>
            <a:ext cx="1256810" cy="630913"/>
          </a:xfrm>
          <a:prstGeom prst="rect">
            <a:avLst/>
          </a:prstGeom>
        </p:spPr>
      </p:pic>
      <p:sp>
        <p:nvSpPr>
          <p:cNvPr id="255" name="Rectangle 254">
            <a:extLst>
              <a:ext uri="{FF2B5EF4-FFF2-40B4-BE49-F238E27FC236}">
                <a16:creationId xmlns:a16="http://schemas.microsoft.com/office/drawing/2014/main" xmlns="" id="{2F4D44A0-8A7B-467F-9B8E-BAFF9307B993}"/>
              </a:ext>
            </a:extLst>
          </p:cNvPr>
          <p:cNvSpPr/>
          <p:nvPr/>
        </p:nvSpPr>
        <p:spPr>
          <a:xfrm>
            <a:off x="4706304" y="1823874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th-TH" sz="5400" b="1" i="1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endParaRPr lang="en-US" sz="5400" b="1" i="1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xmlns="" id="{845B496C-D91D-487B-B90C-553E7CF9460B}"/>
              </a:ext>
            </a:extLst>
          </p:cNvPr>
          <p:cNvSpPr/>
          <p:nvPr/>
        </p:nvSpPr>
        <p:spPr>
          <a:xfrm>
            <a:off x="872146" y="3043054"/>
            <a:ext cx="2533485" cy="13676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xmlns="" id="{B86F3838-59B2-4FA9-9ACE-32A4B6A6F013}"/>
              </a:ext>
            </a:extLst>
          </p:cNvPr>
          <p:cNvSpPr/>
          <p:nvPr/>
        </p:nvSpPr>
        <p:spPr>
          <a:xfrm>
            <a:off x="1027731" y="3107765"/>
            <a:ext cx="2275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th-TH" sz="1600" b="1" dirty="0">
                <a:solidFill>
                  <a:srgbClr val="4472C4">
                    <a:lumMod val="50000"/>
                  </a:srgbClr>
                </a:solidFill>
                <a:cs typeface="TH SarabunPSK" panose="020B0500040200020003" pitchFamily="34" charset="-34"/>
              </a:rPr>
              <a:t>งานปรับปรุง และบำรุงรักษาโครงการชลประทาน และการตรวจสอบความปลอดภัยเขื่อน (</a:t>
            </a:r>
            <a:r>
              <a:rPr lang="en-US" sz="1400" b="1" dirty="0">
                <a:solidFill>
                  <a:srgbClr val="4472C4">
                    <a:lumMod val="50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Dam Safety</a:t>
            </a:r>
            <a:r>
              <a:rPr lang="th-TH" sz="1400" b="1" dirty="0">
                <a:solidFill>
                  <a:srgbClr val="4472C4">
                    <a:lumMod val="50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en-US" sz="1400" b="1" dirty="0">
                <a:solidFill>
                  <a:srgbClr val="4472C4">
                    <a:lumMod val="50000"/>
                  </a:srgb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600" b="1" dirty="0">
                <a:solidFill>
                  <a:srgbClr val="4472C4">
                    <a:lumMod val="50000"/>
                  </a:srgbClr>
                </a:solidFill>
                <a:cs typeface="TH SarabunPSK" panose="020B0500040200020003" pitchFamily="34" charset="-34"/>
              </a:rPr>
              <a:t>ให้พร้อมใช้งานเต็มศักยภาพ</a:t>
            </a:r>
            <a:endParaRPr lang="en-US" sz="1600" b="1" dirty="0">
              <a:solidFill>
                <a:srgbClr val="4472C4">
                  <a:lumMod val="50000"/>
                </a:srgbClr>
              </a:solidFill>
              <a:cs typeface="TH SarabunPSK" panose="020B0500040200020003" pitchFamily="34" charset="-34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xmlns="" id="{94B6185C-1459-45C3-88A9-EC1A672A4F76}"/>
              </a:ext>
            </a:extLst>
          </p:cNvPr>
          <p:cNvSpPr/>
          <p:nvPr/>
        </p:nvSpPr>
        <p:spPr>
          <a:xfrm>
            <a:off x="656945" y="2879052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th-TH" sz="5400" b="1" i="1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endParaRPr lang="en-US" sz="5400" b="1" i="1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4" name="Picture 263">
            <a:extLst>
              <a:ext uri="{FF2B5EF4-FFF2-40B4-BE49-F238E27FC236}">
                <a16:creationId xmlns:a16="http://schemas.microsoft.com/office/drawing/2014/main" xmlns="" id="{4280315F-049C-4263-86B5-2C8984C34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03931"/>
            <a:ext cx="9123159" cy="3254068"/>
          </a:xfrm>
          <a:prstGeom prst="rect">
            <a:avLst/>
          </a:prstGeom>
        </p:spPr>
      </p:pic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593AC477-6237-47B1-ABB8-675F6C648BF9}"/>
              </a:ext>
            </a:extLst>
          </p:cNvPr>
          <p:cNvGrpSpPr/>
          <p:nvPr/>
        </p:nvGrpSpPr>
        <p:grpSpPr>
          <a:xfrm rot="21292940">
            <a:off x="1565441" y="4962697"/>
            <a:ext cx="2207464" cy="1647149"/>
            <a:chOff x="2009896" y="4152745"/>
            <a:chExt cx="1796184" cy="1104900"/>
          </a:xfrm>
          <a:gradFill flip="none" rotWithShape="1">
            <a:gsLst>
              <a:gs pos="0">
                <a:srgbClr val="49B7E9"/>
              </a:gs>
              <a:gs pos="100000">
                <a:srgbClr val="33ACE2"/>
              </a:gs>
            </a:gsLst>
            <a:lin ang="10800000" scaled="1"/>
            <a:tileRect/>
          </a:gradFill>
        </p:grpSpPr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76C015E9-3E2E-4B35-AE80-34DFC73A6DE0}"/>
                </a:ext>
              </a:extLst>
            </p:cNvPr>
            <p:cNvSpPr/>
            <p:nvPr/>
          </p:nvSpPr>
          <p:spPr>
            <a:xfrm>
              <a:off x="2009896" y="4152745"/>
              <a:ext cx="1796184" cy="1104900"/>
            </a:xfrm>
            <a:custGeom>
              <a:avLst/>
              <a:gdLst>
                <a:gd name="connsiteX0" fmla="*/ 644525 w 1796184"/>
                <a:gd name="connsiteY0" fmla="*/ 0 h 1104900"/>
                <a:gd name="connsiteX1" fmla="*/ 1004885 w 1796184"/>
                <a:gd name="connsiteY1" fmla="*/ 94349 h 1104900"/>
                <a:gd name="connsiteX2" fmla="*/ 1069020 w 1796184"/>
                <a:gd name="connsiteY2" fmla="*/ 139707 h 1104900"/>
                <a:gd name="connsiteX3" fmla="*/ 1119006 w 1796184"/>
                <a:gd name="connsiteY3" fmla="*/ 126407 h 1104900"/>
                <a:gd name="connsiteX4" fmla="*/ 1232590 w 1796184"/>
                <a:gd name="connsiteY4" fmla="*/ 116592 h 1104900"/>
                <a:gd name="connsiteX5" fmla="*/ 1796184 w 1796184"/>
                <a:gd name="connsiteY5" fmla="*/ 599672 h 1104900"/>
                <a:gd name="connsiteX6" fmla="*/ 1232590 w 1796184"/>
                <a:gd name="connsiteY6" fmla="*/ 1082752 h 1104900"/>
                <a:gd name="connsiteX7" fmla="*/ 1013214 w 1796184"/>
                <a:gd name="connsiteY7" fmla="*/ 1044789 h 1104900"/>
                <a:gd name="connsiteX8" fmla="*/ 972253 w 1796184"/>
                <a:gd name="connsiteY8" fmla="*/ 1025733 h 1104900"/>
                <a:gd name="connsiteX9" fmla="*/ 895403 w 1796184"/>
                <a:gd name="connsiteY9" fmla="*/ 1061486 h 1104900"/>
                <a:gd name="connsiteX10" fmla="*/ 644525 w 1796184"/>
                <a:gd name="connsiteY10" fmla="*/ 1104900 h 1104900"/>
                <a:gd name="connsiteX11" fmla="*/ 0 w 1796184"/>
                <a:gd name="connsiteY11" fmla="*/ 552450 h 1104900"/>
                <a:gd name="connsiteX12" fmla="*/ 644525 w 1796184"/>
                <a:gd name="connsiteY12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6184" h="1104900">
                  <a:moveTo>
                    <a:pt x="644525" y="0"/>
                  </a:moveTo>
                  <a:cubicBezTo>
                    <a:pt x="778011" y="0"/>
                    <a:pt x="902018" y="34782"/>
                    <a:pt x="1004885" y="94349"/>
                  </a:cubicBezTo>
                  <a:lnTo>
                    <a:pt x="1069020" y="139707"/>
                  </a:lnTo>
                  <a:lnTo>
                    <a:pt x="1119006" y="126407"/>
                  </a:lnTo>
                  <a:cubicBezTo>
                    <a:pt x="1155695" y="119972"/>
                    <a:pt x="1193682" y="116592"/>
                    <a:pt x="1232590" y="116592"/>
                  </a:cubicBezTo>
                  <a:cubicBezTo>
                    <a:pt x="1543854" y="116592"/>
                    <a:pt x="1796184" y="332874"/>
                    <a:pt x="1796184" y="599672"/>
                  </a:cubicBezTo>
                  <a:cubicBezTo>
                    <a:pt x="1796184" y="866470"/>
                    <a:pt x="1543854" y="1082752"/>
                    <a:pt x="1232590" y="1082752"/>
                  </a:cubicBezTo>
                  <a:cubicBezTo>
                    <a:pt x="1154774" y="1082752"/>
                    <a:pt x="1080642" y="1069235"/>
                    <a:pt x="1013214" y="1044789"/>
                  </a:cubicBezTo>
                  <a:lnTo>
                    <a:pt x="972253" y="1025733"/>
                  </a:lnTo>
                  <a:lnTo>
                    <a:pt x="895403" y="1061486"/>
                  </a:lnTo>
                  <a:cubicBezTo>
                    <a:pt x="818293" y="1089442"/>
                    <a:pt x="733515" y="1104900"/>
                    <a:pt x="644525" y="1104900"/>
                  </a:cubicBezTo>
                  <a:cubicBezTo>
                    <a:pt x="288564" y="1104900"/>
                    <a:pt x="0" y="857560"/>
                    <a:pt x="0" y="552450"/>
                  </a:cubicBezTo>
                  <a:cubicBezTo>
                    <a:pt x="0" y="247340"/>
                    <a:pt x="288564" y="0"/>
                    <a:pt x="64452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67" name="Connector: Curved 266">
              <a:extLst>
                <a:ext uri="{FF2B5EF4-FFF2-40B4-BE49-F238E27FC236}">
                  <a16:creationId xmlns:a16="http://schemas.microsoft.com/office/drawing/2014/main" xmlns="" id="{864CF1D2-9BDE-4190-8A75-CBE2A004E38E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350478" y="474289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or: Curved 267">
              <a:extLst>
                <a:ext uri="{FF2B5EF4-FFF2-40B4-BE49-F238E27FC236}">
                  <a16:creationId xmlns:a16="http://schemas.microsoft.com/office/drawing/2014/main" xmlns="" id="{A3E16C25-D63B-4426-9DF5-20534CE60D29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308619" y="492521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ctor: Curved 268">
              <a:extLst>
                <a:ext uri="{FF2B5EF4-FFF2-40B4-BE49-F238E27FC236}">
                  <a16:creationId xmlns:a16="http://schemas.microsoft.com/office/drawing/2014/main" xmlns="" id="{B3500D27-0766-44FD-AEDF-8F28431B4ECD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825570" y="474057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or: Curved 269">
              <a:extLst>
                <a:ext uri="{FF2B5EF4-FFF2-40B4-BE49-F238E27FC236}">
                  <a16:creationId xmlns:a16="http://schemas.microsoft.com/office/drawing/2014/main" xmlns="" id="{40E2AC17-587C-414E-A074-28EA259B5EBF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478546" y="439413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ctor: Curved 270">
              <a:extLst>
                <a:ext uri="{FF2B5EF4-FFF2-40B4-BE49-F238E27FC236}">
                  <a16:creationId xmlns:a16="http://schemas.microsoft.com/office/drawing/2014/main" xmlns="" id="{D95C7798-5EB0-44EF-BC3D-36DF8333C94F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56437" y="4490999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or: Curved 271">
              <a:extLst>
                <a:ext uri="{FF2B5EF4-FFF2-40B4-BE49-F238E27FC236}">
                  <a16:creationId xmlns:a16="http://schemas.microsoft.com/office/drawing/2014/main" xmlns="" id="{777C40DE-E94B-46F0-86AA-1419F7E1C60A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88157" y="5008128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xmlns="" id="{7956AC14-BD39-4C6A-93D8-772E9DCDB17E}"/>
              </a:ext>
            </a:extLst>
          </p:cNvPr>
          <p:cNvSpPr/>
          <p:nvPr/>
        </p:nvSpPr>
        <p:spPr>
          <a:xfrm rot="21292940">
            <a:off x="1581013" y="4966472"/>
            <a:ext cx="2207464" cy="1647149"/>
          </a:xfrm>
          <a:custGeom>
            <a:avLst/>
            <a:gdLst>
              <a:gd name="connsiteX0" fmla="*/ 644525 w 1796184"/>
              <a:gd name="connsiteY0" fmla="*/ 0 h 1104900"/>
              <a:gd name="connsiteX1" fmla="*/ 1004885 w 1796184"/>
              <a:gd name="connsiteY1" fmla="*/ 94349 h 1104900"/>
              <a:gd name="connsiteX2" fmla="*/ 1069020 w 1796184"/>
              <a:gd name="connsiteY2" fmla="*/ 139707 h 1104900"/>
              <a:gd name="connsiteX3" fmla="*/ 1119006 w 1796184"/>
              <a:gd name="connsiteY3" fmla="*/ 126407 h 1104900"/>
              <a:gd name="connsiteX4" fmla="*/ 1232590 w 1796184"/>
              <a:gd name="connsiteY4" fmla="*/ 116592 h 1104900"/>
              <a:gd name="connsiteX5" fmla="*/ 1796184 w 1796184"/>
              <a:gd name="connsiteY5" fmla="*/ 599672 h 1104900"/>
              <a:gd name="connsiteX6" fmla="*/ 1232590 w 1796184"/>
              <a:gd name="connsiteY6" fmla="*/ 1082752 h 1104900"/>
              <a:gd name="connsiteX7" fmla="*/ 1013214 w 1796184"/>
              <a:gd name="connsiteY7" fmla="*/ 1044789 h 1104900"/>
              <a:gd name="connsiteX8" fmla="*/ 972253 w 1796184"/>
              <a:gd name="connsiteY8" fmla="*/ 1025733 h 1104900"/>
              <a:gd name="connsiteX9" fmla="*/ 895403 w 1796184"/>
              <a:gd name="connsiteY9" fmla="*/ 1061486 h 1104900"/>
              <a:gd name="connsiteX10" fmla="*/ 644525 w 1796184"/>
              <a:gd name="connsiteY10" fmla="*/ 1104900 h 1104900"/>
              <a:gd name="connsiteX11" fmla="*/ 0 w 1796184"/>
              <a:gd name="connsiteY11" fmla="*/ 552450 h 1104900"/>
              <a:gd name="connsiteX12" fmla="*/ 644525 w 1796184"/>
              <a:gd name="connsiteY1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6184" h="1104900">
                <a:moveTo>
                  <a:pt x="644525" y="0"/>
                </a:moveTo>
                <a:cubicBezTo>
                  <a:pt x="778011" y="0"/>
                  <a:pt x="902018" y="34782"/>
                  <a:pt x="1004885" y="94349"/>
                </a:cubicBezTo>
                <a:lnTo>
                  <a:pt x="1069020" y="139707"/>
                </a:lnTo>
                <a:lnTo>
                  <a:pt x="1119006" y="126407"/>
                </a:lnTo>
                <a:cubicBezTo>
                  <a:pt x="1155695" y="119972"/>
                  <a:pt x="1193682" y="116592"/>
                  <a:pt x="1232590" y="116592"/>
                </a:cubicBezTo>
                <a:cubicBezTo>
                  <a:pt x="1543854" y="116592"/>
                  <a:pt x="1796184" y="332874"/>
                  <a:pt x="1796184" y="599672"/>
                </a:cubicBezTo>
                <a:cubicBezTo>
                  <a:pt x="1796184" y="866470"/>
                  <a:pt x="1543854" y="1082752"/>
                  <a:pt x="1232590" y="1082752"/>
                </a:cubicBezTo>
                <a:cubicBezTo>
                  <a:pt x="1154774" y="1082752"/>
                  <a:pt x="1080642" y="1069235"/>
                  <a:pt x="1013214" y="1044789"/>
                </a:cubicBezTo>
                <a:lnTo>
                  <a:pt x="972253" y="1025733"/>
                </a:lnTo>
                <a:lnTo>
                  <a:pt x="895403" y="1061486"/>
                </a:lnTo>
                <a:cubicBezTo>
                  <a:pt x="818293" y="1089442"/>
                  <a:pt x="733515" y="1104900"/>
                  <a:pt x="644525" y="1104900"/>
                </a:cubicBezTo>
                <a:cubicBezTo>
                  <a:pt x="288564" y="1104900"/>
                  <a:pt x="0" y="857560"/>
                  <a:pt x="0" y="552450"/>
                </a:cubicBezTo>
                <a:cubicBezTo>
                  <a:pt x="0" y="247340"/>
                  <a:pt x="288564" y="0"/>
                  <a:pt x="644525" y="0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94A73A"/>
                </a:gs>
                <a:gs pos="100000">
                  <a:srgbClr val="5E8339"/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xmlns="" id="{A30F05A8-643C-49E0-A30B-26431459DE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2255" y="4587249"/>
            <a:ext cx="1098608" cy="780011"/>
          </a:xfrm>
          <a:prstGeom prst="rect">
            <a:avLst/>
          </a:prstGeom>
          <a:effectLst>
            <a:outerShdw blurRad="63500" sx="122000" sy="122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xmlns="" id="{19062B65-251A-4730-84AE-1B16CD7EAB8E}"/>
              </a:ext>
            </a:extLst>
          </p:cNvPr>
          <p:cNvSpPr/>
          <p:nvPr/>
        </p:nvSpPr>
        <p:spPr>
          <a:xfrm>
            <a:off x="1514979" y="5754394"/>
            <a:ext cx="127135" cy="251820"/>
          </a:xfrm>
          <a:prstGeom prst="rect">
            <a:avLst/>
          </a:prstGeom>
          <a:solidFill>
            <a:srgbClr val="36A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xmlns="" id="{2EA366CE-1170-48E6-8BE6-F27DD9F7A7CF}"/>
              </a:ext>
            </a:extLst>
          </p:cNvPr>
          <p:cNvSpPr/>
          <p:nvPr/>
        </p:nvSpPr>
        <p:spPr>
          <a:xfrm>
            <a:off x="3736758" y="5684963"/>
            <a:ext cx="80310" cy="201487"/>
          </a:xfrm>
          <a:prstGeom prst="rect">
            <a:avLst/>
          </a:prstGeom>
          <a:solidFill>
            <a:srgbClr val="49B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8" name="Picture 277">
            <a:extLst>
              <a:ext uri="{FF2B5EF4-FFF2-40B4-BE49-F238E27FC236}">
                <a16:creationId xmlns:a16="http://schemas.microsoft.com/office/drawing/2014/main" xmlns="" id="{43325495-23D2-49BF-A5A7-E2382BCB3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3" y="3869176"/>
            <a:ext cx="1185304" cy="1120533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xmlns="" id="{5C889DD3-8802-4983-A338-C9AAD4E0CB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664" y="4121232"/>
            <a:ext cx="766503" cy="547502"/>
          </a:xfrm>
          <a:prstGeom prst="rect">
            <a:avLst/>
          </a:prstGeom>
        </p:spPr>
      </p:pic>
      <p:grpSp>
        <p:nvGrpSpPr>
          <p:cNvPr id="280" name="Group 279">
            <a:extLst>
              <a:ext uri="{FF2B5EF4-FFF2-40B4-BE49-F238E27FC236}">
                <a16:creationId xmlns:a16="http://schemas.microsoft.com/office/drawing/2014/main" xmlns="" id="{8B3FCCDB-7371-4480-A471-2904DE56E71B}"/>
              </a:ext>
            </a:extLst>
          </p:cNvPr>
          <p:cNvGrpSpPr/>
          <p:nvPr/>
        </p:nvGrpSpPr>
        <p:grpSpPr>
          <a:xfrm rot="21286476">
            <a:off x="4166654" y="5500259"/>
            <a:ext cx="2207464" cy="387102"/>
            <a:chOff x="2009896" y="4152745"/>
            <a:chExt cx="1796184" cy="1104900"/>
          </a:xfrm>
          <a:gradFill flip="none" rotWithShape="1">
            <a:gsLst>
              <a:gs pos="0">
                <a:srgbClr val="59C6F1"/>
              </a:gs>
              <a:gs pos="100000">
                <a:srgbClr val="4BB9EA"/>
              </a:gs>
            </a:gsLst>
            <a:lin ang="10800000" scaled="1"/>
            <a:tileRect/>
          </a:gradFill>
        </p:grpSpPr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E5F9F323-FD35-41F5-9B5F-42DA266B4456}"/>
                </a:ext>
              </a:extLst>
            </p:cNvPr>
            <p:cNvSpPr/>
            <p:nvPr/>
          </p:nvSpPr>
          <p:spPr>
            <a:xfrm>
              <a:off x="2009896" y="4152745"/>
              <a:ext cx="1796184" cy="1104900"/>
            </a:xfrm>
            <a:custGeom>
              <a:avLst/>
              <a:gdLst>
                <a:gd name="connsiteX0" fmla="*/ 644525 w 1796184"/>
                <a:gd name="connsiteY0" fmla="*/ 0 h 1104900"/>
                <a:gd name="connsiteX1" fmla="*/ 1004885 w 1796184"/>
                <a:gd name="connsiteY1" fmla="*/ 94349 h 1104900"/>
                <a:gd name="connsiteX2" fmla="*/ 1069020 w 1796184"/>
                <a:gd name="connsiteY2" fmla="*/ 139707 h 1104900"/>
                <a:gd name="connsiteX3" fmla="*/ 1119006 w 1796184"/>
                <a:gd name="connsiteY3" fmla="*/ 126407 h 1104900"/>
                <a:gd name="connsiteX4" fmla="*/ 1232590 w 1796184"/>
                <a:gd name="connsiteY4" fmla="*/ 116592 h 1104900"/>
                <a:gd name="connsiteX5" fmla="*/ 1796184 w 1796184"/>
                <a:gd name="connsiteY5" fmla="*/ 599672 h 1104900"/>
                <a:gd name="connsiteX6" fmla="*/ 1232590 w 1796184"/>
                <a:gd name="connsiteY6" fmla="*/ 1082752 h 1104900"/>
                <a:gd name="connsiteX7" fmla="*/ 1013214 w 1796184"/>
                <a:gd name="connsiteY7" fmla="*/ 1044789 h 1104900"/>
                <a:gd name="connsiteX8" fmla="*/ 972253 w 1796184"/>
                <a:gd name="connsiteY8" fmla="*/ 1025733 h 1104900"/>
                <a:gd name="connsiteX9" fmla="*/ 895403 w 1796184"/>
                <a:gd name="connsiteY9" fmla="*/ 1061486 h 1104900"/>
                <a:gd name="connsiteX10" fmla="*/ 644525 w 1796184"/>
                <a:gd name="connsiteY10" fmla="*/ 1104900 h 1104900"/>
                <a:gd name="connsiteX11" fmla="*/ 0 w 1796184"/>
                <a:gd name="connsiteY11" fmla="*/ 552450 h 1104900"/>
                <a:gd name="connsiteX12" fmla="*/ 644525 w 1796184"/>
                <a:gd name="connsiteY12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6184" h="1104900">
                  <a:moveTo>
                    <a:pt x="644525" y="0"/>
                  </a:moveTo>
                  <a:cubicBezTo>
                    <a:pt x="778011" y="0"/>
                    <a:pt x="902018" y="34782"/>
                    <a:pt x="1004885" y="94349"/>
                  </a:cubicBezTo>
                  <a:lnTo>
                    <a:pt x="1069020" y="139707"/>
                  </a:lnTo>
                  <a:lnTo>
                    <a:pt x="1119006" y="126407"/>
                  </a:lnTo>
                  <a:cubicBezTo>
                    <a:pt x="1155695" y="119972"/>
                    <a:pt x="1193682" y="116592"/>
                    <a:pt x="1232590" y="116592"/>
                  </a:cubicBezTo>
                  <a:cubicBezTo>
                    <a:pt x="1543854" y="116592"/>
                    <a:pt x="1796184" y="332874"/>
                    <a:pt x="1796184" y="599672"/>
                  </a:cubicBezTo>
                  <a:cubicBezTo>
                    <a:pt x="1796184" y="866470"/>
                    <a:pt x="1543854" y="1082752"/>
                    <a:pt x="1232590" y="1082752"/>
                  </a:cubicBezTo>
                  <a:cubicBezTo>
                    <a:pt x="1154774" y="1082752"/>
                    <a:pt x="1080642" y="1069235"/>
                    <a:pt x="1013214" y="1044789"/>
                  </a:cubicBezTo>
                  <a:lnTo>
                    <a:pt x="972253" y="1025733"/>
                  </a:lnTo>
                  <a:lnTo>
                    <a:pt x="895403" y="1061486"/>
                  </a:lnTo>
                  <a:cubicBezTo>
                    <a:pt x="818293" y="1089442"/>
                    <a:pt x="733515" y="1104900"/>
                    <a:pt x="644525" y="1104900"/>
                  </a:cubicBezTo>
                  <a:cubicBezTo>
                    <a:pt x="288564" y="1104900"/>
                    <a:pt x="0" y="857560"/>
                    <a:pt x="0" y="552450"/>
                  </a:cubicBezTo>
                  <a:cubicBezTo>
                    <a:pt x="0" y="247340"/>
                    <a:pt x="288564" y="0"/>
                    <a:pt x="64452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82" name="Connector: Curved 281">
              <a:extLst>
                <a:ext uri="{FF2B5EF4-FFF2-40B4-BE49-F238E27FC236}">
                  <a16:creationId xmlns:a16="http://schemas.microsoft.com/office/drawing/2014/main" xmlns="" id="{95CAE892-69C8-4C23-9675-A282A1646D86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350478" y="474289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ctor: Curved 282">
              <a:extLst>
                <a:ext uri="{FF2B5EF4-FFF2-40B4-BE49-F238E27FC236}">
                  <a16:creationId xmlns:a16="http://schemas.microsoft.com/office/drawing/2014/main" xmlns="" id="{E6B25FEB-E57D-4A98-AC1D-DA6DF0CB9EFA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308619" y="492521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or: Curved 283">
              <a:extLst>
                <a:ext uri="{FF2B5EF4-FFF2-40B4-BE49-F238E27FC236}">
                  <a16:creationId xmlns:a16="http://schemas.microsoft.com/office/drawing/2014/main" xmlns="" id="{6D2A12B1-8A0F-4E14-84BC-49D8AB7502E8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825570" y="474057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ctor: Curved 284">
              <a:extLst>
                <a:ext uri="{FF2B5EF4-FFF2-40B4-BE49-F238E27FC236}">
                  <a16:creationId xmlns:a16="http://schemas.microsoft.com/office/drawing/2014/main" xmlns="" id="{8D8EC579-CBBD-49AA-A895-C20C276061B7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478546" y="439413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ctor: Curved 285">
              <a:extLst>
                <a:ext uri="{FF2B5EF4-FFF2-40B4-BE49-F238E27FC236}">
                  <a16:creationId xmlns:a16="http://schemas.microsoft.com/office/drawing/2014/main" xmlns="" id="{61DC8F69-771B-4E61-B4DF-A1BFC37D7E24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56437" y="4490999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ctor: Curved 286">
              <a:extLst>
                <a:ext uri="{FF2B5EF4-FFF2-40B4-BE49-F238E27FC236}">
                  <a16:creationId xmlns:a16="http://schemas.microsoft.com/office/drawing/2014/main" xmlns="" id="{6E249F28-68DD-488D-955D-9035546E9C41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88157" y="5008128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8" name="Picture 287">
            <a:extLst>
              <a:ext uri="{FF2B5EF4-FFF2-40B4-BE49-F238E27FC236}">
                <a16:creationId xmlns:a16="http://schemas.microsoft.com/office/drawing/2014/main" xmlns="" id="{0858BDC4-9047-4010-B0B8-2DBADDA82D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"/>
          <a:stretch/>
        </p:blipFill>
        <p:spPr>
          <a:xfrm rot="464178">
            <a:off x="4851979" y="5274963"/>
            <a:ext cx="1183584" cy="646806"/>
          </a:xfrm>
          <a:prstGeom prst="rect">
            <a:avLst/>
          </a:prstGeom>
        </p:spPr>
      </p:pic>
      <p:grpSp>
        <p:nvGrpSpPr>
          <p:cNvPr id="289" name="Group 288">
            <a:extLst>
              <a:ext uri="{FF2B5EF4-FFF2-40B4-BE49-F238E27FC236}">
                <a16:creationId xmlns:a16="http://schemas.microsoft.com/office/drawing/2014/main" xmlns="" id="{3A254877-F429-474C-A50E-FC6DAF5CFD01}"/>
              </a:ext>
            </a:extLst>
          </p:cNvPr>
          <p:cNvGrpSpPr/>
          <p:nvPr/>
        </p:nvGrpSpPr>
        <p:grpSpPr>
          <a:xfrm>
            <a:off x="4615987" y="5370285"/>
            <a:ext cx="585944" cy="588247"/>
            <a:chOff x="4615987" y="5425567"/>
            <a:chExt cx="530878" cy="532965"/>
          </a:xfrm>
        </p:grpSpPr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xmlns="" id="{D6F5CD0B-F37F-4A2C-B013-B9B684424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825629">
              <a:off x="4500427" y="5555795"/>
              <a:ext cx="499923" cy="268803"/>
            </a:xfrm>
            <a:prstGeom prst="rect">
              <a:avLst/>
            </a:prstGeom>
          </p:spPr>
        </p:pic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xmlns="" id="{7AE651C2-1C4C-4E7A-A032-0AA82BB0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825629">
              <a:off x="4647609" y="5574169"/>
              <a:ext cx="499923" cy="268803"/>
            </a:xfrm>
            <a:prstGeom prst="rect">
              <a:avLst/>
            </a:prstGeom>
          </p:spPr>
        </p:pic>
        <p:pic>
          <p:nvPicPr>
            <p:cNvPr id="292" name="Picture 291">
              <a:extLst>
                <a:ext uri="{FF2B5EF4-FFF2-40B4-BE49-F238E27FC236}">
                  <a16:creationId xmlns:a16="http://schemas.microsoft.com/office/drawing/2014/main" xmlns="" id="{BE3530F1-C8FF-4CEE-88BB-90DAE20A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6825629">
              <a:off x="4762502" y="5541127"/>
              <a:ext cx="499923" cy="268803"/>
            </a:xfrm>
            <a:prstGeom prst="rect">
              <a:avLst/>
            </a:prstGeom>
          </p:spPr>
        </p:pic>
      </p:grpSp>
      <p:pic>
        <p:nvPicPr>
          <p:cNvPr id="293" name="Picture 292">
            <a:extLst>
              <a:ext uri="{FF2B5EF4-FFF2-40B4-BE49-F238E27FC236}">
                <a16:creationId xmlns:a16="http://schemas.microsoft.com/office/drawing/2014/main" xmlns="" id="{1C442217-34E6-43F5-9F0A-F5C6916962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1378" y="4949908"/>
            <a:ext cx="589193" cy="494358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xmlns="" id="{5B9BB2E6-A973-41C8-A7CC-FABE145A70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908" y="4808375"/>
            <a:ext cx="589193" cy="494358"/>
          </a:xfrm>
          <a:prstGeom prst="rect">
            <a:avLst/>
          </a:prstGeom>
        </p:spPr>
      </p:pic>
      <p:grpSp>
        <p:nvGrpSpPr>
          <p:cNvPr id="295" name="Group 294">
            <a:extLst>
              <a:ext uri="{FF2B5EF4-FFF2-40B4-BE49-F238E27FC236}">
                <a16:creationId xmlns:a16="http://schemas.microsoft.com/office/drawing/2014/main" xmlns="" id="{C049E2F2-5BE6-455F-B337-6ACF52EBFBCB}"/>
              </a:ext>
            </a:extLst>
          </p:cNvPr>
          <p:cNvGrpSpPr/>
          <p:nvPr/>
        </p:nvGrpSpPr>
        <p:grpSpPr>
          <a:xfrm>
            <a:off x="181161" y="5043261"/>
            <a:ext cx="1227030" cy="981101"/>
            <a:chOff x="14505" y="5043261"/>
            <a:chExt cx="1227030" cy="981101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xmlns="" id="{89DE144D-A2EE-4F98-BF2C-0524B472683A}"/>
                </a:ext>
              </a:extLst>
            </p:cNvPr>
            <p:cNvSpPr/>
            <p:nvPr/>
          </p:nvSpPr>
          <p:spPr>
            <a:xfrm rot="1854370">
              <a:off x="303294" y="5748754"/>
              <a:ext cx="643595" cy="113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xmlns="" id="{E103EFB9-E16E-46AC-8232-0BF31AC80667}"/>
                </a:ext>
              </a:extLst>
            </p:cNvPr>
            <p:cNvGrpSpPr/>
            <p:nvPr/>
          </p:nvGrpSpPr>
          <p:grpSpPr>
            <a:xfrm>
              <a:off x="616322" y="5321631"/>
              <a:ext cx="625213" cy="702731"/>
              <a:chOff x="2180358" y="3269168"/>
              <a:chExt cx="474713" cy="533571"/>
            </a:xfrm>
          </p:grpSpPr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xmlns="" id="{8B631683-730E-458A-B640-30D8050F80BC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xmlns="" id="{D9A9AA0C-8F82-49C0-99E3-E721B6478D2D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xmlns="" id="{A1D58010-46F3-44B4-A5AA-D60E32EAAF52}"/>
                </a:ext>
              </a:extLst>
            </p:cNvPr>
            <p:cNvGrpSpPr/>
            <p:nvPr/>
          </p:nvGrpSpPr>
          <p:grpSpPr>
            <a:xfrm>
              <a:off x="14505" y="5043261"/>
              <a:ext cx="625213" cy="702731"/>
              <a:chOff x="2180358" y="3269168"/>
              <a:chExt cx="474713" cy="533571"/>
            </a:xfrm>
          </p:grpSpPr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xmlns="" id="{B5AA9FF4-0889-4635-BB75-44F777607E41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xmlns="" id="{2A960975-583D-43A0-B176-5E781F6B455B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xmlns="" id="{CE18858C-064F-44A2-8B9E-682B60B59A38}"/>
              </a:ext>
            </a:extLst>
          </p:cNvPr>
          <p:cNvGrpSpPr/>
          <p:nvPr/>
        </p:nvGrpSpPr>
        <p:grpSpPr>
          <a:xfrm>
            <a:off x="3610011" y="5227304"/>
            <a:ext cx="759673" cy="607415"/>
            <a:chOff x="14505" y="5043261"/>
            <a:chExt cx="1227030" cy="981101"/>
          </a:xfrm>
        </p:grpSpPr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98C63685-9662-4D8A-8462-CD14EE742DD5}"/>
                </a:ext>
              </a:extLst>
            </p:cNvPr>
            <p:cNvSpPr/>
            <p:nvPr/>
          </p:nvSpPr>
          <p:spPr>
            <a:xfrm rot="1854370">
              <a:off x="303294" y="5748754"/>
              <a:ext cx="643595" cy="113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xmlns="" id="{96C801F7-C557-4CB1-A9D5-8748D9302399}"/>
                </a:ext>
              </a:extLst>
            </p:cNvPr>
            <p:cNvGrpSpPr/>
            <p:nvPr/>
          </p:nvGrpSpPr>
          <p:grpSpPr>
            <a:xfrm>
              <a:off x="616322" y="5321631"/>
              <a:ext cx="625213" cy="702731"/>
              <a:chOff x="2180358" y="3269168"/>
              <a:chExt cx="474713" cy="533571"/>
            </a:xfrm>
          </p:grpSpPr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216BA952-791F-485C-B193-A99929E2AB63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xmlns="" id="{1956238C-1D7E-4293-8EF8-AE66F6A07A31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xmlns="" id="{523F1C52-606E-45CD-9A8D-F782162857CF}"/>
                </a:ext>
              </a:extLst>
            </p:cNvPr>
            <p:cNvGrpSpPr/>
            <p:nvPr/>
          </p:nvGrpSpPr>
          <p:grpSpPr>
            <a:xfrm>
              <a:off x="14505" y="5043261"/>
              <a:ext cx="625213" cy="702731"/>
              <a:chOff x="2180358" y="3269168"/>
              <a:chExt cx="474713" cy="533571"/>
            </a:xfrm>
          </p:grpSpPr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xmlns="" id="{B0441075-7914-471C-93FA-118494AB1C33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2F2C7503-67D5-4152-B4E7-3A4D50267002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311" name="Rectangle: Rounded Corners 310">
            <a:extLst>
              <a:ext uri="{FF2B5EF4-FFF2-40B4-BE49-F238E27FC236}">
                <a16:creationId xmlns:a16="http://schemas.microsoft.com/office/drawing/2014/main" xmlns="" id="{5FE81647-B03D-476F-B6B6-367DCF605A3D}"/>
              </a:ext>
            </a:extLst>
          </p:cNvPr>
          <p:cNvSpPr/>
          <p:nvPr/>
        </p:nvSpPr>
        <p:spPr>
          <a:xfrm>
            <a:off x="4397022" y="5957199"/>
            <a:ext cx="2321172" cy="860677"/>
          </a:xfrm>
          <a:prstGeom prst="roundRect">
            <a:avLst>
              <a:gd name="adj" fmla="val 25607"/>
            </a:avLst>
          </a:prstGeom>
          <a:solidFill>
            <a:schemeClr val="bg1">
              <a:alpha val="66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xmlns="" id="{CC2F0750-1266-4C81-9C15-EDFC6FAF0258}"/>
              </a:ext>
            </a:extLst>
          </p:cNvPr>
          <p:cNvSpPr/>
          <p:nvPr/>
        </p:nvSpPr>
        <p:spPr>
          <a:xfrm>
            <a:off x="4489593" y="6175680"/>
            <a:ext cx="2136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พัฒนาระบบชลประทานในไร่นา</a:t>
            </a:r>
          </a:p>
          <a:p>
            <a:pPr lvl="0"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(งานจัดรูปที่ดิน และจัดระบบน้ำ)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xmlns="" id="{6DDEBF83-76B6-4969-9CD3-589D8D943FB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95"/>
          <a:stretch/>
        </p:blipFill>
        <p:spPr>
          <a:xfrm>
            <a:off x="2213185" y="4607798"/>
            <a:ext cx="1198516" cy="716461"/>
          </a:xfrm>
          <a:prstGeom prst="rect">
            <a:avLst/>
          </a:prstGeom>
        </p:spPr>
      </p:pic>
      <p:sp>
        <p:nvSpPr>
          <p:cNvPr id="316" name="Rectangle 315">
            <a:extLst>
              <a:ext uri="{FF2B5EF4-FFF2-40B4-BE49-F238E27FC236}">
                <a16:creationId xmlns:a16="http://schemas.microsoft.com/office/drawing/2014/main" xmlns="" id="{111EACA1-D54F-46BD-9E5B-88BF088B56AB}"/>
              </a:ext>
            </a:extLst>
          </p:cNvPr>
          <p:cNvSpPr/>
          <p:nvPr/>
        </p:nvSpPr>
        <p:spPr>
          <a:xfrm>
            <a:off x="4191473" y="5918515"/>
            <a:ext cx="6078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000" b="1" i="1" cap="none" spc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endParaRPr lang="en-US" sz="6000" b="1" i="1" cap="none" spc="0" dirty="0">
              <a:ln w="19050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7" name="Rectangle: Rounded Corners 316">
            <a:extLst>
              <a:ext uri="{FF2B5EF4-FFF2-40B4-BE49-F238E27FC236}">
                <a16:creationId xmlns:a16="http://schemas.microsoft.com/office/drawing/2014/main" xmlns="" id="{36BECA93-491A-433C-BA7C-A759CEB0CE06}"/>
              </a:ext>
            </a:extLst>
          </p:cNvPr>
          <p:cNvSpPr/>
          <p:nvPr/>
        </p:nvSpPr>
        <p:spPr>
          <a:xfrm>
            <a:off x="6665328" y="5135742"/>
            <a:ext cx="1678234" cy="691128"/>
          </a:xfrm>
          <a:prstGeom prst="roundRect">
            <a:avLst>
              <a:gd name="adj" fmla="val 21262"/>
            </a:avLst>
          </a:prstGeom>
          <a:solidFill>
            <a:schemeClr val="bg1">
              <a:alpha val="7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xmlns="" id="{D1448CB5-CCF6-4C9B-98BE-7C7448404D1E}"/>
              </a:ext>
            </a:extLst>
          </p:cNvPr>
          <p:cNvSpPr/>
          <p:nvPr/>
        </p:nvSpPr>
        <p:spPr>
          <a:xfrm>
            <a:off x="6614383" y="5122335"/>
            <a:ext cx="1860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H SarabunPSK" panose="020B0500040200020003" pitchFamily="34" charset="-34"/>
              </a:rPr>
              <a:t>ส่งเสริมกระบวนการ</a:t>
            </a:r>
          </a:p>
          <a:p>
            <a:pPr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H SarabunPSK" panose="020B0500040200020003" pitchFamily="34" charset="-34"/>
              </a:rPr>
              <a:t>การมีส่วนร่วมกับประชาชน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19" name="Picture 318">
            <a:extLst>
              <a:ext uri="{FF2B5EF4-FFF2-40B4-BE49-F238E27FC236}">
                <a16:creationId xmlns:a16="http://schemas.microsoft.com/office/drawing/2014/main" xmlns="" id="{AB37B761-2B3C-4DB1-8E1B-3BBAF27AC08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83" b="89932" l="9983" r="90609">
                        <a14:foregroundMark x1="46785" y1="40440" x2="51100" y2="35871"/>
                        <a14:foregroundMark x1="18443" y1="46193" x2="31472" y2="38494"/>
                        <a14:foregroundMark x1="90525" y1="58291" x2="90609" y2="54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6" t="15725" r="4001" b="18053"/>
          <a:stretch/>
        </p:blipFill>
        <p:spPr>
          <a:xfrm>
            <a:off x="7225462" y="5787440"/>
            <a:ext cx="1134828" cy="830644"/>
          </a:xfrm>
          <a:prstGeom prst="rect">
            <a:avLst/>
          </a:prstGeom>
        </p:spPr>
      </p:pic>
      <p:pic>
        <p:nvPicPr>
          <p:cNvPr id="320" name="Picture 319">
            <a:extLst>
              <a:ext uri="{FF2B5EF4-FFF2-40B4-BE49-F238E27FC236}">
                <a16:creationId xmlns:a16="http://schemas.microsoft.com/office/drawing/2014/main" xmlns="" id="{15372170-51C4-4282-AE9D-D06FED737CB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8" r="11165" b="14502"/>
          <a:stretch/>
        </p:blipFill>
        <p:spPr>
          <a:xfrm>
            <a:off x="7667269" y="5302945"/>
            <a:ext cx="1446395" cy="15550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21" name="Group 320">
            <a:extLst>
              <a:ext uri="{FF2B5EF4-FFF2-40B4-BE49-F238E27FC236}">
                <a16:creationId xmlns:a16="http://schemas.microsoft.com/office/drawing/2014/main" xmlns="" id="{854A61FB-715A-466D-9C8E-051FF989A013}"/>
              </a:ext>
            </a:extLst>
          </p:cNvPr>
          <p:cNvGrpSpPr/>
          <p:nvPr/>
        </p:nvGrpSpPr>
        <p:grpSpPr>
          <a:xfrm>
            <a:off x="8311882" y="4150060"/>
            <a:ext cx="966924" cy="1516574"/>
            <a:chOff x="7206742" y="778601"/>
            <a:chExt cx="1378453" cy="2162037"/>
          </a:xfrm>
        </p:grpSpPr>
        <p:sp>
          <p:nvSpPr>
            <p:cNvPr id="322" name="Isosceles Triangle 321">
              <a:extLst>
                <a:ext uri="{FF2B5EF4-FFF2-40B4-BE49-F238E27FC236}">
                  <a16:creationId xmlns:a16="http://schemas.microsoft.com/office/drawing/2014/main" xmlns="" id="{6BAEA219-3D45-428D-80C9-C9D10C24FB3B}"/>
                </a:ext>
              </a:extLst>
            </p:cNvPr>
            <p:cNvSpPr/>
            <p:nvPr/>
          </p:nvSpPr>
          <p:spPr>
            <a:xfrm rot="617700">
              <a:off x="7548690" y="1107578"/>
              <a:ext cx="659576" cy="1388601"/>
            </a:xfrm>
            <a:prstGeom prst="triangle">
              <a:avLst/>
            </a:pr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  <a:p>
              <a:pPr algn="ctr"/>
              <a:endParaRPr lang="th-TH" dirty="0"/>
            </a:p>
          </p:txBody>
        </p:sp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xmlns="" id="{ECD54DEA-F835-4F33-BCC2-07051E8DF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06742" y="2005971"/>
              <a:ext cx="965015" cy="934667"/>
            </a:xfrm>
            <a:prstGeom prst="rect">
              <a:avLst/>
            </a:prstGeom>
          </p:spPr>
        </p:pic>
        <p:pic>
          <p:nvPicPr>
            <p:cNvPr id="324" name="Picture 323">
              <a:extLst>
                <a:ext uri="{FF2B5EF4-FFF2-40B4-BE49-F238E27FC236}">
                  <a16:creationId xmlns:a16="http://schemas.microsoft.com/office/drawing/2014/main" xmlns="" id="{AA06C6F2-2695-4594-A60A-492264D96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41" r="4219"/>
            <a:stretch/>
          </p:blipFill>
          <p:spPr>
            <a:xfrm>
              <a:off x="7468679" y="778601"/>
              <a:ext cx="1116516" cy="655998"/>
            </a:xfrm>
            <a:prstGeom prst="rect">
              <a:avLst/>
            </a:prstGeom>
          </p:spPr>
        </p:pic>
      </p:grpSp>
      <p:pic>
        <p:nvPicPr>
          <p:cNvPr id="325" name="Picture 324">
            <a:extLst>
              <a:ext uri="{FF2B5EF4-FFF2-40B4-BE49-F238E27FC236}">
                <a16:creationId xmlns:a16="http://schemas.microsoft.com/office/drawing/2014/main" xmlns="" id="{6FD3F9A9-26E3-43E5-B041-712F20C2646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378509" y="4190136"/>
            <a:ext cx="1051560" cy="1051560"/>
          </a:xfrm>
          <a:prstGeom prst="rect">
            <a:avLst/>
          </a:prstGeom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xmlns="" id="{FA190B9E-0731-46EC-AC50-F4DFF421782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569" y="4867525"/>
            <a:ext cx="471055" cy="395235"/>
          </a:xfrm>
          <a:prstGeom prst="rect">
            <a:avLst/>
          </a:prstGeom>
        </p:spPr>
      </p:pic>
      <p:grpSp>
        <p:nvGrpSpPr>
          <p:cNvPr id="327" name="Group 326">
            <a:extLst>
              <a:ext uri="{FF2B5EF4-FFF2-40B4-BE49-F238E27FC236}">
                <a16:creationId xmlns:a16="http://schemas.microsoft.com/office/drawing/2014/main" xmlns="" id="{04B96713-E7FB-46B8-A6CA-027F60074938}"/>
              </a:ext>
            </a:extLst>
          </p:cNvPr>
          <p:cNvGrpSpPr/>
          <p:nvPr/>
        </p:nvGrpSpPr>
        <p:grpSpPr>
          <a:xfrm>
            <a:off x="5549303" y="4931554"/>
            <a:ext cx="556745" cy="445159"/>
            <a:chOff x="14505" y="5043261"/>
            <a:chExt cx="1227030" cy="981101"/>
          </a:xfrm>
        </p:grpSpPr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xmlns="" id="{EDD8232E-E7EB-40E7-AD92-694ABDBBC9BE}"/>
                </a:ext>
              </a:extLst>
            </p:cNvPr>
            <p:cNvSpPr/>
            <p:nvPr/>
          </p:nvSpPr>
          <p:spPr>
            <a:xfrm rot="1854370">
              <a:off x="303294" y="5748754"/>
              <a:ext cx="643595" cy="113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xmlns="" id="{238474B9-C32A-410C-9043-18D54432C7DB}"/>
                </a:ext>
              </a:extLst>
            </p:cNvPr>
            <p:cNvGrpSpPr/>
            <p:nvPr/>
          </p:nvGrpSpPr>
          <p:grpSpPr>
            <a:xfrm>
              <a:off x="616322" y="5321631"/>
              <a:ext cx="625213" cy="702731"/>
              <a:chOff x="2180358" y="3269168"/>
              <a:chExt cx="474713" cy="533571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C3A98C54-97A4-4287-B976-BFA2429D810C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xmlns="" id="{37F7EF53-901C-43BF-88B4-7C764A962912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xmlns="" id="{37AA1196-78E7-4032-8608-664E92DC453D}"/>
                </a:ext>
              </a:extLst>
            </p:cNvPr>
            <p:cNvGrpSpPr/>
            <p:nvPr/>
          </p:nvGrpSpPr>
          <p:grpSpPr>
            <a:xfrm>
              <a:off x="14505" y="5043261"/>
              <a:ext cx="625213" cy="702731"/>
              <a:chOff x="2180358" y="3269168"/>
              <a:chExt cx="474713" cy="533571"/>
            </a:xfrm>
          </p:grpSpPr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6398BEA0-99AA-497D-95C7-E3A4146FD0C2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A0050341-05D1-40A7-B87E-995E9893C62B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344" name="Rectangle 343">
            <a:extLst>
              <a:ext uri="{FF2B5EF4-FFF2-40B4-BE49-F238E27FC236}">
                <a16:creationId xmlns:a16="http://schemas.microsoft.com/office/drawing/2014/main" xmlns="" id="{EC718896-A257-47B1-AE8D-4D22346AA58F}"/>
              </a:ext>
            </a:extLst>
          </p:cNvPr>
          <p:cNvSpPr/>
          <p:nvPr/>
        </p:nvSpPr>
        <p:spPr>
          <a:xfrm>
            <a:off x="6662252" y="4615712"/>
            <a:ext cx="825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i="1" dirty="0">
                <a:ln w="1905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sz="5400" b="1" i="1" cap="none" spc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sz="5400" b="1" i="1" cap="none" spc="0" dirty="0">
              <a:ln w="19050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7" name="Rectangle: Rounded Corners 346">
            <a:extLst>
              <a:ext uri="{FF2B5EF4-FFF2-40B4-BE49-F238E27FC236}">
                <a16:creationId xmlns:a16="http://schemas.microsoft.com/office/drawing/2014/main" xmlns="" id="{8B1A6A8C-6CB0-476E-8212-B26ABC55D194}"/>
              </a:ext>
            </a:extLst>
          </p:cNvPr>
          <p:cNvSpPr/>
          <p:nvPr/>
        </p:nvSpPr>
        <p:spPr>
          <a:xfrm>
            <a:off x="6358235" y="1161311"/>
            <a:ext cx="2781354" cy="939335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xmlns="" id="{967D8A34-AD53-463E-81BD-6AC70D5AC773}"/>
              </a:ext>
            </a:extLst>
          </p:cNvPr>
          <p:cNvSpPr/>
          <p:nvPr/>
        </p:nvSpPr>
        <p:spPr>
          <a:xfrm>
            <a:off x="6413331" y="1149879"/>
            <a:ext cx="275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H SarabunPSK" panose="020B0500040200020003" pitchFamily="34" charset="-34"/>
              </a:rPr>
              <a:t>พัฒนา และขยายผลของศูนย์ศึกษาฯ และสถานีทดลองการใช้น้ำชลประทาน ให้แก่ศูนย์เรียนรู้และศูนย์เครือข่ายของ ศพก.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882</a:t>
            </a: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H SarabunPSK" panose="020B0500040200020003" pitchFamily="34" charset="-34"/>
              </a:rPr>
              <a:t> ศูนย์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xmlns="" id="{5489DDE3-BB0B-4576-AD50-8AA9BF2F8E0C}"/>
              </a:ext>
            </a:extLst>
          </p:cNvPr>
          <p:cNvSpPr/>
          <p:nvPr/>
        </p:nvSpPr>
        <p:spPr>
          <a:xfrm>
            <a:off x="6165292" y="765083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th-TH" sz="5400" b="1" i="1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8.</a:t>
            </a:r>
            <a:endParaRPr lang="en-US" sz="5400" b="1" i="1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50" name="Picture 349">
            <a:extLst>
              <a:ext uri="{FF2B5EF4-FFF2-40B4-BE49-F238E27FC236}">
                <a16:creationId xmlns:a16="http://schemas.microsoft.com/office/drawing/2014/main" xmlns="" id="{249C7EDD-5FB2-48BD-8C58-E31A5810992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77" r="14800"/>
          <a:stretch/>
        </p:blipFill>
        <p:spPr>
          <a:xfrm>
            <a:off x="6309445" y="2449244"/>
            <a:ext cx="821923" cy="1977866"/>
          </a:xfrm>
          <a:prstGeom prst="rect">
            <a:avLst/>
          </a:prstGeom>
        </p:spPr>
      </p:pic>
      <p:sp>
        <p:nvSpPr>
          <p:cNvPr id="252" name="Oval 251">
            <a:extLst>
              <a:ext uri="{FF2B5EF4-FFF2-40B4-BE49-F238E27FC236}">
                <a16:creationId xmlns:a16="http://schemas.microsoft.com/office/drawing/2014/main" xmlns="" id="{44FA470C-476A-4584-BB52-1352888D0619}"/>
              </a:ext>
            </a:extLst>
          </p:cNvPr>
          <p:cNvSpPr/>
          <p:nvPr/>
        </p:nvSpPr>
        <p:spPr>
          <a:xfrm>
            <a:off x="6761356" y="3008764"/>
            <a:ext cx="122091" cy="122091"/>
          </a:xfrm>
          <a:prstGeom prst="ellipse">
            <a:avLst/>
          </a:prstGeom>
          <a:solidFill>
            <a:srgbClr val="59C6F1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2540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2" name="Rectangle: Rounded Corners 351">
            <a:extLst>
              <a:ext uri="{FF2B5EF4-FFF2-40B4-BE49-F238E27FC236}">
                <a16:creationId xmlns:a16="http://schemas.microsoft.com/office/drawing/2014/main" xmlns="" id="{4497BF15-0FDD-4CC1-8F25-ED4CA7F642A8}"/>
              </a:ext>
            </a:extLst>
          </p:cNvPr>
          <p:cNvSpPr/>
          <p:nvPr/>
        </p:nvSpPr>
        <p:spPr>
          <a:xfrm>
            <a:off x="7192931" y="2819436"/>
            <a:ext cx="1951069" cy="810204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xmlns="" id="{3D5A1BD9-8896-44B2-9101-47C2AAF3DD11}"/>
              </a:ext>
            </a:extLst>
          </p:cNvPr>
          <p:cNvSpPr/>
          <p:nvPr/>
        </p:nvSpPr>
        <p:spPr>
          <a:xfrm>
            <a:off x="7123839" y="2819963"/>
            <a:ext cx="2119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H SarabunPSK" panose="020B0500040200020003" pitchFamily="34" charset="-34"/>
              </a:rPr>
              <a:t>ใช้พื้นที่เขตคลองเป็นพื้นที่แก้มลิงและขยายผลพื้นที่ลุ่มต่ำเพื่อสำรองน้ำไว้ใช้ในยามวิกฤติ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xmlns="" id="{E73A338D-F040-4C03-8E40-9D06D3097815}"/>
              </a:ext>
            </a:extLst>
          </p:cNvPr>
          <p:cNvSpPr/>
          <p:nvPr/>
        </p:nvSpPr>
        <p:spPr>
          <a:xfrm>
            <a:off x="7901341" y="2212233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i="1" cap="none" spc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9.</a:t>
            </a:r>
            <a:endParaRPr lang="en-US" sz="5400" b="1" i="1" cap="none" spc="0" dirty="0">
              <a:ln w="19050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3" name="Freeform: Shape 352">
            <a:extLst>
              <a:ext uri="{FF2B5EF4-FFF2-40B4-BE49-F238E27FC236}">
                <a16:creationId xmlns:a16="http://schemas.microsoft.com/office/drawing/2014/main" xmlns="" id="{6AC4EFA5-7853-4684-B39A-1EA39687A48B}"/>
              </a:ext>
            </a:extLst>
          </p:cNvPr>
          <p:cNvSpPr/>
          <p:nvPr/>
        </p:nvSpPr>
        <p:spPr>
          <a:xfrm>
            <a:off x="1137759" y="3056918"/>
            <a:ext cx="5676115" cy="2063242"/>
          </a:xfrm>
          <a:custGeom>
            <a:avLst/>
            <a:gdLst>
              <a:gd name="connsiteX0" fmla="*/ 6219825 w 6219825"/>
              <a:gd name="connsiteY0" fmla="*/ 0 h 1366616"/>
              <a:gd name="connsiteX1" fmla="*/ 1943100 w 6219825"/>
              <a:gd name="connsiteY1" fmla="*/ 514350 h 1366616"/>
              <a:gd name="connsiteX2" fmla="*/ 704850 w 6219825"/>
              <a:gd name="connsiteY2" fmla="*/ 1285875 h 1366616"/>
              <a:gd name="connsiteX3" fmla="*/ 0 w 6219825"/>
              <a:gd name="connsiteY3" fmla="*/ 1304925 h 1366616"/>
              <a:gd name="connsiteX0" fmla="*/ 3870325 w 3870325"/>
              <a:gd name="connsiteY0" fmla="*/ 0 h 2109566"/>
              <a:gd name="connsiteX1" fmla="*/ 1943100 w 3870325"/>
              <a:gd name="connsiteY1" fmla="*/ 1257300 h 2109566"/>
              <a:gd name="connsiteX2" fmla="*/ 704850 w 3870325"/>
              <a:gd name="connsiteY2" fmla="*/ 2028825 h 2109566"/>
              <a:gd name="connsiteX3" fmla="*/ 0 w 3870325"/>
              <a:gd name="connsiteY3" fmla="*/ 2047875 h 2109566"/>
              <a:gd name="connsiteX0" fmla="*/ 3870325 w 3870325"/>
              <a:gd name="connsiteY0" fmla="*/ 0 h 2109566"/>
              <a:gd name="connsiteX1" fmla="*/ 704850 w 3870325"/>
              <a:gd name="connsiteY1" fmla="*/ 2028825 h 2109566"/>
              <a:gd name="connsiteX2" fmla="*/ 0 w 3870325"/>
              <a:gd name="connsiteY2" fmla="*/ 2047875 h 2109566"/>
              <a:gd name="connsiteX0" fmla="*/ 3870325 w 3870325"/>
              <a:gd name="connsiteY0" fmla="*/ 0 h 2062026"/>
              <a:gd name="connsiteX1" fmla="*/ 736600 w 3870325"/>
              <a:gd name="connsiteY1" fmla="*/ 1851025 h 2062026"/>
              <a:gd name="connsiteX2" fmla="*/ 0 w 3870325"/>
              <a:gd name="connsiteY2" fmla="*/ 2047875 h 2062026"/>
              <a:gd name="connsiteX0" fmla="*/ 3870325 w 3870325"/>
              <a:gd name="connsiteY0" fmla="*/ 0 h 2047875"/>
              <a:gd name="connsiteX1" fmla="*/ 736600 w 3870325"/>
              <a:gd name="connsiteY1" fmla="*/ 1851025 h 2047875"/>
              <a:gd name="connsiteX2" fmla="*/ 0 w 3870325"/>
              <a:gd name="connsiteY2" fmla="*/ 2047875 h 2047875"/>
              <a:gd name="connsiteX0" fmla="*/ 3870325 w 3870325"/>
              <a:gd name="connsiteY0" fmla="*/ 0 h 2047875"/>
              <a:gd name="connsiteX1" fmla="*/ 1041400 w 3870325"/>
              <a:gd name="connsiteY1" fmla="*/ 1114425 h 2047875"/>
              <a:gd name="connsiteX2" fmla="*/ 0 w 3870325"/>
              <a:gd name="connsiteY2" fmla="*/ 2047875 h 2047875"/>
              <a:gd name="connsiteX0" fmla="*/ 3870325 w 3870325"/>
              <a:gd name="connsiteY0" fmla="*/ 0 h 2047875"/>
              <a:gd name="connsiteX1" fmla="*/ 1041400 w 3870325"/>
              <a:gd name="connsiteY1" fmla="*/ 1114425 h 2047875"/>
              <a:gd name="connsiteX2" fmla="*/ 0 w 3870325"/>
              <a:gd name="connsiteY2" fmla="*/ 2047875 h 2047875"/>
              <a:gd name="connsiteX0" fmla="*/ 3870325 w 3870325"/>
              <a:gd name="connsiteY0" fmla="*/ 0 h 2047875"/>
              <a:gd name="connsiteX1" fmla="*/ 1352550 w 3870325"/>
              <a:gd name="connsiteY1" fmla="*/ 1374775 h 2047875"/>
              <a:gd name="connsiteX2" fmla="*/ 0 w 3870325"/>
              <a:gd name="connsiteY2" fmla="*/ 2047875 h 2047875"/>
              <a:gd name="connsiteX0" fmla="*/ 3327400 w 3327400"/>
              <a:gd name="connsiteY0" fmla="*/ 0 h 2486025"/>
              <a:gd name="connsiteX1" fmla="*/ 1352550 w 3327400"/>
              <a:gd name="connsiteY1" fmla="*/ 1812925 h 2486025"/>
              <a:gd name="connsiteX2" fmla="*/ 0 w 3327400"/>
              <a:gd name="connsiteY2" fmla="*/ 2486025 h 2486025"/>
              <a:gd name="connsiteX0" fmla="*/ 3327400 w 3327400"/>
              <a:gd name="connsiteY0" fmla="*/ 0 h 2486025"/>
              <a:gd name="connsiteX1" fmla="*/ 1352550 w 3327400"/>
              <a:gd name="connsiteY1" fmla="*/ 1812925 h 2486025"/>
              <a:gd name="connsiteX2" fmla="*/ 0 w 3327400"/>
              <a:gd name="connsiteY2" fmla="*/ 2486025 h 2486025"/>
              <a:gd name="connsiteX0" fmla="*/ 3467894 w 3467894"/>
              <a:gd name="connsiteY0" fmla="*/ 0 h 2131218"/>
              <a:gd name="connsiteX1" fmla="*/ 1493044 w 3467894"/>
              <a:gd name="connsiteY1" fmla="*/ 1812925 h 2131218"/>
              <a:gd name="connsiteX2" fmla="*/ 0 w 3467894"/>
              <a:gd name="connsiteY2" fmla="*/ 2131218 h 2131218"/>
              <a:gd name="connsiteX0" fmla="*/ 3467894 w 3467894"/>
              <a:gd name="connsiteY0" fmla="*/ 0 h 2131218"/>
              <a:gd name="connsiteX1" fmla="*/ 1493044 w 3467894"/>
              <a:gd name="connsiteY1" fmla="*/ 1812925 h 2131218"/>
              <a:gd name="connsiteX2" fmla="*/ 0 w 3467894"/>
              <a:gd name="connsiteY2" fmla="*/ 2131218 h 2131218"/>
              <a:gd name="connsiteX0" fmla="*/ 7404894 w 7404894"/>
              <a:gd name="connsiteY0" fmla="*/ 0 h 2029618"/>
              <a:gd name="connsiteX1" fmla="*/ 1493044 w 7404894"/>
              <a:gd name="connsiteY1" fmla="*/ 1711325 h 2029618"/>
              <a:gd name="connsiteX2" fmla="*/ 0 w 7404894"/>
              <a:gd name="connsiteY2" fmla="*/ 2029618 h 2029618"/>
              <a:gd name="connsiteX0" fmla="*/ 7526814 w 7526814"/>
              <a:gd name="connsiteY0" fmla="*/ 0 h 2037238"/>
              <a:gd name="connsiteX1" fmla="*/ 1614964 w 7526814"/>
              <a:gd name="connsiteY1" fmla="*/ 1711325 h 2037238"/>
              <a:gd name="connsiteX2" fmla="*/ 0 w 7526814"/>
              <a:gd name="connsiteY2" fmla="*/ 2037238 h 2037238"/>
              <a:gd name="connsiteX0" fmla="*/ 7526814 w 7526814"/>
              <a:gd name="connsiteY0" fmla="*/ 0 h 2037238"/>
              <a:gd name="connsiteX1" fmla="*/ 3236375 w 7526814"/>
              <a:gd name="connsiteY1" fmla="*/ 1617057 h 2037238"/>
              <a:gd name="connsiteX2" fmla="*/ 0 w 7526814"/>
              <a:gd name="connsiteY2" fmla="*/ 2037238 h 2037238"/>
              <a:gd name="connsiteX0" fmla="*/ 7526814 w 7526814"/>
              <a:gd name="connsiteY0" fmla="*/ 0 h 2037238"/>
              <a:gd name="connsiteX1" fmla="*/ 0 w 7526814"/>
              <a:gd name="connsiteY1" fmla="*/ 2037238 h 2037238"/>
              <a:gd name="connsiteX0" fmla="*/ 7526814 w 7526814"/>
              <a:gd name="connsiteY0" fmla="*/ 0 h 2037238"/>
              <a:gd name="connsiteX1" fmla="*/ 0 w 7526814"/>
              <a:gd name="connsiteY1" fmla="*/ 2037238 h 2037238"/>
              <a:gd name="connsiteX0" fmla="*/ 7526814 w 7526814"/>
              <a:gd name="connsiteY0" fmla="*/ 0 h 2037238"/>
              <a:gd name="connsiteX1" fmla="*/ 0 w 7526814"/>
              <a:gd name="connsiteY1" fmla="*/ 2037238 h 2037238"/>
              <a:gd name="connsiteX0" fmla="*/ 7674452 w 7674452"/>
              <a:gd name="connsiteY0" fmla="*/ 0 h 2280125"/>
              <a:gd name="connsiteX1" fmla="*/ 0 w 7674452"/>
              <a:gd name="connsiteY1" fmla="*/ 2280125 h 2280125"/>
              <a:gd name="connsiteX0" fmla="*/ 7674452 w 7674452"/>
              <a:gd name="connsiteY0" fmla="*/ 0 h 2280125"/>
              <a:gd name="connsiteX1" fmla="*/ 0 w 7674452"/>
              <a:gd name="connsiteY1" fmla="*/ 2280125 h 2280125"/>
              <a:gd name="connsiteX0" fmla="*/ 7669689 w 7669689"/>
              <a:gd name="connsiteY0" fmla="*/ 0 h 2384900"/>
              <a:gd name="connsiteX1" fmla="*/ 0 w 7669689"/>
              <a:gd name="connsiteY1" fmla="*/ 2384900 h 2384900"/>
              <a:gd name="connsiteX0" fmla="*/ 7669689 w 7669689"/>
              <a:gd name="connsiteY0" fmla="*/ 0 h 2384900"/>
              <a:gd name="connsiteX1" fmla="*/ 0 w 7669689"/>
              <a:gd name="connsiteY1" fmla="*/ 2384900 h 2384900"/>
              <a:gd name="connsiteX0" fmla="*/ 7669689 w 7669689"/>
              <a:gd name="connsiteY0" fmla="*/ 0 h 2384900"/>
              <a:gd name="connsiteX1" fmla="*/ 6367098 w 7669689"/>
              <a:gd name="connsiteY1" fmla="*/ 967625 h 2384900"/>
              <a:gd name="connsiteX2" fmla="*/ 0 w 7669689"/>
              <a:gd name="connsiteY2" fmla="*/ 2384900 h 2384900"/>
              <a:gd name="connsiteX0" fmla="*/ 7669689 w 7669689"/>
              <a:gd name="connsiteY0" fmla="*/ 0 h 2384900"/>
              <a:gd name="connsiteX1" fmla="*/ 7288001 w 7669689"/>
              <a:gd name="connsiteY1" fmla="*/ 1000218 h 2384900"/>
              <a:gd name="connsiteX2" fmla="*/ 0 w 7669689"/>
              <a:gd name="connsiteY2" fmla="*/ 2384900 h 2384900"/>
              <a:gd name="connsiteX0" fmla="*/ 7669689 w 7669689"/>
              <a:gd name="connsiteY0" fmla="*/ 0 h 2384900"/>
              <a:gd name="connsiteX1" fmla="*/ 7288001 w 7669689"/>
              <a:gd name="connsiteY1" fmla="*/ 1000218 h 2384900"/>
              <a:gd name="connsiteX2" fmla="*/ 5283683 w 7669689"/>
              <a:gd name="connsiteY2" fmla="*/ 1888373 h 2384900"/>
              <a:gd name="connsiteX3" fmla="*/ 0 w 7669689"/>
              <a:gd name="connsiteY3" fmla="*/ 2384900 h 2384900"/>
              <a:gd name="connsiteX0" fmla="*/ 7669689 w 7669689"/>
              <a:gd name="connsiteY0" fmla="*/ 0 h 2384900"/>
              <a:gd name="connsiteX1" fmla="*/ 7288001 w 7669689"/>
              <a:gd name="connsiteY1" fmla="*/ 1000218 h 2384900"/>
              <a:gd name="connsiteX2" fmla="*/ 4330277 w 7669689"/>
              <a:gd name="connsiteY2" fmla="*/ 1432073 h 2384900"/>
              <a:gd name="connsiteX3" fmla="*/ 0 w 7669689"/>
              <a:gd name="connsiteY3" fmla="*/ 2384900 h 23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9689" h="2384900">
                <a:moveTo>
                  <a:pt x="7669689" y="0"/>
                </a:moveTo>
                <a:lnTo>
                  <a:pt x="7288001" y="1000218"/>
                </a:lnTo>
                <a:cubicBezTo>
                  <a:pt x="6890333" y="1314947"/>
                  <a:pt x="5544944" y="1201293"/>
                  <a:pt x="4330277" y="1432073"/>
                </a:cubicBezTo>
                <a:cubicBezTo>
                  <a:pt x="3115610" y="1662853"/>
                  <a:pt x="880614" y="2302146"/>
                  <a:pt x="0" y="2384900"/>
                </a:cubicBezTo>
              </a:path>
            </a:pathLst>
          </a:custGeom>
          <a:noFill/>
          <a:ln w="952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dirty="0"/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xmlns="" id="{88432B58-119C-4335-82F6-3E287DDBD3A2}"/>
              </a:ext>
            </a:extLst>
          </p:cNvPr>
          <p:cNvSpPr/>
          <p:nvPr/>
        </p:nvSpPr>
        <p:spPr>
          <a:xfrm>
            <a:off x="4244891" y="3053560"/>
            <a:ext cx="2568984" cy="2236540"/>
          </a:xfrm>
          <a:custGeom>
            <a:avLst/>
            <a:gdLst>
              <a:gd name="connsiteX0" fmla="*/ 3933253 w 3933253"/>
              <a:gd name="connsiteY0" fmla="*/ 0 h 1109663"/>
              <a:gd name="connsiteX1" fmla="*/ 1190053 w 3933253"/>
              <a:gd name="connsiteY1" fmla="*/ 471488 h 1109663"/>
              <a:gd name="connsiteX2" fmla="*/ 123253 w 3933253"/>
              <a:gd name="connsiteY2" fmla="*/ 661988 h 1109663"/>
              <a:gd name="connsiteX3" fmla="*/ 66103 w 3933253"/>
              <a:gd name="connsiteY3" fmla="*/ 1109663 h 1109663"/>
              <a:gd name="connsiteX0" fmla="*/ 3820039 w 3820039"/>
              <a:gd name="connsiteY0" fmla="*/ 0 h 1395413"/>
              <a:gd name="connsiteX1" fmla="*/ 1076839 w 3820039"/>
              <a:gd name="connsiteY1" fmla="*/ 471488 h 1395413"/>
              <a:gd name="connsiteX2" fmla="*/ 10039 w 3820039"/>
              <a:gd name="connsiteY2" fmla="*/ 661988 h 1395413"/>
              <a:gd name="connsiteX3" fmla="*/ 533914 w 3820039"/>
              <a:gd name="connsiteY3" fmla="*/ 1395413 h 1395413"/>
              <a:gd name="connsiteX0" fmla="*/ 3289494 w 3289494"/>
              <a:gd name="connsiteY0" fmla="*/ 0 h 1395413"/>
              <a:gd name="connsiteX1" fmla="*/ 546294 w 3289494"/>
              <a:gd name="connsiteY1" fmla="*/ 471488 h 1395413"/>
              <a:gd name="connsiteX2" fmla="*/ 927294 w 3289494"/>
              <a:gd name="connsiteY2" fmla="*/ 1290638 h 1395413"/>
              <a:gd name="connsiteX3" fmla="*/ 3369 w 3289494"/>
              <a:gd name="connsiteY3" fmla="*/ 1395413 h 1395413"/>
              <a:gd name="connsiteX0" fmla="*/ 3290435 w 3290435"/>
              <a:gd name="connsiteY0" fmla="*/ 0 h 1395413"/>
              <a:gd name="connsiteX1" fmla="*/ 1804535 w 3290435"/>
              <a:gd name="connsiteY1" fmla="*/ 814388 h 1395413"/>
              <a:gd name="connsiteX2" fmla="*/ 928235 w 3290435"/>
              <a:gd name="connsiteY2" fmla="*/ 1290638 h 1395413"/>
              <a:gd name="connsiteX3" fmla="*/ 4310 w 3290435"/>
              <a:gd name="connsiteY3" fmla="*/ 1395413 h 1395413"/>
              <a:gd name="connsiteX0" fmla="*/ 3291142 w 3291142"/>
              <a:gd name="connsiteY0" fmla="*/ 0 h 1395413"/>
              <a:gd name="connsiteX1" fmla="*/ 1805242 w 3291142"/>
              <a:gd name="connsiteY1" fmla="*/ 814388 h 1395413"/>
              <a:gd name="connsiteX2" fmla="*/ 824167 w 3291142"/>
              <a:gd name="connsiteY2" fmla="*/ 1214438 h 1395413"/>
              <a:gd name="connsiteX3" fmla="*/ 5017 w 3291142"/>
              <a:gd name="connsiteY3" fmla="*/ 1395413 h 1395413"/>
              <a:gd name="connsiteX0" fmla="*/ 935292 w 1805383"/>
              <a:gd name="connsiteY0" fmla="*/ 0 h 2144713"/>
              <a:gd name="connsiteX1" fmla="*/ 1805242 w 1805383"/>
              <a:gd name="connsiteY1" fmla="*/ 1563688 h 2144713"/>
              <a:gd name="connsiteX2" fmla="*/ 824167 w 1805383"/>
              <a:gd name="connsiteY2" fmla="*/ 1963738 h 2144713"/>
              <a:gd name="connsiteX3" fmla="*/ 5017 w 1805383"/>
              <a:gd name="connsiteY3" fmla="*/ 2144713 h 2144713"/>
              <a:gd name="connsiteX0" fmla="*/ 935292 w 1805487"/>
              <a:gd name="connsiteY0" fmla="*/ 0 h 2144713"/>
              <a:gd name="connsiteX1" fmla="*/ 1805242 w 1805487"/>
              <a:gd name="connsiteY1" fmla="*/ 1563688 h 2144713"/>
              <a:gd name="connsiteX2" fmla="*/ 824167 w 1805487"/>
              <a:gd name="connsiteY2" fmla="*/ 1963738 h 2144713"/>
              <a:gd name="connsiteX3" fmla="*/ 5017 w 1805487"/>
              <a:gd name="connsiteY3" fmla="*/ 2144713 h 2144713"/>
              <a:gd name="connsiteX0" fmla="*/ 935292 w 1805483"/>
              <a:gd name="connsiteY0" fmla="*/ 0 h 2144713"/>
              <a:gd name="connsiteX1" fmla="*/ 1805242 w 1805483"/>
              <a:gd name="connsiteY1" fmla="*/ 1563688 h 2144713"/>
              <a:gd name="connsiteX2" fmla="*/ 824167 w 1805483"/>
              <a:gd name="connsiteY2" fmla="*/ 1963738 h 2144713"/>
              <a:gd name="connsiteX3" fmla="*/ 5017 w 1805483"/>
              <a:gd name="connsiteY3" fmla="*/ 2144713 h 2144713"/>
              <a:gd name="connsiteX0" fmla="*/ 935292 w 935292"/>
              <a:gd name="connsiteY0" fmla="*/ 0 h 2144713"/>
              <a:gd name="connsiteX1" fmla="*/ 824167 w 935292"/>
              <a:gd name="connsiteY1" fmla="*/ 1963738 h 2144713"/>
              <a:gd name="connsiteX2" fmla="*/ 5017 w 935292"/>
              <a:gd name="connsiteY2" fmla="*/ 2144713 h 2144713"/>
              <a:gd name="connsiteX0" fmla="*/ 935196 w 935708"/>
              <a:gd name="connsiteY0" fmla="*/ 0 h 2144713"/>
              <a:gd name="connsiteX1" fmla="*/ 836771 w 935708"/>
              <a:gd name="connsiteY1" fmla="*/ 1125538 h 2144713"/>
              <a:gd name="connsiteX2" fmla="*/ 4921 w 935708"/>
              <a:gd name="connsiteY2" fmla="*/ 2144713 h 2144713"/>
              <a:gd name="connsiteX0" fmla="*/ 935714 w 936226"/>
              <a:gd name="connsiteY0" fmla="*/ 0 h 2144713"/>
              <a:gd name="connsiteX1" fmla="*/ 837289 w 936226"/>
              <a:gd name="connsiteY1" fmla="*/ 1125538 h 2144713"/>
              <a:gd name="connsiteX2" fmla="*/ 5439 w 936226"/>
              <a:gd name="connsiteY2" fmla="*/ 2144713 h 2144713"/>
              <a:gd name="connsiteX0" fmla="*/ 930275 w 930787"/>
              <a:gd name="connsiteY0" fmla="*/ 0 h 2144713"/>
              <a:gd name="connsiteX1" fmla="*/ 831850 w 930787"/>
              <a:gd name="connsiteY1" fmla="*/ 1125538 h 2144713"/>
              <a:gd name="connsiteX2" fmla="*/ 0 w 930787"/>
              <a:gd name="connsiteY2" fmla="*/ 2144713 h 2144713"/>
              <a:gd name="connsiteX0" fmla="*/ 930275 w 1006770"/>
              <a:gd name="connsiteY0" fmla="*/ 0 h 2144713"/>
              <a:gd name="connsiteX1" fmla="*/ 946150 w 1006770"/>
              <a:gd name="connsiteY1" fmla="*/ 1138238 h 2144713"/>
              <a:gd name="connsiteX2" fmla="*/ 0 w 1006770"/>
              <a:gd name="connsiteY2" fmla="*/ 2144713 h 2144713"/>
              <a:gd name="connsiteX0" fmla="*/ 930275 w 1029268"/>
              <a:gd name="connsiteY0" fmla="*/ 0 h 2144713"/>
              <a:gd name="connsiteX1" fmla="*/ 946150 w 1029268"/>
              <a:gd name="connsiteY1" fmla="*/ 1138238 h 2144713"/>
              <a:gd name="connsiteX2" fmla="*/ 0 w 1029268"/>
              <a:gd name="connsiteY2" fmla="*/ 2144713 h 2144713"/>
              <a:gd name="connsiteX0" fmla="*/ 930275 w 1029268"/>
              <a:gd name="connsiteY0" fmla="*/ 0 h 2144713"/>
              <a:gd name="connsiteX1" fmla="*/ 946150 w 1029268"/>
              <a:gd name="connsiteY1" fmla="*/ 1138238 h 2144713"/>
              <a:gd name="connsiteX2" fmla="*/ 0 w 1029268"/>
              <a:gd name="connsiteY2" fmla="*/ 2144713 h 2144713"/>
              <a:gd name="connsiteX0" fmla="*/ 930275 w 1088842"/>
              <a:gd name="connsiteY0" fmla="*/ 0 h 2144713"/>
              <a:gd name="connsiteX1" fmla="*/ 1009650 w 1088842"/>
              <a:gd name="connsiteY1" fmla="*/ 1144588 h 2144713"/>
              <a:gd name="connsiteX2" fmla="*/ 0 w 1088842"/>
              <a:gd name="connsiteY2" fmla="*/ 2144713 h 2144713"/>
              <a:gd name="connsiteX0" fmla="*/ 930275 w 1088842"/>
              <a:gd name="connsiteY0" fmla="*/ 0 h 2144713"/>
              <a:gd name="connsiteX1" fmla="*/ 1009650 w 1088842"/>
              <a:gd name="connsiteY1" fmla="*/ 1144588 h 2144713"/>
              <a:gd name="connsiteX2" fmla="*/ 0 w 1088842"/>
              <a:gd name="connsiteY2" fmla="*/ 2144713 h 2144713"/>
              <a:gd name="connsiteX0" fmla="*/ 930275 w 1078785"/>
              <a:gd name="connsiteY0" fmla="*/ 0 h 2144713"/>
              <a:gd name="connsiteX1" fmla="*/ 1009650 w 1078785"/>
              <a:gd name="connsiteY1" fmla="*/ 1144588 h 2144713"/>
              <a:gd name="connsiteX2" fmla="*/ 0 w 1078785"/>
              <a:gd name="connsiteY2" fmla="*/ 2144713 h 2144713"/>
              <a:gd name="connsiteX0" fmla="*/ 930275 w 1110376"/>
              <a:gd name="connsiteY0" fmla="*/ 0 h 2144713"/>
              <a:gd name="connsiteX1" fmla="*/ 1042987 w 1110376"/>
              <a:gd name="connsiteY1" fmla="*/ 1144588 h 2144713"/>
              <a:gd name="connsiteX2" fmla="*/ 0 w 1110376"/>
              <a:gd name="connsiteY2" fmla="*/ 2144713 h 2144713"/>
              <a:gd name="connsiteX0" fmla="*/ 930275 w 1110376"/>
              <a:gd name="connsiteY0" fmla="*/ 0 h 2144713"/>
              <a:gd name="connsiteX1" fmla="*/ 1042987 w 1110376"/>
              <a:gd name="connsiteY1" fmla="*/ 1144588 h 2144713"/>
              <a:gd name="connsiteX2" fmla="*/ 0 w 1110376"/>
              <a:gd name="connsiteY2" fmla="*/ 2144713 h 2144713"/>
              <a:gd name="connsiteX0" fmla="*/ 935038 w 1114896"/>
              <a:gd name="connsiteY0" fmla="*/ 0 h 2056607"/>
              <a:gd name="connsiteX1" fmla="*/ 1047750 w 1114896"/>
              <a:gd name="connsiteY1" fmla="*/ 1144588 h 2056607"/>
              <a:gd name="connsiteX2" fmla="*/ 0 w 1114896"/>
              <a:gd name="connsiteY2" fmla="*/ 2056607 h 2056607"/>
              <a:gd name="connsiteX0" fmla="*/ 935038 w 1115474"/>
              <a:gd name="connsiteY0" fmla="*/ 0 h 2056607"/>
              <a:gd name="connsiteX1" fmla="*/ 1047750 w 1115474"/>
              <a:gd name="connsiteY1" fmla="*/ 1144588 h 2056607"/>
              <a:gd name="connsiteX2" fmla="*/ 0 w 1115474"/>
              <a:gd name="connsiteY2" fmla="*/ 2056607 h 2056607"/>
              <a:gd name="connsiteX0" fmla="*/ 927894 w 1108701"/>
              <a:gd name="connsiteY0" fmla="*/ 0 h 2056607"/>
              <a:gd name="connsiteX1" fmla="*/ 1040606 w 1108701"/>
              <a:gd name="connsiteY1" fmla="*/ 1144588 h 2056607"/>
              <a:gd name="connsiteX2" fmla="*/ 0 w 1108701"/>
              <a:gd name="connsiteY2" fmla="*/ 2056607 h 2056607"/>
              <a:gd name="connsiteX0" fmla="*/ 346869 w 1108701"/>
              <a:gd name="connsiteY0" fmla="*/ 0 h 2466182"/>
              <a:gd name="connsiteX1" fmla="*/ 1040606 w 1108701"/>
              <a:gd name="connsiteY1" fmla="*/ 1554163 h 2466182"/>
              <a:gd name="connsiteX2" fmla="*/ 0 w 1108701"/>
              <a:gd name="connsiteY2" fmla="*/ 2466182 h 2466182"/>
              <a:gd name="connsiteX0" fmla="*/ 287338 w 1052418"/>
              <a:gd name="connsiteY0" fmla="*/ 0 h 2191803"/>
              <a:gd name="connsiteX1" fmla="*/ 981075 w 1052418"/>
              <a:gd name="connsiteY1" fmla="*/ 1554163 h 2191803"/>
              <a:gd name="connsiteX2" fmla="*/ 0 w 1052418"/>
              <a:gd name="connsiteY2" fmla="*/ 2142332 h 2191803"/>
              <a:gd name="connsiteX0" fmla="*/ 287338 w 981075"/>
              <a:gd name="connsiteY0" fmla="*/ 0 h 2142332"/>
              <a:gd name="connsiteX1" fmla="*/ 981075 w 981075"/>
              <a:gd name="connsiteY1" fmla="*/ 1554163 h 2142332"/>
              <a:gd name="connsiteX2" fmla="*/ 0 w 981075"/>
              <a:gd name="connsiteY2" fmla="*/ 2142332 h 2142332"/>
              <a:gd name="connsiteX0" fmla="*/ 287338 w 287338"/>
              <a:gd name="connsiteY0" fmla="*/ 0 h 2142332"/>
              <a:gd name="connsiteX1" fmla="*/ 0 w 287338"/>
              <a:gd name="connsiteY1" fmla="*/ 2142332 h 2142332"/>
              <a:gd name="connsiteX0" fmla="*/ 287338 w 287338"/>
              <a:gd name="connsiteY0" fmla="*/ 0 h 2142332"/>
              <a:gd name="connsiteX1" fmla="*/ 0 w 287338"/>
              <a:gd name="connsiteY1" fmla="*/ 2142332 h 2142332"/>
              <a:gd name="connsiteX0" fmla="*/ 287338 w 287338"/>
              <a:gd name="connsiteY0" fmla="*/ 0 h 2142332"/>
              <a:gd name="connsiteX1" fmla="*/ 0 w 287338"/>
              <a:gd name="connsiteY1" fmla="*/ 2142332 h 2142332"/>
              <a:gd name="connsiteX0" fmla="*/ 4243388 w 4243388"/>
              <a:gd name="connsiteY0" fmla="*/ 0 h 2053432"/>
              <a:gd name="connsiteX1" fmla="*/ 0 w 4243388"/>
              <a:gd name="connsiteY1" fmla="*/ 2053432 h 2053432"/>
              <a:gd name="connsiteX0" fmla="*/ 4344988 w 4344988"/>
              <a:gd name="connsiteY0" fmla="*/ 0 h 2224882"/>
              <a:gd name="connsiteX1" fmla="*/ 0 w 4344988"/>
              <a:gd name="connsiteY1" fmla="*/ 2224882 h 2224882"/>
              <a:gd name="connsiteX0" fmla="*/ 4344988 w 4344988"/>
              <a:gd name="connsiteY0" fmla="*/ 0 h 2224882"/>
              <a:gd name="connsiteX1" fmla="*/ 0 w 4344988"/>
              <a:gd name="connsiteY1" fmla="*/ 2224882 h 2224882"/>
              <a:gd name="connsiteX0" fmla="*/ 4344988 w 4344988"/>
              <a:gd name="connsiteY0" fmla="*/ 0 h 2224882"/>
              <a:gd name="connsiteX1" fmla="*/ 0 w 4344988"/>
              <a:gd name="connsiteY1" fmla="*/ 2224882 h 2224882"/>
              <a:gd name="connsiteX0" fmla="*/ 4497388 w 4497388"/>
              <a:gd name="connsiteY0" fmla="*/ 0 h 2467769"/>
              <a:gd name="connsiteX1" fmla="*/ 0 w 4497388"/>
              <a:gd name="connsiteY1" fmla="*/ 2467769 h 2467769"/>
              <a:gd name="connsiteX0" fmla="*/ 4497388 w 4497388"/>
              <a:gd name="connsiteY0" fmla="*/ 0 h 2467769"/>
              <a:gd name="connsiteX1" fmla="*/ 0 w 4497388"/>
              <a:gd name="connsiteY1" fmla="*/ 2467769 h 2467769"/>
              <a:gd name="connsiteX0" fmla="*/ 4497388 w 4497388"/>
              <a:gd name="connsiteY0" fmla="*/ 0 h 2558256"/>
              <a:gd name="connsiteX1" fmla="*/ 0 w 4497388"/>
              <a:gd name="connsiteY1" fmla="*/ 2558256 h 2558256"/>
              <a:gd name="connsiteX0" fmla="*/ 4497388 w 4497388"/>
              <a:gd name="connsiteY0" fmla="*/ 0 h 2558256"/>
              <a:gd name="connsiteX1" fmla="*/ 0 w 4497388"/>
              <a:gd name="connsiteY1" fmla="*/ 2558256 h 2558256"/>
              <a:gd name="connsiteX0" fmla="*/ 4497388 w 4497388"/>
              <a:gd name="connsiteY0" fmla="*/ 0 h 2558256"/>
              <a:gd name="connsiteX1" fmla="*/ 0 w 4497388"/>
              <a:gd name="connsiteY1" fmla="*/ 2558256 h 255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7388" h="2558256">
                <a:moveTo>
                  <a:pt x="4497388" y="0"/>
                </a:moveTo>
                <a:cubicBezTo>
                  <a:pt x="4359727" y="857379"/>
                  <a:pt x="1394764" y="2125526"/>
                  <a:pt x="0" y="2558256"/>
                </a:cubicBezTo>
              </a:path>
            </a:pathLst>
          </a:custGeom>
          <a:noFill/>
          <a:ln w="952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F90172E-11C2-451E-8697-FC0CF4B5C30C}"/>
              </a:ext>
            </a:extLst>
          </p:cNvPr>
          <p:cNvSpPr/>
          <p:nvPr/>
        </p:nvSpPr>
        <p:spPr>
          <a:xfrm>
            <a:off x="6784600" y="3087107"/>
            <a:ext cx="102044" cy="1978958"/>
          </a:xfrm>
          <a:custGeom>
            <a:avLst/>
            <a:gdLst>
              <a:gd name="connsiteX0" fmla="*/ 129540 w 432758"/>
              <a:gd name="connsiteY0" fmla="*/ 0 h 2118360"/>
              <a:gd name="connsiteX1" fmla="*/ 358140 w 432758"/>
              <a:gd name="connsiteY1" fmla="*/ 312420 h 2118360"/>
              <a:gd name="connsiteX2" fmla="*/ 426720 w 432758"/>
              <a:gd name="connsiteY2" fmla="*/ 922020 h 2118360"/>
              <a:gd name="connsiteX3" fmla="*/ 381000 w 432758"/>
              <a:gd name="connsiteY3" fmla="*/ 1539240 h 2118360"/>
              <a:gd name="connsiteX4" fmla="*/ 0 w 432758"/>
              <a:gd name="connsiteY4" fmla="*/ 2118360 h 211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758" h="2118360">
                <a:moveTo>
                  <a:pt x="129540" y="0"/>
                </a:moveTo>
                <a:cubicBezTo>
                  <a:pt x="219075" y="79375"/>
                  <a:pt x="308610" y="158750"/>
                  <a:pt x="358140" y="312420"/>
                </a:cubicBezTo>
                <a:cubicBezTo>
                  <a:pt x="407670" y="466090"/>
                  <a:pt x="422910" y="717550"/>
                  <a:pt x="426720" y="922020"/>
                </a:cubicBezTo>
                <a:cubicBezTo>
                  <a:pt x="430530" y="1126490"/>
                  <a:pt x="452120" y="1339850"/>
                  <a:pt x="381000" y="1539240"/>
                </a:cubicBezTo>
                <a:cubicBezTo>
                  <a:pt x="309880" y="1738630"/>
                  <a:pt x="154940" y="1928495"/>
                  <a:pt x="0" y="2118360"/>
                </a:cubicBezTo>
              </a:path>
            </a:pathLst>
          </a:custGeom>
          <a:noFill/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>
                <a:solidFill>
                  <a:srgbClr val="FF0000"/>
                </a:solidFill>
                <a:prstDash val="dash"/>
              </a:ln>
            </a:endParaRPr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xmlns="" id="{4FE1C607-BA77-4B57-ACD7-45B489A15B6B}"/>
              </a:ext>
            </a:extLst>
          </p:cNvPr>
          <p:cNvSpPr/>
          <p:nvPr/>
        </p:nvSpPr>
        <p:spPr>
          <a:xfrm>
            <a:off x="3730812" y="3252808"/>
            <a:ext cx="2418905" cy="779112"/>
          </a:xfrm>
          <a:prstGeom prst="roundRect">
            <a:avLst>
              <a:gd name="adj" fmla="val 20126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xmlns="" id="{C875A4A4-C6B4-4886-A2A2-B5C2AA278B00}"/>
              </a:ext>
            </a:extLst>
          </p:cNvPr>
          <p:cNvSpPr/>
          <p:nvPr/>
        </p:nvSpPr>
        <p:spPr>
          <a:xfrm>
            <a:off x="3803439" y="3372589"/>
            <a:ext cx="2231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th-TH" sz="1600" b="1" dirty="0">
                <a:solidFill>
                  <a:srgbClr val="4472C4">
                    <a:lumMod val="50000"/>
                  </a:srgbClr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พัฒนาเทคโนโลยีด้านบริหารจัดการน้ำเพื่อชลประทานอัจฉริยะ</a:t>
            </a:r>
            <a:endParaRPr lang="en-US" sz="1400" dirty="0">
              <a:solidFill>
                <a:srgbClr val="4472C4">
                  <a:lumMod val="50000"/>
                </a:srgbClr>
              </a:solidFill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xmlns="" id="{B247E15D-2CF2-478F-83CF-5ACD357B2097}"/>
              </a:ext>
            </a:extLst>
          </p:cNvPr>
          <p:cNvSpPr/>
          <p:nvPr/>
        </p:nvSpPr>
        <p:spPr>
          <a:xfrm>
            <a:off x="3466567" y="2939733"/>
            <a:ext cx="6078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th-TH" sz="6000" b="1" i="1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endParaRPr lang="en-US" sz="6000" b="1" i="1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818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>
            <a:extLst>
              <a:ext uri="{FF2B5EF4-FFF2-40B4-BE49-F238E27FC236}">
                <a16:creationId xmlns:a16="http://schemas.microsoft.com/office/drawing/2014/main" xmlns="" id="{F776415F-058F-4445-838B-DAF4DB5E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6100"/>
            <a:ext cx="9180512" cy="1247248"/>
          </a:xfrm>
          <a:prstGeom prst="rect">
            <a:avLst/>
          </a:prstGeom>
        </p:spPr>
      </p:pic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xmlns="" id="{9D02E810-D3B1-4D99-B9E4-517925A680FE}"/>
              </a:ext>
            </a:extLst>
          </p:cNvPr>
          <p:cNvSpPr/>
          <p:nvPr/>
        </p:nvSpPr>
        <p:spPr>
          <a:xfrm>
            <a:off x="0" y="6879"/>
            <a:ext cx="9143999" cy="118374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65C1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ound Diagonal Corner Rectangle 7">
            <a:extLst>
              <a:ext uri="{FF2B5EF4-FFF2-40B4-BE49-F238E27FC236}">
                <a16:creationId xmlns:a16="http://schemas.microsoft.com/office/drawing/2014/main" xmlns="" id="{1B80982C-F414-40EE-BD30-0C11D7E688C3}"/>
              </a:ext>
            </a:extLst>
          </p:cNvPr>
          <p:cNvSpPr/>
          <p:nvPr/>
        </p:nvSpPr>
        <p:spPr>
          <a:xfrm>
            <a:off x="52522" y="140078"/>
            <a:ext cx="8897470" cy="87917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xmlns="" id="{FC399EA3-2ADB-4E12-A330-48695C5E6254}"/>
              </a:ext>
            </a:extLst>
          </p:cNvPr>
          <p:cNvSpPr txBox="1"/>
          <p:nvPr/>
        </p:nvSpPr>
        <p:spPr>
          <a:xfrm>
            <a:off x="908638" y="330513"/>
            <a:ext cx="771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การวิเคราะห์ปริมาณน้ำฝนและคาดการณ์ปริมาณน้ำหลาก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xmlns="" id="{9E7EA956-2674-40C7-9FE8-7AF35C35B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80728" y="140077"/>
            <a:ext cx="934436" cy="87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79BD2F71-A457-4C79-BE43-DCDA1E61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" y="1205420"/>
            <a:ext cx="9143998" cy="56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72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7">
            <a:extLst>
              <a:ext uri="{FF2B5EF4-FFF2-40B4-BE49-F238E27FC236}">
                <a16:creationId xmlns:a16="http://schemas.microsoft.com/office/drawing/2014/main" xmlns="" id="{F776415F-058F-4445-838B-DAF4DB5E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6100"/>
            <a:ext cx="9180512" cy="1247248"/>
          </a:xfrm>
          <a:prstGeom prst="rect">
            <a:avLst/>
          </a:prstGeom>
        </p:spPr>
      </p:pic>
      <p:sp>
        <p:nvSpPr>
          <p:cNvPr id="9" name="Round Diagonal Corner Rectangle 6">
            <a:extLst>
              <a:ext uri="{FF2B5EF4-FFF2-40B4-BE49-F238E27FC236}">
                <a16:creationId xmlns:a16="http://schemas.microsoft.com/office/drawing/2014/main" xmlns="" id="{9D02E810-D3B1-4D99-B9E4-517925A680FE}"/>
              </a:ext>
            </a:extLst>
          </p:cNvPr>
          <p:cNvSpPr/>
          <p:nvPr/>
        </p:nvSpPr>
        <p:spPr>
          <a:xfrm>
            <a:off x="0" y="6879"/>
            <a:ext cx="9143999" cy="118374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65C1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ound Diagonal Corner Rectangle 7">
            <a:extLst>
              <a:ext uri="{FF2B5EF4-FFF2-40B4-BE49-F238E27FC236}">
                <a16:creationId xmlns:a16="http://schemas.microsoft.com/office/drawing/2014/main" xmlns="" id="{1B80982C-F414-40EE-BD30-0C11D7E688C3}"/>
              </a:ext>
            </a:extLst>
          </p:cNvPr>
          <p:cNvSpPr/>
          <p:nvPr/>
        </p:nvSpPr>
        <p:spPr>
          <a:xfrm>
            <a:off x="52522" y="140078"/>
            <a:ext cx="8897470" cy="879175"/>
          </a:xfrm>
          <a:prstGeom prst="round2DiagRect">
            <a:avLst>
              <a:gd name="adj1" fmla="val 40918"/>
              <a:gd name="adj2" fmla="val 0"/>
            </a:avLst>
          </a:prstGeom>
          <a:solidFill>
            <a:srgbClr val="E1F3FF">
              <a:alpha val="6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xmlns="" id="{FC399EA3-2ADB-4E12-A330-48695C5E6254}"/>
              </a:ext>
            </a:extLst>
          </p:cNvPr>
          <p:cNvSpPr txBox="1"/>
          <p:nvPr/>
        </p:nvSpPr>
        <p:spPr>
          <a:xfrm>
            <a:off x="1043370" y="227776"/>
            <a:ext cx="771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ระบบคาดการณ์ระดับน้ำแม่น้ำเจ้าพระยา</a:t>
            </a:r>
          </a:p>
        </p:txBody>
      </p:sp>
      <p:pic>
        <p:nvPicPr>
          <p:cNvPr id="14" name="Picture 42">
            <a:extLst>
              <a:ext uri="{FF2B5EF4-FFF2-40B4-BE49-F238E27FC236}">
                <a16:creationId xmlns:a16="http://schemas.microsoft.com/office/drawing/2014/main" xmlns="" id="{9E7EA956-2674-40C7-9FE8-7AF35C35B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15407" r="10948" b="30533"/>
          <a:stretch/>
        </p:blipFill>
        <p:spPr>
          <a:xfrm>
            <a:off x="80728" y="140077"/>
            <a:ext cx="934436" cy="87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A1BEBB3D-E1B8-4C39-AA6C-22C7B486E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1210885"/>
            <a:ext cx="4572001" cy="282323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F8E21758-2312-41B3-85D7-8005B9A0F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50112"/>
            <a:ext cx="4571998" cy="282323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78CA194B-C4BC-47B2-A8EB-D7BF211C0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05841"/>
            <a:ext cx="4571998" cy="292828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xmlns="" id="{7B07D5C1-719E-4DD5-BBC0-B0B90EC51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8" y="4034120"/>
            <a:ext cx="4590258" cy="28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66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41090"/>
            <a:ext cx="9144000" cy="56088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860" y="27827"/>
            <a:ext cx="3348995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 New" panose="020B0500040200020003" pitchFamily="34" charset="-34"/>
                <a:ea typeface="Gulim" pitchFamily="34" charset="-127"/>
                <a:cs typeface="TH Sarabun New" panose="020B0500040200020003" pitchFamily="34" charset="-34"/>
              </a:rPr>
              <a:t> WMSC Application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6781" y="3390431"/>
            <a:ext cx="1400033" cy="247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2337" y="3362629"/>
            <a:ext cx="1455863" cy="250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000" y="686061"/>
            <a:ext cx="2216336" cy="3314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8614" y="720901"/>
            <a:ext cx="1401587" cy="222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0745" y="3325408"/>
            <a:ext cx="1401288" cy="247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6781" y="696604"/>
            <a:ext cx="1357439" cy="222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6186" y="669780"/>
            <a:ext cx="1405847" cy="222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227401" y="4355724"/>
            <a:ext cx="2986088" cy="1815882"/>
          </a:xfrm>
          <a:prstGeom prst="rect">
            <a:avLst/>
          </a:prstGeom>
          <a:solidFill>
            <a:srgbClr val="21749C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thai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แอปพลิเคชั่นสำหรับแสดงสถานการณ์น้ำประจำวันที่ได้มีการจัดเก็บรวบรวมฐานข้อมูลไว้ซึ่งจะช่วยอำนวยความสะดวกในการประเมินผลและประกอบการตัดสินใจในการบริหารจัดการน้ำรวมถึงเกษตรกรและประชาชนทั่วไปสามารถนำข้อมูลเหล่านี้ไปใช้เพื่อเตรียมรับมือและบริหารน้ำใช้ของ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ตัวเองได้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อย่างทันต่อสถานการณ์</a:t>
            </a:r>
          </a:p>
        </p:txBody>
      </p:sp>
    </p:spTree>
    <p:extLst>
      <p:ext uri="{BB962C8B-B14F-4D97-AF65-F5344CB8AC3E}">
        <p14:creationId xmlns:p14="http://schemas.microsoft.com/office/powerpoint/2010/main" xmlns="" val="291924594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A6301012-F93B-43DB-BE97-B7860AF4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083"/>
            <a:ext cx="9144000" cy="4687309"/>
          </a:xfrm>
          <a:prstGeom prst="rect">
            <a:avLst/>
          </a:prstGeom>
        </p:spPr>
      </p:pic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xmlns="" id="{91FF571C-ED3D-4695-AA62-CC8425393F0F}"/>
              </a:ext>
            </a:extLst>
          </p:cNvPr>
          <p:cNvSpPr/>
          <p:nvPr/>
        </p:nvSpPr>
        <p:spPr>
          <a:xfrm>
            <a:off x="217194" y="18635"/>
            <a:ext cx="8711609" cy="4441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206DB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1C468471-91F9-477B-834F-3E0BE1D08A9F}"/>
              </a:ext>
            </a:extLst>
          </p:cNvPr>
          <p:cNvSpPr txBox="1"/>
          <p:nvPr/>
        </p:nvSpPr>
        <p:spPr>
          <a:xfrm>
            <a:off x="1778600" y="-46113"/>
            <a:ext cx="598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SWOC Bigdata by ICT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xmlns="" id="{5FAA652C-658D-416B-9A94-66A94CDC37F0}"/>
              </a:ext>
            </a:extLst>
          </p:cNvPr>
          <p:cNvSpPr txBox="1"/>
          <p:nvPr/>
        </p:nvSpPr>
        <p:spPr>
          <a:xfrm>
            <a:off x="1989324" y="6334780"/>
            <a:ext cx="6258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http://swoc.rid.go.th/index-En.html</a:t>
            </a:r>
          </a:p>
        </p:txBody>
      </p:sp>
      <p:pic>
        <p:nvPicPr>
          <p:cNvPr id="18" name="Picture 265">
            <a:extLst>
              <a:ext uri="{FF2B5EF4-FFF2-40B4-BE49-F238E27FC236}">
                <a16:creationId xmlns:a16="http://schemas.microsoft.com/office/drawing/2014/main" xmlns="" id="{10422A82-9868-427C-9433-9C8A4EC732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1237" y="5544932"/>
            <a:ext cx="576000" cy="576000"/>
          </a:xfrm>
          <a:prstGeom prst="rect">
            <a:avLst/>
          </a:prstGeom>
        </p:spPr>
      </p:pic>
      <p:grpSp>
        <p:nvGrpSpPr>
          <p:cNvPr id="19" name="Group 285">
            <a:extLst>
              <a:ext uri="{FF2B5EF4-FFF2-40B4-BE49-F238E27FC236}">
                <a16:creationId xmlns:a16="http://schemas.microsoft.com/office/drawing/2014/main" xmlns="" id="{7817BD55-66A6-4B31-9657-756BAC96CC71}"/>
              </a:ext>
            </a:extLst>
          </p:cNvPr>
          <p:cNvGrpSpPr/>
          <p:nvPr/>
        </p:nvGrpSpPr>
        <p:grpSpPr>
          <a:xfrm>
            <a:off x="785543" y="5544932"/>
            <a:ext cx="576000" cy="576000"/>
            <a:chOff x="1524939" y="2568104"/>
            <a:chExt cx="879340" cy="884262"/>
          </a:xfrm>
        </p:grpSpPr>
        <p:sp>
          <p:nvSpPr>
            <p:cNvPr id="20" name="Oval 6">
              <a:extLst>
                <a:ext uri="{FF2B5EF4-FFF2-40B4-BE49-F238E27FC236}">
                  <a16:creationId xmlns:a16="http://schemas.microsoft.com/office/drawing/2014/main" xmlns="" id="{DB9E6C24-3FE1-4E90-94A3-D91A58BB1EE2}"/>
                </a:ext>
              </a:extLst>
            </p:cNvPr>
            <p:cNvSpPr/>
            <p:nvPr/>
          </p:nvSpPr>
          <p:spPr>
            <a:xfrm rot="10800000" flipH="1">
              <a:off x="1524939" y="2568104"/>
              <a:ext cx="879340" cy="884262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21" name="Group 16">
              <a:extLst>
                <a:ext uri="{FF2B5EF4-FFF2-40B4-BE49-F238E27FC236}">
                  <a16:creationId xmlns:a16="http://schemas.microsoft.com/office/drawing/2014/main" xmlns="" id="{7E4FAF75-7496-4DCE-95F0-EB7297A51FC2}"/>
                </a:ext>
              </a:extLst>
            </p:cNvPr>
            <p:cNvGrpSpPr/>
            <p:nvPr/>
          </p:nvGrpSpPr>
          <p:grpSpPr>
            <a:xfrm>
              <a:off x="1635108" y="2733379"/>
              <a:ext cx="652649" cy="509261"/>
              <a:chOff x="2408512" y="4660521"/>
              <a:chExt cx="845973" cy="723575"/>
            </a:xfrm>
          </p:grpSpPr>
          <p:pic>
            <p:nvPicPr>
              <p:cNvPr id="22" name="Picture 17">
                <a:extLst>
                  <a:ext uri="{FF2B5EF4-FFF2-40B4-BE49-F238E27FC236}">
                    <a16:creationId xmlns:a16="http://schemas.microsoft.com/office/drawing/2014/main" xmlns="" id="{D3F81045-02F5-40D6-9505-6B4DAA90D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60913" y="511834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3" name="Picture 18">
                <a:extLst>
                  <a:ext uri="{FF2B5EF4-FFF2-40B4-BE49-F238E27FC236}">
                    <a16:creationId xmlns:a16="http://schemas.microsoft.com/office/drawing/2014/main" xmlns="" id="{4BAED7EC-601C-45D9-BFEC-11E4DC49D5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69206" y="4660521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4" name="Picture 19">
                <a:extLst>
                  <a:ext uri="{FF2B5EF4-FFF2-40B4-BE49-F238E27FC236}">
                    <a16:creationId xmlns:a16="http://schemas.microsoft.com/office/drawing/2014/main" xmlns="" id="{F177A8E9-0948-4961-BCF0-0705E4D06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42904" y="5111847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5" name="Picture 20">
                <a:extLst>
                  <a:ext uri="{FF2B5EF4-FFF2-40B4-BE49-F238E27FC236}">
                    <a16:creationId xmlns:a16="http://schemas.microsoft.com/office/drawing/2014/main" xmlns="" id="{4EFA8B4E-0103-43E6-BCE3-D5E422DEE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701908" y="488580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6" name="Picture 21">
                <a:extLst>
                  <a:ext uri="{FF2B5EF4-FFF2-40B4-BE49-F238E27FC236}">
                    <a16:creationId xmlns:a16="http://schemas.microsoft.com/office/drawing/2014/main" xmlns="" id="{65807560-CED4-45AB-B014-4B5FAA84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995302" y="4896499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7" name="Picture 22">
                <a:extLst>
                  <a:ext uri="{FF2B5EF4-FFF2-40B4-BE49-F238E27FC236}">
                    <a16:creationId xmlns:a16="http://schemas.microsoft.com/office/drawing/2014/main" xmlns="" id="{C4482CA4-B2EA-4334-BE8E-B2246A2B5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08512" y="4885804"/>
                <a:ext cx="259183" cy="265752"/>
              </a:xfrm>
              <a:prstGeom prst="rect">
                <a:avLst/>
              </a:prstGeom>
            </p:spPr>
          </p:pic>
          <p:pic>
            <p:nvPicPr>
              <p:cNvPr id="29" name="Picture 23">
                <a:extLst>
                  <a:ext uri="{FF2B5EF4-FFF2-40B4-BE49-F238E27FC236}">
                    <a16:creationId xmlns:a16="http://schemas.microsoft.com/office/drawing/2014/main" xmlns="" id="{6ED6E922-01B5-43D7-998A-C5570DA22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865710" y="4696688"/>
                <a:ext cx="259183" cy="265752"/>
              </a:xfrm>
              <a:prstGeom prst="rect">
                <a:avLst/>
              </a:prstGeom>
            </p:spPr>
          </p:pic>
        </p:grpSp>
      </p:grpSp>
      <p:grpSp>
        <p:nvGrpSpPr>
          <p:cNvPr id="30" name="Group 295">
            <a:extLst>
              <a:ext uri="{FF2B5EF4-FFF2-40B4-BE49-F238E27FC236}">
                <a16:creationId xmlns:a16="http://schemas.microsoft.com/office/drawing/2014/main" xmlns="" id="{AF06E6FA-93D2-4A02-A9D9-486047D44D86}"/>
              </a:ext>
            </a:extLst>
          </p:cNvPr>
          <p:cNvGrpSpPr/>
          <p:nvPr/>
        </p:nvGrpSpPr>
        <p:grpSpPr>
          <a:xfrm>
            <a:off x="2073656" y="5503008"/>
            <a:ext cx="576000" cy="576000"/>
            <a:chOff x="7380355" y="3930179"/>
            <a:chExt cx="879340" cy="884262"/>
          </a:xfrm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xmlns="" id="{F037D097-552D-45F7-A450-ED08C7F1C5B1}"/>
                </a:ext>
              </a:extLst>
            </p:cNvPr>
            <p:cNvSpPr/>
            <p:nvPr/>
          </p:nvSpPr>
          <p:spPr>
            <a:xfrm rot="10800000" flipH="1">
              <a:off x="7380355" y="3930179"/>
              <a:ext cx="879340" cy="884262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pic>
          <p:nvPicPr>
            <p:cNvPr id="32" name="Picture 297">
              <a:extLst>
                <a:ext uri="{FF2B5EF4-FFF2-40B4-BE49-F238E27FC236}">
                  <a16:creationId xmlns:a16="http://schemas.microsoft.com/office/drawing/2014/main" xmlns="" id="{71F7E56C-3288-4031-A448-31CB9F76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100000" l="0" r="1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1696" y="4080613"/>
              <a:ext cx="626844" cy="626844"/>
            </a:xfrm>
            <a:prstGeom prst="rect">
              <a:avLst/>
            </a:prstGeom>
            <a:effectLst/>
          </p:spPr>
        </p:pic>
      </p:grpSp>
      <p:pic>
        <p:nvPicPr>
          <p:cNvPr id="33" name="Picture 298">
            <a:extLst>
              <a:ext uri="{FF2B5EF4-FFF2-40B4-BE49-F238E27FC236}">
                <a16:creationId xmlns:a16="http://schemas.microsoft.com/office/drawing/2014/main" xmlns="" id="{03BBAD40-624A-4FD4-969A-B053E8CC6D9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06686" y="5524335"/>
            <a:ext cx="568772" cy="576000"/>
          </a:xfrm>
          <a:prstGeom prst="rect">
            <a:avLst/>
          </a:prstGeom>
        </p:spPr>
      </p:pic>
      <p:pic>
        <p:nvPicPr>
          <p:cNvPr id="34" name="Picture 299">
            <a:extLst>
              <a:ext uri="{FF2B5EF4-FFF2-40B4-BE49-F238E27FC236}">
                <a16:creationId xmlns:a16="http://schemas.microsoft.com/office/drawing/2014/main" xmlns="" id="{4064E46D-CE03-41DD-8EA8-94A7F913571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36513" y="5533695"/>
            <a:ext cx="568772" cy="576000"/>
          </a:xfrm>
          <a:prstGeom prst="rect">
            <a:avLst/>
          </a:prstGeom>
        </p:spPr>
      </p:pic>
      <p:pic>
        <p:nvPicPr>
          <p:cNvPr id="35" name="Picture 300">
            <a:extLst>
              <a:ext uri="{FF2B5EF4-FFF2-40B4-BE49-F238E27FC236}">
                <a16:creationId xmlns:a16="http://schemas.microsoft.com/office/drawing/2014/main" xmlns="" id="{671F3897-4B5A-4D41-A72B-84B1D8422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1770" y="5517917"/>
            <a:ext cx="576000" cy="572870"/>
          </a:xfrm>
          <a:prstGeom prst="rect">
            <a:avLst/>
          </a:prstGeom>
        </p:spPr>
      </p:pic>
      <p:grpSp>
        <p:nvGrpSpPr>
          <p:cNvPr id="36" name="Group 301">
            <a:extLst>
              <a:ext uri="{FF2B5EF4-FFF2-40B4-BE49-F238E27FC236}">
                <a16:creationId xmlns:a16="http://schemas.microsoft.com/office/drawing/2014/main" xmlns="" id="{FBCCFF70-4148-48CF-AA5B-6634628C8F9B}"/>
              </a:ext>
            </a:extLst>
          </p:cNvPr>
          <p:cNvGrpSpPr/>
          <p:nvPr/>
        </p:nvGrpSpPr>
        <p:grpSpPr>
          <a:xfrm>
            <a:off x="6592678" y="5526374"/>
            <a:ext cx="558836" cy="550419"/>
            <a:chOff x="4862360" y="5805423"/>
            <a:chExt cx="558836" cy="550419"/>
          </a:xfrm>
        </p:grpSpPr>
        <p:grpSp>
          <p:nvGrpSpPr>
            <p:cNvPr id="37" name="Group 302">
              <a:extLst>
                <a:ext uri="{FF2B5EF4-FFF2-40B4-BE49-F238E27FC236}">
                  <a16:creationId xmlns:a16="http://schemas.microsoft.com/office/drawing/2014/main" xmlns="" id="{2B0EF56B-6F89-4FCA-A3C9-2ED7C58A3CBE}"/>
                </a:ext>
              </a:extLst>
            </p:cNvPr>
            <p:cNvGrpSpPr/>
            <p:nvPr/>
          </p:nvGrpSpPr>
          <p:grpSpPr>
            <a:xfrm>
              <a:off x="4862360" y="5805423"/>
              <a:ext cx="558836" cy="550419"/>
              <a:chOff x="4862360" y="5805423"/>
              <a:chExt cx="558836" cy="550419"/>
            </a:xfrm>
          </p:grpSpPr>
          <p:sp>
            <p:nvSpPr>
              <p:cNvPr id="39" name="Oval 6">
                <a:extLst>
                  <a:ext uri="{FF2B5EF4-FFF2-40B4-BE49-F238E27FC236}">
                    <a16:creationId xmlns:a16="http://schemas.microsoft.com/office/drawing/2014/main" xmlns="" id="{B8652257-E616-402A-812B-BA28223C4F96}"/>
                  </a:ext>
                </a:extLst>
              </p:cNvPr>
              <p:cNvSpPr/>
              <p:nvPr/>
            </p:nvSpPr>
            <p:spPr>
              <a:xfrm rot="10800000" flipH="1">
                <a:off x="4862360" y="5805423"/>
                <a:ext cx="558836" cy="550419"/>
              </a:xfrm>
              <a:prstGeom prst="ellipse">
                <a:avLst/>
              </a:prstGeom>
              <a:solidFill>
                <a:srgbClr val="0A97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0" name="Round Same Side Corner Rectangle 11">
                <a:extLst>
                  <a:ext uri="{FF2B5EF4-FFF2-40B4-BE49-F238E27FC236}">
                    <a16:creationId xmlns:a16="http://schemas.microsoft.com/office/drawing/2014/main" xmlns="" id="{C5778A26-43B4-406F-8476-BF3968E612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900000">
                <a:off x="5023239" y="5970303"/>
                <a:ext cx="268325" cy="227891"/>
              </a:xfrm>
              <a:custGeom>
                <a:avLst/>
                <a:gdLst/>
                <a:ahLst/>
                <a:cxnLst/>
                <a:rect l="l" t="t" r="r" b="b"/>
                <a:pathLst>
                  <a:path w="2911009" h="2472345">
                    <a:moveTo>
                      <a:pt x="2219598" y="1335309"/>
                    </a:moveTo>
                    <a:lnTo>
                      <a:pt x="2219598" y="1222573"/>
                    </a:lnTo>
                    <a:cubicBezTo>
                      <a:pt x="2219598" y="1176944"/>
                      <a:pt x="2241926" y="1136530"/>
                      <a:pt x="2277694" y="1113650"/>
                    </a:cubicBezTo>
                    <a:lnTo>
                      <a:pt x="2277694" y="137786"/>
                    </a:lnTo>
                    <a:cubicBezTo>
                      <a:pt x="2277694" y="61689"/>
                      <a:pt x="2339383" y="0"/>
                      <a:pt x="2415480" y="0"/>
                    </a:cubicBezTo>
                    <a:lnTo>
                      <a:pt x="2545196" y="0"/>
                    </a:lnTo>
                    <a:cubicBezTo>
                      <a:pt x="2621293" y="0"/>
                      <a:pt x="2682982" y="61689"/>
                      <a:pt x="2682982" y="137786"/>
                    </a:cubicBezTo>
                    <a:lnTo>
                      <a:pt x="2682982" y="1099067"/>
                    </a:lnTo>
                    <a:cubicBezTo>
                      <a:pt x="2730197" y="1120049"/>
                      <a:pt x="2762708" y="1167515"/>
                      <a:pt x="2762708" y="1222573"/>
                    </a:cubicBezTo>
                    <a:lnTo>
                      <a:pt x="2762708" y="1480834"/>
                    </a:lnTo>
                    <a:close/>
                    <a:moveTo>
                      <a:pt x="241900" y="1676361"/>
                    </a:moveTo>
                    <a:cubicBezTo>
                      <a:pt x="69371" y="1631107"/>
                      <a:pt x="-34146" y="1454930"/>
                      <a:pt x="10296" y="1282189"/>
                    </a:cubicBezTo>
                    <a:cubicBezTo>
                      <a:pt x="54739" y="1109449"/>
                      <a:pt x="230428" y="1005105"/>
                      <a:pt x="403375" y="1048736"/>
                    </a:cubicBezTo>
                    <a:cubicBezTo>
                      <a:pt x="349550" y="1257945"/>
                      <a:pt x="295726" y="1467153"/>
                      <a:pt x="241900" y="1676361"/>
                    </a:cubicBezTo>
                    <a:close/>
                    <a:moveTo>
                      <a:pt x="2578947" y="2467929"/>
                    </a:moveTo>
                    <a:lnTo>
                      <a:pt x="1957545" y="2301425"/>
                    </a:lnTo>
                    <a:lnTo>
                      <a:pt x="2194209" y="1418183"/>
                    </a:lnTo>
                    <a:lnTo>
                      <a:pt x="2815611" y="1584687"/>
                    </a:lnTo>
                    <a:cubicBezTo>
                      <a:pt x="2884250" y="1603079"/>
                      <a:pt x="2924985" y="1673632"/>
                      <a:pt x="2906593" y="1742272"/>
                    </a:cubicBezTo>
                    <a:lnTo>
                      <a:pt x="2736532" y="2376947"/>
                    </a:lnTo>
                    <a:cubicBezTo>
                      <a:pt x="2718140" y="2445587"/>
                      <a:pt x="2647586" y="2486321"/>
                      <a:pt x="2578947" y="2467929"/>
                    </a:cubicBezTo>
                    <a:close/>
                    <a:moveTo>
                      <a:pt x="610249" y="2287120"/>
                    </a:moveTo>
                    <a:lnTo>
                      <a:pt x="1020264" y="756923"/>
                    </a:lnTo>
                    <a:lnTo>
                      <a:pt x="2107356" y="1398691"/>
                    </a:lnTo>
                    <a:lnTo>
                      <a:pt x="1872582" y="2274879"/>
                    </a:lnTo>
                    <a:close/>
                    <a:moveTo>
                      <a:pt x="426016" y="2349577"/>
                    </a:moveTo>
                    <a:lnTo>
                      <a:pt x="243978" y="2300800"/>
                    </a:lnTo>
                    <a:cubicBezTo>
                      <a:pt x="205115" y="2290387"/>
                      <a:pt x="182051" y="2250439"/>
                      <a:pt x="192464" y="2211576"/>
                    </a:cubicBezTo>
                    <a:lnTo>
                      <a:pt x="620679" y="613455"/>
                    </a:lnTo>
                    <a:cubicBezTo>
                      <a:pt x="631093" y="574592"/>
                      <a:pt x="671040" y="551528"/>
                      <a:pt x="709903" y="561941"/>
                    </a:cubicBezTo>
                    <a:lnTo>
                      <a:pt x="891942" y="610718"/>
                    </a:lnTo>
                    <a:cubicBezTo>
                      <a:pt x="930805" y="621132"/>
                      <a:pt x="953869" y="661079"/>
                      <a:pt x="943455" y="699942"/>
                    </a:cubicBezTo>
                    <a:lnTo>
                      <a:pt x="515240" y="2298064"/>
                    </a:lnTo>
                    <a:cubicBezTo>
                      <a:pt x="504827" y="2336927"/>
                      <a:pt x="464879" y="2359990"/>
                      <a:pt x="426016" y="23495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38" name="Block Arc 14">
              <a:extLst>
                <a:ext uri="{FF2B5EF4-FFF2-40B4-BE49-F238E27FC236}">
                  <a16:creationId xmlns:a16="http://schemas.microsoft.com/office/drawing/2014/main" xmlns="" id="{6BE9D2E9-AE06-4113-B2ED-D7EF260AF263}"/>
                </a:ext>
              </a:extLst>
            </p:cNvPr>
            <p:cNvSpPr/>
            <p:nvPr/>
          </p:nvSpPr>
          <p:spPr>
            <a:xfrm rot="16200000">
              <a:off x="5162093" y="6151606"/>
              <a:ext cx="143123" cy="143218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6" name="TextBox 318">
            <a:extLst>
              <a:ext uri="{FF2B5EF4-FFF2-40B4-BE49-F238E27FC236}">
                <a16:creationId xmlns:a16="http://schemas.microsoft.com/office/drawing/2014/main" xmlns="" id="{FEB0B6AB-43CC-40D0-B8C1-377188DDAA7A}"/>
              </a:ext>
            </a:extLst>
          </p:cNvPr>
          <p:cNvSpPr txBox="1"/>
          <p:nvPr/>
        </p:nvSpPr>
        <p:spPr>
          <a:xfrm>
            <a:off x="708348" y="5275246"/>
            <a:ext cx="735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0A97D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น้ำฝน</a:t>
            </a:r>
          </a:p>
        </p:txBody>
      </p:sp>
      <p:sp>
        <p:nvSpPr>
          <p:cNvPr id="47" name="TextBox 319">
            <a:extLst>
              <a:ext uri="{FF2B5EF4-FFF2-40B4-BE49-F238E27FC236}">
                <a16:creationId xmlns:a16="http://schemas.microsoft.com/office/drawing/2014/main" xmlns="" id="{92036602-BD34-43D3-B139-685EBDCABB6B}"/>
              </a:ext>
            </a:extLst>
          </p:cNvPr>
          <p:cNvSpPr txBox="1"/>
          <p:nvPr/>
        </p:nvSpPr>
        <p:spPr>
          <a:xfrm>
            <a:off x="1977017" y="5291016"/>
            <a:ext cx="7350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0A97D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น้ำท่า</a:t>
            </a:r>
          </a:p>
        </p:txBody>
      </p:sp>
      <p:sp>
        <p:nvSpPr>
          <p:cNvPr id="48" name="TextBox 320">
            <a:extLst>
              <a:ext uri="{FF2B5EF4-FFF2-40B4-BE49-F238E27FC236}">
                <a16:creationId xmlns:a16="http://schemas.microsoft.com/office/drawing/2014/main" xmlns="" id="{3180C271-B510-4F20-A795-4DE01DA0916C}"/>
              </a:ext>
            </a:extLst>
          </p:cNvPr>
          <p:cNvSpPr txBox="1"/>
          <p:nvPr/>
        </p:nvSpPr>
        <p:spPr>
          <a:xfrm>
            <a:off x="2977241" y="5282266"/>
            <a:ext cx="14208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0A97D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อ่างเก็บน้ำขนาดใหญ่</a:t>
            </a:r>
          </a:p>
        </p:txBody>
      </p:sp>
      <p:sp>
        <p:nvSpPr>
          <p:cNvPr id="49" name="TextBox 321">
            <a:extLst>
              <a:ext uri="{FF2B5EF4-FFF2-40B4-BE49-F238E27FC236}">
                <a16:creationId xmlns:a16="http://schemas.microsoft.com/office/drawing/2014/main" xmlns="" id="{DF031070-0251-43CA-A4E5-1F3C26A84E5B}"/>
              </a:ext>
            </a:extLst>
          </p:cNvPr>
          <p:cNvSpPr txBox="1"/>
          <p:nvPr/>
        </p:nvSpPr>
        <p:spPr>
          <a:xfrm>
            <a:off x="4105800" y="5258022"/>
            <a:ext cx="1400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A97D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Agri-map </a:t>
            </a: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srgbClr val="0A97D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322">
            <a:extLst>
              <a:ext uri="{FF2B5EF4-FFF2-40B4-BE49-F238E27FC236}">
                <a16:creationId xmlns:a16="http://schemas.microsoft.com/office/drawing/2014/main" xmlns="" id="{45A3FD95-F695-41B5-BB48-9B88EE19AEFB}"/>
              </a:ext>
            </a:extLst>
          </p:cNvPr>
          <p:cNvSpPr txBox="1"/>
          <p:nvPr/>
        </p:nvSpPr>
        <p:spPr>
          <a:xfrm>
            <a:off x="5154684" y="5257005"/>
            <a:ext cx="1400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0A97D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พื้นที่เสี่ยงภัย</a:t>
            </a:r>
          </a:p>
        </p:txBody>
      </p:sp>
      <p:sp>
        <p:nvSpPr>
          <p:cNvPr id="51" name="TextBox 323">
            <a:extLst>
              <a:ext uri="{FF2B5EF4-FFF2-40B4-BE49-F238E27FC236}">
                <a16:creationId xmlns:a16="http://schemas.microsoft.com/office/drawing/2014/main" xmlns="" id="{3ABC5FDA-67EE-47AC-8458-5731BBD0790D}"/>
              </a:ext>
            </a:extLst>
          </p:cNvPr>
          <p:cNvSpPr txBox="1"/>
          <p:nvPr/>
        </p:nvSpPr>
        <p:spPr>
          <a:xfrm>
            <a:off x="6197585" y="5278157"/>
            <a:ext cx="1400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0A97D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การแจ้งเตือน</a:t>
            </a:r>
          </a:p>
        </p:txBody>
      </p:sp>
      <p:sp>
        <p:nvSpPr>
          <p:cNvPr id="52" name="TextBox 324">
            <a:extLst>
              <a:ext uri="{FF2B5EF4-FFF2-40B4-BE49-F238E27FC236}">
                <a16:creationId xmlns:a16="http://schemas.microsoft.com/office/drawing/2014/main" xmlns="" id="{018FC880-9E72-46C3-9B34-B03B2EC9F006}"/>
              </a:ext>
            </a:extLst>
          </p:cNvPr>
          <p:cNvSpPr txBox="1"/>
          <p:nvPr/>
        </p:nvSpPr>
        <p:spPr>
          <a:xfrm>
            <a:off x="7182353" y="5257005"/>
            <a:ext cx="19616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0" i="0" u="none" strike="noStrike" kern="1200" cap="none" spc="0" normalizeH="0" baseline="0" noProof="0" dirty="0">
                <a:ln>
                  <a:noFill/>
                </a:ln>
                <a:solidFill>
                  <a:srgbClr val="0A97D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การออกรายงานแลการเผยแพร่</a:t>
            </a:r>
          </a:p>
        </p:txBody>
      </p:sp>
    </p:spTree>
    <p:extLst>
      <p:ext uri="{BB962C8B-B14F-4D97-AF65-F5344CB8AC3E}">
        <p14:creationId xmlns:p14="http://schemas.microsoft.com/office/powerpoint/2010/main" xmlns="" val="2063134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B09D9B5A-2FB9-419B-A9E9-FD4FF8FCC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66"/>
            <a:ext cx="9144000" cy="382568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898C8CE8-64B4-4776-A459-F318415C9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1672"/>
            <a:ext cx="9144000" cy="2968710"/>
          </a:xfrm>
          <a:prstGeom prst="rect">
            <a:avLst/>
          </a:prstGeom>
        </p:spPr>
      </p:pic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xmlns="" id="{91FF571C-ED3D-4695-AA62-CC8425393F0F}"/>
              </a:ext>
            </a:extLst>
          </p:cNvPr>
          <p:cNvSpPr/>
          <p:nvPr/>
        </p:nvSpPr>
        <p:spPr>
          <a:xfrm>
            <a:off x="217194" y="18635"/>
            <a:ext cx="8711609" cy="4441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206DB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1C468471-91F9-477B-834F-3E0BE1D08A9F}"/>
              </a:ext>
            </a:extLst>
          </p:cNvPr>
          <p:cNvSpPr txBox="1"/>
          <p:nvPr/>
        </p:nvSpPr>
        <p:spPr>
          <a:xfrm>
            <a:off x="1778600" y="-46113"/>
            <a:ext cx="598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SWOC-Bigdata by SWOC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xmlns="" id="{5FAA652C-658D-416B-9A94-66A94CDC37F0}"/>
              </a:ext>
            </a:extLst>
          </p:cNvPr>
          <p:cNvSpPr txBox="1"/>
          <p:nvPr/>
        </p:nvSpPr>
        <p:spPr>
          <a:xfrm>
            <a:off x="2108061" y="5833545"/>
            <a:ext cx="6258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http://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https://bigdata-swoc.rid.go.th/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954B19DC-9F20-4E19-9AC8-4B0C7F2480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252079"/>
            <a:ext cx="9144000" cy="149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64737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87F0F640-968D-449E-A66A-967E29A65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419"/>
            <a:ext cx="9144000" cy="5530581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0E58AEC1-A26B-4771-8F09-F5F831C0B9DD}"/>
              </a:ext>
            </a:extLst>
          </p:cNvPr>
          <p:cNvSpPr txBox="1"/>
          <p:nvPr/>
        </p:nvSpPr>
        <p:spPr>
          <a:xfrm>
            <a:off x="0" y="84948"/>
            <a:ext cx="758236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ระบบเฝ้าระวังระดับน้ำในจุดเสี่ยงด้วยกล้องวงจรปิดผ่าน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ระบบอินเตอร์เน็ต กรมชลประทาน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xmlns="" id="{B766F5BA-D07B-4CC2-AD33-AB3F86D63CD9}"/>
              </a:ext>
            </a:extLst>
          </p:cNvPr>
          <p:cNvSpPr txBox="1"/>
          <p:nvPr/>
        </p:nvSpPr>
        <p:spPr>
          <a:xfrm>
            <a:off x="2985571" y="2737578"/>
            <a:ext cx="5541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http://ridcctv.com/CctvList.aspx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/>
              <a:ea typeface="+mn-ea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228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5BCDF212-E185-4574-B46C-D76C4B49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756"/>
            <a:ext cx="9144000" cy="4282488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xmlns="" id="{9F0E168A-EB27-4F42-BC8C-66B9A8F5857C}"/>
              </a:ext>
            </a:extLst>
          </p:cNvPr>
          <p:cNvSpPr txBox="1"/>
          <p:nvPr/>
        </p:nvSpPr>
        <p:spPr>
          <a:xfrm>
            <a:off x="0" y="432222"/>
            <a:ext cx="81915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ระบบรายงานความช่วยเหลือด้านการเกษตร กรมชลประทาน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E31DB0FB-8508-4002-9734-D72CFDE7836E}"/>
              </a:ext>
            </a:extLst>
          </p:cNvPr>
          <p:cNvSpPr txBox="1"/>
          <p:nvPr/>
        </p:nvSpPr>
        <p:spPr>
          <a:xfrm>
            <a:off x="2457450" y="6013712"/>
            <a:ext cx="458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https://gis.rid.go.th/pump/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0959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43" y="4564332"/>
            <a:ext cx="9144000" cy="2435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3370" y="4750135"/>
            <a:ext cx="891612" cy="1017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"/>
            <a:ext cx="9144000" cy="1057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70407" y="4892543"/>
            <a:ext cx="667435" cy="677537"/>
          </a:xfrm>
          <a:prstGeom prst="rect">
            <a:avLst/>
          </a:prstGeom>
        </p:spPr>
      </p:pic>
      <p:pic>
        <p:nvPicPr>
          <p:cNvPr id="10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2935" y="0"/>
            <a:ext cx="768412" cy="89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4203" y="4854218"/>
            <a:ext cx="1059167" cy="871791"/>
          </a:xfrm>
          <a:prstGeom prst="rect">
            <a:avLst/>
          </a:prstGeom>
        </p:spPr>
      </p:pic>
      <p:grpSp>
        <p:nvGrpSpPr>
          <p:cNvPr id="9" name="Group 13">
            <a:extLst>
              <a:ext uri="{FF2B5EF4-FFF2-40B4-BE49-F238E27FC236}">
                <a16:creationId xmlns:a16="http://schemas.microsoft.com/office/drawing/2014/main" xmlns="" id="{90FE59F8-B74E-41A0-903E-C8689B3E0BB8}"/>
              </a:ext>
            </a:extLst>
          </p:cNvPr>
          <p:cNvGrpSpPr/>
          <p:nvPr/>
        </p:nvGrpSpPr>
        <p:grpSpPr>
          <a:xfrm>
            <a:off x="2906882" y="-90679"/>
            <a:ext cx="3912559" cy="2644207"/>
            <a:chOff x="-91123" y="2302263"/>
            <a:chExt cx="3218287" cy="2145468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xmlns="" id="{C41099D1-FBFF-4133-ADC3-8931F15689F3}"/>
                </a:ext>
              </a:extLst>
            </p:cNvPr>
            <p:cNvGrpSpPr/>
            <p:nvPr/>
          </p:nvGrpSpPr>
          <p:grpSpPr>
            <a:xfrm>
              <a:off x="-91123" y="2302263"/>
              <a:ext cx="2735773" cy="1949374"/>
              <a:chOff x="-91123" y="2302263"/>
              <a:chExt cx="2735773" cy="1949374"/>
            </a:xfrm>
          </p:grpSpPr>
          <p:sp>
            <p:nvSpPr>
              <p:cNvPr id="16" name="Rectangle: Top Corners Rounded 3">
                <a:extLst>
                  <a:ext uri="{FF2B5EF4-FFF2-40B4-BE49-F238E27FC236}">
                    <a16:creationId xmlns:a16="http://schemas.microsoft.com/office/drawing/2014/main" xmlns="" id="{9103095D-1867-41C5-AC81-959DBED6774E}"/>
                  </a:ext>
                </a:extLst>
              </p:cNvPr>
              <p:cNvSpPr/>
              <p:nvPr/>
            </p:nvSpPr>
            <p:spPr>
              <a:xfrm rot="10800000">
                <a:off x="136012" y="2985040"/>
                <a:ext cx="2272651" cy="1266597"/>
              </a:xfrm>
              <a:prstGeom prst="round2SameRect">
                <a:avLst/>
              </a:prstGeom>
              <a:solidFill>
                <a:srgbClr val="0070C0"/>
              </a:solidFill>
              <a:ln w="19050" cap="rnd" cmpd="sng" algn="ctr">
                <a:solidFill>
                  <a:srgbClr val="5FCBEF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" name="Rectangle: Rounded Corners 67">
                <a:extLst>
                  <a:ext uri="{FF2B5EF4-FFF2-40B4-BE49-F238E27FC236}">
                    <a16:creationId xmlns:a16="http://schemas.microsoft.com/office/drawing/2014/main" xmlns="" id="{B991AF4E-C8F2-4696-9F3E-5BC24D3EF9A9}"/>
                  </a:ext>
                </a:extLst>
              </p:cNvPr>
              <p:cNvSpPr/>
              <p:nvPr/>
            </p:nvSpPr>
            <p:spPr>
              <a:xfrm>
                <a:off x="107703" y="2458400"/>
                <a:ext cx="2300960" cy="709711"/>
              </a:xfrm>
              <a:prstGeom prst="roundRect">
                <a:avLst/>
              </a:prstGeom>
              <a:solidFill>
                <a:srgbClr val="5FCBEF"/>
              </a:solidFill>
              <a:ln w="19050" cap="rnd" cmpd="sng" algn="ctr">
                <a:solidFill>
                  <a:srgbClr val="5FCBEF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" name="TextBox 2">
                <a:extLst>
                  <a:ext uri="{FF2B5EF4-FFF2-40B4-BE49-F238E27FC236}">
                    <a16:creationId xmlns:a16="http://schemas.microsoft.com/office/drawing/2014/main" xmlns="" id="{31D3DDE3-700A-4E9A-92AF-5341C24529FB}"/>
                  </a:ext>
                </a:extLst>
              </p:cNvPr>
              <p:cNvSpPr txBox="1"/>
              <p:nvPr/>
            </p:nvSpPr>
            <p:spPr>
              <a:xfrm>
                <a:off x="1001568" y="2302263"/>
                <a:ext cx="164308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FAST</a:t>
                </a:r>
                <a:endParaRPr kumimoji="0" lang="th-TH" sz="6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20" name="Picture 65">
                <a:extLst>
                  <a:ext uri="{FF2B5EF4-FFF2-40B4-BE49-F238E27FC236}">
                    <a16:creationId xmlns:a16="http://schemas.microsoft.com/office/drawing/2014/main" xmlns="" id="{E342DD78-52FE-485C-A66C-7D42D715D4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289" t="15407" r="10948" b="30533"/>
              <a:stretch/>
            </p:blipFill>
            <p:spPr>
              <a:xfrm>
                <a:off x="-91123" y="2346628"/>
                <a:ext cx="940242" cy="884637"/>
              </a:xfrm>
              <a:prstGeom prst="roundRect">
                <a:avLst>
                  <a:gd name="adj" fmla="val 20253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</p:spPr>
          </p:pic>
        </p:grpSp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xmlns="" id="{3ABDFE51-15FC-4516-996A-3837BC287989}"/>
                </a:ext>
              </a:extLst>
            </p:cNvPr>
            <p:cNvSpPr/>
            <p:nvPr/>
          </p:nvSpPr>
          <p:spPr>
            <a:xfrm>
              <a:off x="164066" y="3247402"/>
              <a:ext cx="296309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F  =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Fusion Database	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A  =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Accurate Technique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  =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Speedy Process	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T  =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 Targeted Solution</a:t>
              </a:r>
              <a:endPara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1" name="กลุ่ม 35">
            <a:extLst>
              <a:ext uri="{FF2B5EF4-FFF2-40B4-BE49-F238E27FC236}">
                <a16:creationId xmlns:a16="http://schemas.microsoft.com/office/drawing/2014/main" xmlns="" id="{FC44A1EE-3CCA-468E-8681-BC7831CAB1DD}"/>
              </a:ext>
            </a:extLst>
          </p:cNvPr>
          <p:cNvGrpSpPr/>
          <p:nvPr/>
        </p:nvGrpSpPr>
        <p:grpSpPr>
          <a:xfrm>
            <a:off x="2120056" y="2953531"/>
            <a:ext cx="976835" cy="982915"/>
            <a:chOff x="6756143" y="796935"/>
            <a:chExt cx="1125026" cy="1132027"/>
          </a:xfrm>
        </p:grpSpPr>
        <p:sp>
          <p:nvSpPr>
            <p:cNvPr id="22" name="Oval 6">
              <a:extLst>
                <a:ext uri="{FF2B5EF4-FFF2-40B4-BE49-F238E27FC236}">
                  <a16:creationId xmlns:a16="http://schemas.microsoft.com/office/drawing/2014/main" xmlns="" id="{27C8F32F-3A0B-4590-B530-356B51062FEB}"/>
                </a:ext>
              </a:extLst>
            </p:cNvPr>
            <p:cNvSpPr/>
            <p:nvPr/>
          </p:nvSpPr>
          <p:spPr>
            <a:xfrm rot="9988943" flipH="1">
              <a:off x="6756143" y="796935"/>
              <a:ext cx="1125026" cy="1132027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 Unicode MS" panose="020B0604020202020204" charset="-122"/>
                <a:cs typeface="+mn-cs"/>
              </a:endParaRPr>
            </a:p>
          </p:txBody>
        </p:sp>
        <p:pic>
          <p:nvPicPr>
            <p:cNvPr id="23" name="รูปภาพ 47">
              <a:extLst>
                <a:ext uri="{FF2B5EF4-FFF2-40B4-BE49-F238E27FC236}">
                  <a16:creationId xmlns:a16="http://schemas.microsoft.com/office/drawing/2014/main" xmlns="" id="{B6FC15F6-96EE-4145-8221-A8540B6CA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6628" y="898172"/>
              <a:ext cx="1024056" cy="1024056"/>
            </a:xfrm>
            <a:prstGeom prst="rect">
              <a:avLst/>
            </a:prstGeom>
          </p:spPr>
        </p:pic>
      </p:grpSp>
      <p:grpSp>
        <p:nvGrpSpPr>
          <p:cNvPr id="24" name="กลุ่ม 37">
            <a:extLst>
              <a:ext uri="{FF2B5EF4-FFF2-40B4-BE49-F238E27FC236}">
                <a16:creationId xmlns:a16="http://schemas.microsoft.com/office/drawing/2014/main" xmlns="" id="{14402245-AAAC-4240-B42D-E88522E7AA8D}"/>
              </a:ext>
            </a:extLst>
          </p:cNvPr>
          <p:cNvGrpSpPr/>
          <p:nvPr/>
        </p:nvGrpSpPr>
        <p:grpSpPr>
          <a:xfrm>
            <a:off x="3901227" y="2939223"/>
            <a:ext cx="976835" cy="982915"/>
            <a:chOff x="7435376" y="2945969"/>
            <a:chExt cx="1125026" cy="1132027"/>
          </a:xfrm>
        </p:grpSpPr>
        <p:sp>
          <p:nvSpPr>
            <p:cNvPr id="25" name="Oval 6">
              <a:extLst>
                <a:ext uri="{FF2B5EF4-FFF2-40B4-BE49-F238E27FC236}">
                  <a16:creationId xmlns:a16="http://schemas.microsoft.com/office/drawing/2014/main" xmlns="" id="{7CF0ED78-5DA8-4F3E-B846-BD9BC459D587}"/>
                </a:ext>
              </a:extLst>
            </p:cNvPr>
            <p:cNvSpPr/>
            <p:nvPr/>
          </p:nvSpPr>
          <p:spPr>
            <a:xfrm rot="9988943" flipH="1">
              <a:off x="7435376" y="2945969"/>
              <a:ext cx="1125026" cy="1132027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 Unicode MS" panose="020B0604020202020204" charset="-122"/>
                <a:cs typeface="+mn-cs"/>
              </a:endParaRPr>
            </a:p>
          </p:txBody>
        </p:sp>
        <p:pic>
          <p:nvPicPr>
            <p:cNvPr id="26" name="รูปภาพ 43">
              <a:extLst>
                <a:ext uri="{FF2B5EF4-FFF2-40B4-BE49-F238E27FC236}">
                  <a16:creationId xmlns:a16="http://schemas.microsoft.com/office/drawing/2014/main" xmlns="" id="{FF996848-C670-4635-900F-A8F43DC5D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92339" y="3106833"/>
              <a:ext cx="831419" cy="831419"/>
            </a:xfrm>
            <a:prstGeom prst="rect">
              <a:avLst/>
            </a:prstGeom>
          </p:spPr>
        </p:pic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xmlns="" id="{9B729231-E6AA-4C8A-BEAA-E2279EDBC59B}"/>
              </a:ext>
            </a:extLst>
          </p:cNvPr>
          <p:cNvSpPr txBox="1"/>
          <p:nvPr/>
        </p:nvSpPr>
        <p:spPr>
          <a:xfrm>
            <a:off x="1927966" y="3865757"/>
            <a:ext cx="140294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anose="020B0604020202020204" charset="-122"/>
                <a:cs typeface="TH SarabunPSK" panose="020B0500040200020003" pitchFamily="34" charset="-34"/>
              </a:rPr>
              <a:t>รวดเร็ว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Arial Unicode MS" panose="020B0604020202020204" charset="-122"/>
              <a:cs typeface="TH SarabunPSK" panose="020B0500040200020003" pitchFamily="34" charset="-34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xmlns="" id="{57B605E5-85DE-4017-BD37-42083C240FEF}"/>
              </a:ext>
            </a:extLst>
          </p:cNvPr>
          <p:cNvSpPr txBox="1"/>
          <p:nvPr/>
        </p:nvSpPr>
        <p:spPr>
          <a:xfrm>
            <a:off x="3699579" y="3859839"/>
            <a:ext cx="140294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anose="020B0604020202020204" charset="-122"/>
                <a:cs typeface="TH SarabunPSK" panose="020B0500040200020003" pitchFamily="34" charset="-34"/>
              </a:rPr>
              <a:t>ถูกต้อง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Arial Unicode MS" panose="020B0604020202020204" charset="-122"/>
              <a:cs typeface="TH SarabunPSK" panose="020B0500040200020003" pitchFamily="34" charset="-34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xmlns="" id="{06068841-DFE4-4B8A-9F2E-0315D4AC5D71}"/>
              </a:ext>
            </a:extLst>
          </p:cNvPr>
          <p:cNvSpPr txBox="1"/>
          <p:nvPr/>
        </p:nvSpPr>
        <p:spPr>
          <a:xfrm>
            <a:off x="5539612" y="3863356"/>
            <a:ext cx="140294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Arial Unicode MS" panose="020B0604020202020204" charset="-122"/>
                <a:cs typeface="TH SarabunPSK" panose="020B0500040200020003" pitchFamily="34" charset="-34"/>
              </a:rPr>
              <a:t>ตรงเป้า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Arial Unicode MS" panose="020B0604020202020204" charset="-122"/>
              <a:cs typeface="TH SarabunPSK" panose="020B0500040200020003" pitchFamily="34" charset="-34"/>
            </a:endParaRP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xmlns="" id="{C38BB82F-37AB-4A34-ADD2-BD1CA2BA24D7}"/>
              </a:ext>
            </a:extLst>
          </p:cNvPr>
          <p:cNvSpPr txBox="1"/>
          <p:nvPr/>
        </p:nvSpPr>
        <p:spPr>
          <a:xfrm>
            <a:off x="1725267" y="4217231"/>
            <a:ext cx="18154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anose="020B0604020202020204" charset="-122"/>
                <a:cs typeface="TH SarabunPSK" panose="020B0500040200020003" pitchFamily="34" charset="-34"/>
              </a:rPr>
              <a:t>กระบวนการทำงานที่รวดเร็ว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Arial Unicode MS" panose="020B0604020202020204" charset="-122"/>
              <a:cs typeface="TH SarabunPSK" panose="020B0500040200020003" pitchFamily="34" charset="-34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xmlns="" id="{9C1AD5DA-48B7-4F8C-A8C6-43E580F31392}"/>
              </a:ext>
            </a:extLst>
          </p:cNvPr>
          <p:cNvSpPr txBox="1"/>
          <p:nvPr/>
        </p:nvSpPr>
        <p:spPr>
          <a:xfrm>
            <a:off x="3641333" y="4242113"/>
            <a:ext cx="168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anose="020B0604020202020204" charset="-122"/>
                <a:cs typeface="TH SarabunPSK" panose="020B0500040200020003" pitchFamily="34" charset="-34"/>
              </a:rPr>
              <a:t>ถูกต้องตามหลักวิชาการ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Arial Unicode MS" panose="020B0604020202020204" charset="-122"/>
              <a:cs typeface="TH SarabunPSK" panose="020B0500040200020003" pitchFamily="34" charset="-34"/>
            </a:endParaRP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xmlns="" id="{499E1808-502C-4A4B-B811-8C3CF82525C9}"/>
              </a:ext>
            </a:extLst>
          </p:cNvPr>
          <p:cNvSpPr txBox="1"/>
          <p:nvPr/>
        </p:nvSpPr>
        <p:spPr>
          <a:xfrm>
            <a:off x="5593831" y="4230103"/>
            <a:ext cx="168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 panose="020B0604020202020204" charset="-122"/>
                <a:cs typeface="TH SarabunPSK" panose="020B0500040200020003" pitchFamily="34" charset="-34"/>
              </a:rPr>
              <a:t>บรรลุผลตรงเป้าหมาย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Arial Unicode MS" panose="020B0604020202020204" charset="-122"/>
              <a:cs typeface="TH SarabunPSK" panose="020B0500040200020003" pitchFamily="34" charset="-3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04BB3C4-8D77-4C3E-A5FA-DAA2B6307042}"/>
              </a:ext>
            </a:extLst>
          </p:cNvPr>
          <p:cNvSpPr/>
          <p:nvPr/>
        </p:nvSpPr>
        <p:spPr>
          <a:xfrm rot="10800000">
            <a:off x="4313403" y="2580785"/>
            <a:ext cx="139309" cy="405444"/>
          </a:xfrm>
          <a:prstGeom prst="rect">
            <a:avLst/>
          </a:prstGeom>
          <a:solidFill>
            <a:srgbClr val="0A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32">
            <a:extLst>
              <a:ext uri="{FF2B5EF4-FFF2-40B4-BE49-F238E27FC236}">
                <a16:creationId xmlns:a16="http://schemas.microsoft.com/office/drawing/2014/main" xmlns="" id="{03CDE80C-DC08-4B16-89B8-6E22642FA066}"/>
              </a:ext>
            </a:extLst>
          </p:cNvPr>
          <p:cNvSpPr/>
          <p:nvPr/>
        </p:nvSpPr>
        <p:spPr>
          <a:xfrm rot="16200000">
            <a:off x="4370120" y="1270355"/>
            <a:ext cx="109258" cy="3042382"/>
          </a:xfrm>
          <a:prstGeom prst="rect">
            <a:avLst/>
          </a:prstGeom>
          <a:solidFill>
            <a:srgbClr val="0A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Block Arc 83">
            <a:extLst>
              <a:ext uri="{FF2B5EF4-FFF2-40B4-BE49-F238E27FC236}">
                <a16:creationId xmlns:a16="http://schemas.microsoft.com/office/drawing/2014/main" xmlns="" id="{68E55A14-643E-49F4-8F7F-58914E751DD6}"/>
              </a:ext>
            </a:extLst>
          </p:cNvPr>
          <p:cNvSpPr/>
          <p:nvPr/>
        </p:nvSpPr>
        <p:spPr>
          <a:xfrm>
            <a:off x="5442165" y="2734904"/>
            <a:ext cx="937741" cy="937740"/>
          </a:xfrm>
          <a:prstGeom prst="blockArc">
            <a:avLst>
              <a:gd name="adj1" fmla="val 16247493"/>
              <a:gd name="adj2" fmla="val 21580245"/>
              <a:gd name="adj3" fmla="val 11055"/>
            </a:avLst>
          </a:prstGeom>
          <a:solidFill>
            <a:srgbClr val="0A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Block Arc 83">
            <a:extLst>
              <a:ext uri="{FF2B5EF4-FFF2-40B4-BE49-F238E27FC236}">
                <a16:creationId xmlns:a16="http://schemas.microsoft.com/office/drawing/2014/main" xmlns="" id="{D09EEF48-7B94-44B2-9310-DF5F54B1E425}"/>
              </a:ext>
            </a:extLst>
          </p:cNvPr>
          <p:cNvSpPr/>
          <p:nvPr/>
        </p:nvSpPr>
        <p:spPr>
          <a:xfrm rot="16200000">
            <a:off x="2458104" y="2739883"/>
            <a:ext cx="937740" cy="937741"/>
          </a:xfrm>
          <a:prstGeom prst="blockArc">
            <a:avLst>
              <a:gd name="adj1" fmla="val 16247493"/>
              <a:gd name="adj2" fmla="val 21580245"/>
              <a:gd name="adj3" fmla="val 11055"/>
            </a:avLst>
          </a:prstGeom>
          <a:solidFill>
            <a:srgbClr val="0A9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xmlns="" id="{8C192EF0-2CFD-47F6-966A-38C952487C7A}"/>
              </a:ext>
            </a:extLst>
          </p:cNvPr>
          <p:cNvGrpSpPr/>
          <p:nvPr/>
        </p:nvGrpSpPr>
        <p:grpSpPr>
          <a:xfrm>
            <a:off x="5741260" y="2968996"/>
            <a:ext cx="976835" cy="982915"/>
            <a:chOff x="7435376" y="5277964"/>
            <a:chExt cx="1125026" cy="1132027"/>
          </a:xfrm>
        </p:grpSpPr>
        <p:sp>
          <p:nvSpPr>
            <p:cNvPr id="38" name="Oval 6">
              <a:extLst>
                <a:ext uri="{FF2B5EF4-FFF2-40B4-BE49-F238E27FC236}">
                  <a16:creationId xmlns:a16="http://schemas.microsoft.com/office/drawing/2014/main" xmlns="" id="{AAACC74B-3EBE-49C9-9AE6-76F4547F4699}"/>
                </a:ext>
              </a:extLst>
            </p:cNvPr>
            <p:cNvSpPr/>
            <p:nvPr/>
          </p:nvSpPr>
          <p:spPr>
            <a:xfrm rot="9988943" flipH="1">
              <a:off x="7435376" y="5277964"/>
              <a:ext cx="1125026" cy="1132027"/>
            </a:xfrm>
            <a:prstGeom prst="ellipse">
              <a:avLst/>
            </a:prstGeom>
            <a:solidFill>
              <a:srgbClr val="0A97D9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 Unicode MS" panose="020B0604020202020204" charset="-122"/>
                <a:cs typeface="+mn-cs"/>
              </a:endParaRPr>
            </a:p>
          </p:txBody>
        </p:sp>
        <p:pic>
          <p:nvPicPr>
            <p:cNvPr id="39" name="รูปภาพ 45">
              <a:extLst>
                <a:ext uri="{FF2B5EF4-FFF2-40B4-BE49-F238E27FC236}">
                  <a16:creationId xmlns:a16="http://schemas.microsoft.com/office/drawing/2014/main" xmlns="" id="{EF1B51F5-3550-40B2-AF2F-2D95F063E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22783" y="5407703"/>
              <a:ext cx="823885" cy="823885"/>
            </a:xfrm>
            <a:prstGeom prst="rect">
              <a:avLst/>
            </a:prstGeom>
          </p:spPr>
        </p:pic>
      </p:grpSp>
      <p:grpSp>
        <p:nvGrpSpPr>
          <p:cNvPr id="40" name="กลุ่ม 4">
            <a:extLst>
              <a:ext uri="{FF2B5EF4-FFF2-40B4-BE49-F238E27FC236}">
                <a16:creationId xmlns:a16="http://schemas.microsoft.com/office/drawing/2014/main" xmlns="" id="{D7BC4382-29DE-4955-B06A-BD198CF72D35}"/>
              </a:ext>
            </a:extLst>
          </p:cNvPr>
          <p:cNvGrpSpPr/>
          <p:nvPr/>
        </p:nvGrpSpPr>
        <p:grpSpPr>
          <a:xfrm>
            <a:off x="4198718" y="2346272"/>
            <a:ext cx="365760" cy="409988"/>
            <a:chOff x="7064670" y="3211788"/>
            <a:chExt cx="365760" cy="409988"/>
          </a:xfrm>
        </p:grpSpPr>
        <p:sp>
          <p:nvSpPr>
            <p:cNvPr id="41" name="เครื่องหมายบั้ง 74">
              <a:extLst>
                <a:ext uri="{FF2B5EF4-FFF2-40B4-BE49-F238E27FC236}">
                  <a16:creationId xmlns:a16="http://schemas.microsoft.com/office/drawing/2014/main" xmlns="" id="{3C0B5518-7256-4594-B77E-1A2FB1EFF15F}"/>
                </a:ext>
              </a:extLst>
            </p:cNvPr>
            <p:cNvSpPr/>
            <p:nvPr/>
          </p:nvSpPr>
          <p:spPr>
            <a:xfrm rot="5400000">
              <a:off x="7064670" y="3256016"/>
              <a:ext cx="365760" cy="365760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เครื่องหมายบั้ง 75">
              <a:extLst>
                <a:ext uri="{FF2B5EF4-FFF2-40B4-BE49-F238E27FC236}">
                  <a16:creationId xmlns:a16="http://schemas.microsoft.com/office/drawing/2014/main" xmlns="" id="{9264F1F0-C7F6-4FAB-BD2C-E5F401176B3B}"/>
                </a:ext>
              </a:extLst>
            </p:cNvPr>
            <p:cNvSpPr/>
            <p:nvPr/>
          </p:nvSpPr>
          <p:spPr>
            <a:xfrm rot="5400000">
              <a:off x="7150090" y="3211788"/>
              <a:ext cx="184014" cy="184014"/>
            </a:xfrm>
            <a:prstGeom prst="chevr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0"/>
                <a:lumOff val="100000"/>
              </a:schemeClr>
            </a:gs>
            <a:gs pos="65000">
              <a:schemeClr val="accent3">
                <a:lumMod val="40000"/>
                <a:lumOff val="60000"/>
              </a:schemeClr>
            </a:gs>
            <a:gs pos="100000">
              <a:schemeClr val="accent3">
                <a:alpha val="56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มนมุมสี่เหลี่ยมผืนผ้าด้านทแยงมุม 6"/>
          <p:cNvSpPr/>
          <p:nvPr/>
        </p:nvSpPr>
        <p:spPr>
          <a:xfrm>
            <a:off x="0" y="2680363"/>
            <a:ext cx="9144000" cy="201078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rgbClr val="ACDDDF">
                  <a:lumMod val="10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8" name="กลุ่ม 17"/>
          <p:cNvGrpSpPr/>
          <p:nvPr/>
        </p:nvGrpSpPr>
        <p:grpSpPr>
          <a:xfrm>
            <a:off x="5229485" y="1873515"/>
            <a:ext cx="7189837" cy="733404"/>
            <a:chOff x="4572000" y="1185341"/>
            <a:chExt cx="7189837" cy="733404"/>
          </a:xfrm>
        </p:grpSpPr>
        <p:sp>
          <p:nvSpPr>
            <p:cNvPr id="19" name="สี่เหลี่ยมด้านขนาน 18"/>
            <p:cNvSpPr/>
            <p:nvPr/>
          </p:nvSpPr>
          <p:spPr>
            <a:xfrm>
              <a:off x="4572000" y="1400175"/>
              <a:ext cx="5173884" cy="518570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0" name="สี่เหลี่ยมด้านขนาน 19"/>
            <p:cNvSpPr/>
            <p:nvPr/>
          </p:nvSpPr>
          <p:spPr>
            <a:xfrm>
              <a:off x="6587953" y="1185341"/>
              <a:ext cx="5173884" cy="429667"/>
            </a:xfrm>
            <a:prstGeom prst="parallelogram">
              <a:avLst>
                <a:gd name="adj" fmla="val 99685"/>
              </a:avLst>
            </a:prstGeom>
            <a:solidFill>
              <a:schemeClr val="accent3">
                <a:lumMod val="50000"/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22" name="สี่เหลี่ยมด้านขนาน 21"/>
          <p:cNvSpPr/>
          <p:nvPr/>
        </p:nvSpPr>
        <p:spPr>
          <a:xfrm>
            <a:off x="-3636192" y="5074163"/>
            <a:ext cx="5173884" cy="423828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3" name="สี่เหลี่ยมด้านขนาน 22"/>
          <p:cNvSpPr/>
          <p:nvPr/>
        </p:nvSpPr>
        <p:spPr>
          <a:xfrm>
            <a:off x="-1620239" y="4764587"/>
            <a:ext cx="5173884" cy="549131"/>
          </a:xfrm>
          <a:prstGeom prst="parallelogram">
            <a:avLst>
              <a:gd name="adj" fmla="val 99685"/>
            </a:avLst>
          </a:prstGeom>
          <a:solidFill>
            <a:schemeClr val="accent3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0927EC54-16A8-4EE5-9017-ED76C45DB880}"/>
              </a:ext>
            </a:extLst>
          </p:cNvPr>
          <p:cNvSpPr/>
          <p:nvPr/>
        </p:nvSpPr>
        <p:spPr>
          <a:xfrm>
            <a:off x="468137" y="2713764"/>
            <a:ext cx="8939814" cy="2453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BIG DATA</a:t>
            </a:r>
            <a:r>
              <a:rPr lang="th-TH" sz="4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ปรับปรุงกระบวนการบริหารจัดการ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</a:t>
            </a:r>
          </a:p>
          <a:p>
            <a:pPr lvl="0" defTabSz="914400"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ศูนย์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ปฏิบัติการน้ำอัจฉริยะ (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SWOC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36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มุมมน 5"/>
          <p:cNvSpPr/>
          <p:nvPr/>
        </p:nvSpPr>
        <p:spPr>
          <a:xfrm>
            <a:off x="428596" y="402140"/>
            <a:ext cx="8286808" cy="21431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428596" y="187826"/>
            <a:ext cx="2500330" cy="5715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42910" y="183722"/>
            <a:ext cx="2132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Big Data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คืออะไร ?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00034" y="759330"/>
            <a:ext cx="80724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Big Data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เป็นเทคโนโลยีที่เก็บรวบรวมข้อมูลขนาดใหญ่ไว้ในที่ที่หนึ่ง ซึ่งเกินขอบเขตหรือ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ขีดจำกัด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ของการจัดการข้อมูลแบบเดิม ๆ จึง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จำเป็นต้อง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ใช้อีกเทคโนโลยีผนวกเข้าไปเพื่อใช้ในการวิเคราะห์ข้อมูล ประมวลผล หาแนวโน้ม คาดการณ์ หรือพยากรณ์</a:t>
            </a: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419071" y="3105148"/>
            <a:ext cx="8286808" cy="3214710"/>
          </a:xfrm>
          <a:prstGeom prst="roundRect">
            <a:avLst>
              <a:gd name="adj" fmla="val 8963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57698" y="3397246"/>
            <a:ext cx="8286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1. Volume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ปริมาณของข้อมูลซึ่งสำคัญมาก ๆ โดยตัดสินจากคุณค่า และ ความสำคัญของข้อมูล</a:t>
            </a:r>
          </a:p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2. Variety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ชนิดของข้อมูลที่มากมาย หลากหลายรูปแบบ ซึ่งต้องรู้ และ เข้าใจ เพื่อให้สามารถทำการวิเคราะห์ได้อย่างถูกต้อง</a:t>
            </a:r>
          </a:p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3. Velocity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ความเร็วของการสร้างข้อมูล และ ประมวลผลข้อมูล ว่าตรงตามความต้องการหรือไม่ มันคือความท้าทายของการพัฒนาเลยทีเดียว</a:t>
            </a:r>
          </a:p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4. Variability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เรื่องความไม่เข้ากันของข้อมูลมันสามารถเกิดขึ้นได้ตลอดเวลา ซึ่งมันอาจจะก่อให้เกิดปัญหาได้ ดังนั้นจำเป็นต้องมีกระบวนการเพื่อดักจับ และ แก้ไขให้ทันท่วงที</a:t>
            </a:r>
          </a:p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5. Veracity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ว่าด้วยเรื่องคุณภาพของข้อมูล ถ้าคุณภาพแย่แล้ว การวิเคราะห์ก็จะแย่ด้วยเช่นกัน ดังนั้นเรื่องที่มาของข้อมูลจึงมีความสำคัญอย่างมาก</a:t>
            </a:r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496329" y="2787093"/>
            <a:ext cx="2500330" cy="57150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42910" y="2808388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ตัวนิยาม</a:t>
            </a:r>
            <a:r>
              <a:rPr 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4V+1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มุมมน 15"/>
          <p:cNvSpPr/>
          <p:nvPr/>
        </p:nvSpPr>
        <p:spPr>
          <a:xfrm>
            <a:off x="4640758" y="1422395"/>
            <a:ext cx="4333904" cy="5190093"/>
          </a:xfrm>
          <a:prstGeom prst="roundRect">
            <a:avLst>
              <a:gd name="adj" fmla="val 574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มุมมน 16"/>
          <p:cNvSpPr/>
          <p:nvPr/>
        </p:nvSpPr>
        <p:spPr>
          <a:xfrm>
            <a:off x="644512" y="678910"/>
            <a:ext cx="5489604" cy="57150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677826" y="1564292"/>
            <a:ext cx="4347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b="1" spc="-70" dirty="0" smtClean="0">
                <a:latin typeface="TH SarabunPSK" pitchFamily="34" charset="-34"/>
                <a:cs typeface="TH SarabunPSK" pitchFamily="34" charset="-34"/>
              </a:rPr>
              <a:t>- Database</a:t>
            </a:r>
            <a:r>
              <a:rPr lang="en-US" spc="-7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pc="-70" dirty="0" smtClean="0">
                <a:latin typeface="TH SarabunPSK" pitchFamily="34" charset="-34"/>
                <a:cs typeface="TH SarabunPSK" pitchFamily="34" charset="-34"/>
              </a:rPr>
              <a:t>คือที่สำหรับ</a:t>
            </a:r>
            <a:r>
              <a:rPr lang="th-TH" b="1" spc="-70" dirty="0" smtClean="0">
                <a:latin typeface="TH SarabunPSK" pitchFamily="34" charset="-34"/>
                <a:cs typeface="TH SarabunPSK" pitchFamily="34" charset="-34"/>
              </a:rPr>
              <a:t>เก็บข้อมูลที่มีโครงสร้างชัดเจน</a:t>
            </a:r>
            <a:r>
              <a:rPr lang="th-TH" spc="-70" dirty="0" smtClean="0">
                <a:latin typeface="TH SarabunPSK" pitchFamily="34" charset="-34"/>
                <a:cs typeface="TH SarabunPSK" pitchFamily="34" charset="-34"/>
              </a:rPr>
              <a:t> (</a:t>
            </a:r>
            <a:r>
              <a:rPr lang="en-US" spc="-70" dirty="0" smtClean="0">
                <a:latin typeface="TH SarabunPSK" pitchFamily="34" charset="-34"/>
                <a:cs typeface="TH SarabunPSK" pitchFamily="34" charset="-34"/>
              </a:rPr>
              <a:t>Structured Data) </a:t>
            </a:r>
            <a:r>
              <a:rPr lang="th-TH" spc="-70" dirty="0" smtClean="0">
                <a:latin typeface="TH SarabunPSK" pitchFamily="34" charset="-34"/>
                <a:cs typeface="TH SarabunPSK" pitchFamily="34" charset="-34"/>
              </a:rPr>
              <a:t>จากแหล่งข้อมูลหนึ่งไว้ในที่เดียวกัน สามารถเก็บ ค้นหา และบอกเราได้ว่าอะไรอยู่ในนั้น เราอาจจะมองคอมพิวเตอร์ที่เก็บข้อมูลของเราไว้อย่างเป็นระบบ เป็นเหมือน </a:t>
            </a:r>
            <a:r>
              <a:rPr lang="en-US" spc="-70" dirty="0" smtClean="0">
                <a:latin typeface="TH SarabunPSK" pitchFamily="34" charset="-34"/>
                <a:cs typeface="TH SarabunPSK" pitchFamily="34" charset="-34"/>
              </a:rPr>
              <a:t>Database </a:t>
            </a:r>
            <a:r>
              <a:rPr lang="th-TH" spc="-70" dirty="0" smtClean="0">
                <a:latin typeface="TH SarabunPSK" pitchFamily="34" charset="-34"/>
                <a:cs typeface="TH SarabunPSK" pitchFamily="34" charset="-34"/>
              </a:rPr>
              <a:t>ก็ได้</a:t>
            </a:r>
            <a:endParaRPr lang="th-TH" spc="-7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669362" y="2757457"/>
            <a:ext cx="43561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- Data Warehouse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คือที่เก็บขนาดใหญ่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สำหรับข้อมูลที่มีโครงสร้างชัดเจนจากหลายแหล่ง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 (สามารถเก็บข้อมูลกึ่งโครงสร้างได้ใน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Data Warehouse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ที่แอด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วานซ์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 มารวมกันไว้ โดยที่บริษัทขนาดกลางไปจนถึงขนาดใหญ่มักจะมีไว้ใช้ในการแชร์ข้อมูลระหว่างทีม หรือระหว่างแผนก นักวิเคราะห์ธุรกิจ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  <a:hlinkClick r:id="rId3"/>
              </a:rPr>
              <a:t>Business Analyst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สามารถดึง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insight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ออกมา ทำเป็นรายงานไว้สำหรับการตัดสินใจด้านธุรกิจของฝั่งบริหาร เรียกได้ว่าเป็นแกนหลักสำหรับการวิเคราะห์ข้อมูลเลยทีเดียว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677828" y="4782806"/>
            <a:ext cx="4347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- Data Lake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คือ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ที่เก็บขนาดใหญ่ที่สามารถเก็บข้อมูลได้ทุกรูปแบบจากหลายแหล่ง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โดยที่ไม่ต้องมีการแปลงข้อมูลก่อน พูดให้เข้าใจง่ายๆก็คือสามารถเก็บข้อมูลดิบได้ ตั้งแต่ข้อมูลที่มีโครงสร้างชัดเจน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Structured Data)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ข้อมูลกึ่งโครงสร้าง 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Semi-Structured Data)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และข้อมูลที่ไม่มีโครงสร้างแน่นอน (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Unstructured Data)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643483" y="636617"/>
            <a:ext cx="54857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Database VS Data Warehouse VS Data Lake</a:t>
            </a:r>
            <a:endParaRPr lang="th-TH" sz="3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3058" name="Picture 2" descr="How to choose data storage 1"/>
          <p:cNvPicPr>
            <a:picLocks noChangeAspect="1" noChangeArrowheads="1"/>
          </p:cNvPicPr>
          <p:nvPr/>
        </p:nvPicPr>
        <p:blipFill>
          <a:blip r:embed="rId4"/>
          <a:srcRect l="10706" t="7993" r="7517" b="8475"/>
          <a:stretch>
            <a:fillRect/>
          </a:stretch>
        </p:blipFill>
        <p:spPr bwMode="auto">
          <a:xfrm>
            <a:off x="67730" y="1756853"/>
            <a:ext cx="4420374" cy="4445000"/>
          </a:xfrm>
          <a:prstGeom prst="rect">
            <a:avLst/>
          </a:prstGeom>
          <a:noFill/>
        </p:spPr>
      </p:pic>
      <p:sp>
        <p:nvSpPr>
          <p:cNvPr id="18" name="สี่เหลี่ยมมุมมน 17"/>
          <p:cNvSpPr/>
          <p:nvPr/>
        </p:nvSpPr>
        <p:spPr>
          <a:xfrm>
            <a:off x="428596" y="187826"/>
            <a:ext cx="2500330" cy="5715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42910" y="183722"/>
            <a:ext cx="2132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Big Data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คืออะไร 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มุมมน 5"/>
          <p:cNvSpPr/>
          <p:nvPr/>
        </p:nvSpPr>
        <p:spPr>
          <a:xfrm>
            <a:off x="428596" y="571479"/>
            <a:ext cx="8286808" cy="3729587"/>
          </a:xfrm>
          <a:prstGeom prst="roundRect">
            <a:avLst>
              <a:gd name="adj" fmla="val 1190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428596" y="357166"/>
            <a:ext cx="2500330" cy="5715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456636" y="353062"/>
            <a:ext cx="2512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รูปแบบข้อมูล </a:t>
            </a:r>
            <a:r>
              <a:rPr lang="en-US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Big Data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3900" y="967316"/>
            <a:ext cx="8286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โดยรูปแบบของข้อมูลของ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big data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ก็สามารถเป็นไปได้หลากหลาย ตั้งแต่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1.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Behavioral data: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ข้อมูลเชิงพฤติกรรมการใช้งานต่างๆเช่น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server log,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พฤติกรรมการคลิกดูข้อมูล, ข้อมูลการใช้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ATM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เป็นต้น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Image &amp; sounds: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ภาพถ่าย, วีดีโอ, รูปจาก </a:t>
            </a:r>
            <a:r>
              <a:rPr lang="en-US" sz="2400" dirty="0" err="1" smtClean="0">
                <a:latin typeface="TH SarabunPSK" pitchFamily="34" charset="-34"/>
                <a:cs typeface="TH SarabunPSK" pitchFamily="34" charset="-34"/>
              </a:rPr>
              <a:t>google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street view,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ภาพถ่ายทางการแพทย์, ลายมือ, ข้อมูลเสียงที่ถูกบันทึกไว้ เป็นต้น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3.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Languages: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text message,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ข้อความที่ถูก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tweet,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เนื้อหาต่างๆในเว็บไซต์ เป็นต้น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4.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Records: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ข้อมูลทางการแพทย์, ข้อมูลผลสำรวจที่มีขนาดใหญ่, ข้อมูลทางภาษี เป็นต้น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Sensors: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ข้อมูลอุณหภูมิ,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accelerometer,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ข้อมูลทางภูมิศาสตร์ เป็นต้น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Data 101 มารู้จัก 4V's of Big Data คืออะไร? ประกอบด้วย Volume ปริมาณ Velocity ความเร็ว Variety ความหลากหลาย และ Veracity ความน่าเชื่อถื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338" y="4461934"/>
            <a:ext cx="2015067" cy="2015067"/>
          </a:xfrm>
          <a:prstGeom prst="rect">
            <a:avLst/>
          </a:prstGeom>
          <a:noFill/>
        </p:spPr>
      </p:pic>
      <p:pic>
        <p:nvPicPr>
          <p:cNvPr id="9" name="Picture 2" descr="Big Data Analytics Consul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4325558"/>
            <a:ext cx="6616171" cy="2259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มุมมน 5"/>
          <p:cNvSpPr/>
          <p:nvPr/>
        </p:nvSpPr>
        <p:spPr>
          <a:xfrm>
            <a:off x="428596" y="571480"/>
            <a:ext cx="8501122" cy="3929090"/>
          </a:xfrm>
          <a:prstGeom prst="roundRect">
            <a:avLst>
              <a:gd name="adj" fmla="val 808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428596" y="285728"/>
            <a:ext cx="4786346" cy="5715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71472" y="285728"/>
            <a:ext cx="4929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ประโยชน์จาก </a:t>
            </a:r>
            <a:r>
              <a:rPr lang="en-US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big data </a:t>
            </a:r>
            <a:r>
              <a:rPr lang="th-TH" sz="2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ของกรมชลประทาน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71472" y="1028059"/>
            <a:ext cx="828680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600"/>
              </a:spcAft>
            </a:pP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	เพื่อ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เป็นศูนย์ข้อมูลกลางที่มีข้อมูลจากหลากหลายแหล่งที่มาแสดงรวมอยู่ในแพลตฟอร์มเดียวกัน เพื่อ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สะดวกนำไปใช้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ในการบริหารจัดการ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น้ำ</a:t>
            </a:r>
          </a:p>
          <a:p>
            <a:pPr algn="thaiDist">
              <a:spcAft>
                <a:spcPts val="600"/>
              </a:spcAft>
            </a:pP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	-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เพื่อให้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สามารถนำข้อมูล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รูปแบบที่หลากหลายมาใช้งานเพื่อหาแนวโน้ม การคาดการณ์ ผลกระทบต่างๆ </a:t>
            </a:r>
          </a:p>
          <a:p>
            <a:pPr algn="thaiDist">
              <a:spcAft>
                <a:spcPts val="600"/>
              </a:spcAft>
            </a:pP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	-สามารถนำไปสู่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การพยากรณ์ที่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แม่นยำขึ้น 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โดยผ่านกระบวนการ </a:t>
            </a:r>
            <a:r>
              <a:rPr lang="en-US" sz="2600" dirty="0">
                <a:latin typeface="TH SarabunPSK" pitchFamily="34" charset="-34"/>
                <a:cs typeface="TH SarabunPSK" pitchFamily="34" charset="-34"/>
              </a:rPr>
              <a:t>Matching </a:t>
            </a:r>
            <a:r>
              <a:rPr lang="en-US" sz="2600" dirty="0" smtClean="0">
                <a:latin typeface="TH SarabunPSK" pitchFamily="34" charset="-34"/>
                <a:cs typeface="TH SarabunPSK" pitchFamily="34" charset="-34"/>
              </a:rPr>
              <a:t>leaning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 โดย</a:t>
            </a:r>
            <a:r>
              <a:rPr lang="th-TH" sz="2600" dirty="0">
                <a:latin typeface="TH SarabunPSK" pitchFamily="34" charset="-34"/>
                <a:cs typeface="TH SarabunPSK" pitchFamily="34" charset="-34"/>
              </a:rPr>
              <a:t>ระบบจะเรียนรู้กา</a:t>
            </a: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รทำงานทั้งแบบเชิงข้อมูล และแบบจำลองทางคณิตศาสตร์ ซ้ำๆ กัน</a:t>
            </a:r>
          </a:p>
          <a:p>
            <a:pPr algn="thaiDist">
              <a:spcAft>
                <a:spcPts val="600"/>
              </a:spcAft>
            </a:pPr>
            <a:r>
              <a:rPr lang="th-TH" sz="2600" dirty="0" smtClean="0">
                <a:latin typeface="TH SarabunPSK" pitchFamily="34" charset="-34"/>
                <a:cs typeface="TH SarabunPSK" pitchFamily="34" charset="-34"/>
              </a:rPr>
              <a:t>	-เพื่อให้การเข้าถึงของบุคลากรที่ทำงานด้านการบริหารจัดการน้ำเข้าถึงข้อมูลได้ทั่วถึง รวดเร็ว</a:t>
            </a:r>
          </a:p>
          <a:p>
            <a:pPr algn="thaiDist"/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556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4786322"/>
            <a:ext cx="3214678" cy="1657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421F7C9-07D7-4EBC-BA8C-951C1E8FA97D}"/>
              </a:ext>
            </a:extLst>
          </p:cNvPr>
          <p:cNvSpPr/>
          <p:nvPr/>
        </p:nvSpPr>
        <p:spPr>
          <a:xfrm>
            <a:off x="0" y="6030097"/>
            <a:ext cx="685800" cy="75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ไดอะแกรม 16"/>
          <p:cNvGraphicFramePr/>
          <p:nvPr/>
        </p:nvGraphicFramePr>
        <p:xfrm>
          <a:off x="214282" y="1000108"/>
          <a:ext cx="8715436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ounded Rectangle 8">
            <a:extLst>
              <a:ext uri="{FF2B5EF4-FFF2-40B4-BE49-F238E27FC236}">
                <a16:creationId xmlns:a16="http://schemas.microsoft.com/office/drawing/2014/main" xmlns="" id="{0927EC54-16A8-4EE5-9017-ED76C45DB880}"/>
              </a:ext>
            </a:extLst>
          </p:cNvPr>
          <p:cNvSpPr/>
          <p:nvPr/>
        </p:nvSpPr>
        <p:spPr>
          <a:xfrm>
            <a:off x="313267" y="-177807"/>
            <a:ext cx="8939814" cy="1168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defTabSz="914400">
              <a:defRPr/>
            </a:pP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 และขั้นตอนการพัฒนา </a:t>
            </a:r>
            <a:r>
              <a:rPr lang="en-US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BIG DATA </a:t>
            </a:r>
            <a:r>
              <a:rPr lang="th-TH" sz="36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ด้านบริหารจัดการน้ำ</a:t>
            </a:r>
          </a:p>
        </p:txBody>
      </p:sp>
    </p:spTree>
    <p:extLst>
      <p:ext uri="{BB962C8B-B14F-4D97-AF65-F5344CB8AC3E}">
        <p14:creationId xmlns:p14="http://schemas.microsoft.com/office/powerpoint/2010/main" xmlns="" val="429272393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over and End Slide Master">
  <a:themeElements>
    <a:clrScheme name="Real Est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CBBB4"/>
      </a:accent1>
      <a:accent2>
        <a:srgbClr val="48DCE2"/>
      </a:accent2>
      <a:accent3>
        <a:srgbClr val="9FEDF0"/>
      </a:accent3>
      <a:accent4>
        <a:srgbClr val="FEB856"/>
      </a:accent4>
      <a:accent5>
        <a:srgbClr val="576868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1864</TotalTime>
  <Words>2229</Words>
  <Application>Microsoft Office PowerPoint</Application>
  <PresentationFormat>นำเสนอทางหน้าจอ (4:3)</PresentationFormat>
  <Paragraphs>281</Paragraphs>
  <Slides>37</Slides>
  <Notes>10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9</vt:i4>
      </vt:variant>
      <vt:variant>
        <vt:lpstr>ชื่อเรื่องภาพนิ่ง</vt:lpstr>
      </vt:variant>
      <vt:variant>
        <vt:i4>37</vt:i4>
      </vt:variant>
    </vt:vector>
  </HeadingPairs>
  <TitlesOfParts>
    <vt:vector size="46" baseType="lpstr">
      <vt:lpstr>4_Office Theme</vt:lpstr>
      <vt:lpstr>11_Office Theme</vt:lpstr>
      <vt:lpstr>Facet</vt:lpstr>
      <vt:lpstr>1_Droplet</vt:lpstr>
      <vt:lpstr>Office Theme</vt:lpstr>
      <vt:lpstr>ชุดรูปแบบของ Office</vt:lpstr>
      <vt:lpstr>1_Cover and End Slide Master</vt:lpstr>
      <vt:lpstr>6_Office Theme</vt:lpstr>
      <vt:lpstr>4_ธีมของ Office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Wachira Surin</dc:creator>
  <cp:lastModifiedBy>Methat Jaipanta</cp:lastModifiedBy>
  <cp:revision>58</cp:revision>
  <dcterms:created xsi:type="dcterms:W3CDTF">2022-01-06T02:21:37Z</dcterms:created>
  <dcterms:modified xsi:type="dcterms:W3CDTF">2022-02-03T07:52:25Z</dcterms:modified>
</cp:coreProperties>
</file>