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263" r:id="rId3"/>
    <p:sldId id="16636" r:id="rId4"/>
    <p:sldId id="16637" r:id="rId5"/>
    <p:sldId id="16635" r:id="rId6"/>
    <p:sldId id="378" r:id="rId7"/>
    <p:sldId id="414" r:id="rId8"/>
    <p:sldId id="298" r:id="rId9"/>
    <p:sldId id="410" r:id="rId10"/>
    <p:sldId id="415" r:id="rId11"/>
    <p:sldId id="416" r:id="rId12"/>
    <p:sldId id="274" r:id="rId13"/>
    <p:sldId id="417" r:id="rId14"/>
    <p:sldId id="381" r:id="rId15"/>
    <p:sldId id="386" r:id="rId16"/>
    <p:sldId id="418" r:id="rId17"/>
    <p:sldId id="382" r:id="rId18"/>
    <p:sldId id="388" r:id="rId19"/>
    <p:sldId id="405" r:id="rId20"/>
    <p:sldId id="411" r:id="rId21"/>
    <p:sldId id="421" r:id="rId22"/>
    <p:sldId id="391" r:id="rId23"/>
    <p:sldId id="278" r:id="rId24"/>
    <p:sldId id="16629" r:id="rId25"/>
    <p:sldId id="392" r:id="rId26"/>
    <p:sldId id="300" r:id="rId27"/>
    <p:sldId id="16638" r:id="rId28"/>
    <p:sldId id="16625" r:id="rId29"/>
    <p:sldId id="379" r:id="rId30"/>
    <p:sldId id="394" r:id="rId31"/>
    <p:sldId id="395" r:id="rId32"/>
    <p:sldId id="396" r:id="rId33"/>
    <p:sldId id="16624" r:id="rId34"/>
    <p:sldId id="3750" r:id="rId35"/>
    <p:sldId id="296" r:id="rId36"/>
    <p:sldId id="310" r:id="rId37"/>
    <p:sldId id="309" r:id="rId38"/>
  </p:sldIdLst>
  <p:sldSz cx="12192000" cy="6858000"/>
  <p:notesSz cx="6858000" cy="994568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ไม่มีสไตล์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สไตล์ธีม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สไตล์ธีม 1 - เน้น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สไตล์ธีม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สไตล์ธีม 2 - เน้น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สไตล์ธีม 2 - เน้น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139" autoAdjust="0"/>
  </p:normalViewPr>
  <p:slideViewPr>
    <p:cSldViewPr snapToGrid="0" showGuides="1">
      <p:cViewPr varScale="1">
        <p:scale>
          <a:sx n="73" d="100"/>
          <a:sy n="73" d="100"/>
        </p:scale>
        <p:origin x="26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24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image" Target="../media/image7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image" Target="../media/image7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3046A1-E197-49A9-8042-096753D4665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4F945EE-938A-47C6-84C0-B5C3825CAAD1}">
      <dgm:prSet phldrT="[ข้อความ]"/>
      <dgm:spPr/>
      <dgm:t>
        <a:bodyPr/>
        <a:lstStyle/>
        <a:p>
          <a:r>
            <a:rPr lang="th-TH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rPr>
            <a:t>เทคนิคการมีส่วนร่วมที่เน้นการรับฟังความคิดเห็น</a:t>
          </a:r>
          <a:r>
            <a:rPr lang="en-US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rPr>
            <a:t>  </a:t>
          </a:r>
          <a:r>
            <a:rPr lang="th-TH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rPr>
            <a:t>เป็นการสื่อสารสองทาง</a:t>
          </a:r>
          <a:endParaRPr lang="th-TH" dirty="0"/>
        </a:p>
      </dgm:t>
    </dgm:pt>
    <dgm:pt modelId="{446CB308-DD94-4331-A7EC-A7776A464F22}" type="parTrans" cxnId="{116C7239-217B-4FFC-8BCF-88522744A13E}">
      <dgm:prSet/>
      <dgm:spPr/>
      <dgm:t>
        <a:bodyPr/>
        <a:lstStyle/>
        <a:p>
          <a:endParaRPr lang="th-TH"/>
        </a:p>
      </dgm:t>
    </dgm:pt>
    <dgm:pt modelId="{70BA7320-F85F-4EAF-8FCB-E1DE9BAA6DD3}" type="sibTrans" cxnId="{116C7239-217B-4FFC-8BCF-88522744A13E}">
      <dgm:prSet/>
      <dgm:spPr/>
      <dgm:t>
        <a:bodyPr/>
        <a:lstStyle/>
        <a:p>
          <a:endParaRPr lang="th-TH"/>
        </a:p>
      </dgm:t>
    </dgm:pt>
    <dgm:pt modelId="{30E7285C-8F27-42F2-81E7-3477A72E726B}">
      <dgm:prSet phldrT="[ข้อความ]"/>
      <dgm:spPr/>
      <dgm:t>
        <a:bodyPr/>
        <a:lstStyle/>
        <a:p>
          <a:r>
            <a:rPr lang="th-TH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การเข้าถึงกลุ่มผู้ใช้น้ำทั้งเกษตรกรผู้ปลูกข้าว  เกษตรกรผู้เลี้ยงกุ้ง  ผู้ได้รับผลกระทบในพื้นที่ฝ่ายฯ</a:t>
          </a:r>
          <a:endParaRPr lang="th-TH" dirty="0"/>
        </a:p>
      </dgm:t>
    </dgm:pt>
    <dgm:pt modelId="{B07DA837-12A6-4F52-8E81-6499F0FA8B9A}" type="parTrans" cxnId="{388DE1B0-D980-45FD-BA9A-A0A1836464D6}">
      <dgm:prSet/>
      <dgm:spPr/>
      <dgm:t>
        <a:bodyPr/>
        <a:lstStyle/>
        <a:p>
          <a:endParaRPr lang="th-TH"/>
        </a:p>
      </dgm:t>
    </dgm:pt>
    <dgm:pt modelId="{EB89F26C-B3CD-4AB1-A53A-81F569164A20}" type="sibTrans" cxnId="{388DE1B0-D980-45FD-BA9A-A0A1836464D6}">
      <dgm:prSet/>
      <dgm:spPr/>
      <dgm:t>
        <a:bodyPr/>
        <a:lstStyle/>
        <a:p>
          <a:endParaRPr lang="th-TH"/>
        </a:p>
      </dgm:t>
    </dgm:pt>
    <dgm:pt modelId="{B7307517-8663-4DFA-812A-7578093D5FCA}">
      <dgm:prSet phldrT="[ข้อความ]"/>
      <dgm:spPr/>
      <dgm:t>
        <a:bodyPr/>
        <a:lstStyle/>
        <a:p>
          <a:r>
            <a:rPr lang="th-TH" dirty="0"/>
            <a:t>ปรับปรุงแนวทางการปฏิบัติงาน และ ตอบสนองผู้รับบริการ</a:t>
          </a:r>
        </a:p>
      </dgm:t>
    </dgm:pt>
    <dgm:pt modelId="{4A3C69FA-80B9-45A6-96F3-5EDD80088646}" type="parTrans" cxnId="{A2758517-7301-4DCE-A409-2CE394F64DA7}">
      <dgm:prSet/>
      <dgm:spPr/>
      <dgm:t>
        <a:bodyPr/>
        <a:lstStyle/>
        <a:p>
          <a:endParaRPr lang="th-TH"/>
        </a:p>
      </dgm:t>
    </dgm:pt>
    <dgm:pt modelId="{62DF3D7C-9F96-4011-BF02-EDF9DCE79183}" type="sibTrans" cxnId="{A2758517-7301-4DCE-A409-2CE394F64DA7}">
      <dgm:prSet/>
      <dgm:spPr/>
      <dgm:t>
        <a:bodyPr/>
        <a:lstStyle/>
        <a:p>
          <a:endParaRPr lang="th-TH"/>
        </a:p>
      </dgm:t>
    </dgm:pt>
    <dgm:pt modelId="{697A3AB9-A1D8-43CD-8911-991E5FD7C249}" type="pres">
      <dgm:prSet presAssocID="{C93046A1-E197-49A9-8042-096753D46656}" presName="Name0" presStyleCnt="0">
        <dgm:presLayoutVars>
          <dgm:dir/>
          <dgm:resizeHandles val="exact"/>
        </dgm:presLayoutVars>
      </dgm:prSet>
      <dgm:spPr/>
    </dgm:pt>
    <dgm:pt modelId="{75B7F98D-4347-4892-9FBD-734240516CD6}" type="pres">
      <dgm:prSet presAssocID="{D4F945EE-938A-47C6-84C0-B5C3825CAAD1}" presName="composite" presStyleCnt="0"/>
      <dgm:spPr/>
    </dgm:pt>
    <dgm:pt modelId="{1C9A77E1-854F-40BE-B9B3-DE0326ECB0AD}" type="pres">
      <dgm:prSet presAssocID="{D4F945EE-938A-47C6-84C0-B5C3825CAAD1}" presName="rect1" presStyleLbl="trAlignAcc1" presStyleIdx="0" presStyleCnt="3">
        <dgm:presLayoutVars>
          <dgm:bulletEnabled val="1"/>
        </dgm:presLayoutVars>
      </dgm:prSet>
      <dgm:spPr/>
    </dgm:pt>
    <dgm:pt modelId="{F070E17B-2A7C-441D-BCC3-139F34D0EB54}" type="pres">
      <dgm:prSet presAssocID="{D4F945EE-938A-47C6-84C0-B5C3825CAAD1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A6207D2A-96EB-42D8-AE0C-FD39937A0813}" type="pres">
      <dgm:prSet presAssocID="{70BA7320-F85F-4EAF-8FCB-E1DE9BAA6DD3}" presName="sibTrans" presStyleCnt="0"/>
      <dgm:spPr/>
    </dgm:pt>
    <dgm:pt modelId="{3552D39E-1243-45EB-8B70-5E755987FA1F}" type="pres">
      <dgm:prSet presAssocID="{30E7285C-8F27-42F2-81E7-3477A72E726B}" presName="composite" presStyleCnt="0"/>
      <dgm:spPr/>
    </dgm:pt>
    <dgm:pt modelId="{09DD1ED7-1606-4B0A-B0CA-659CD23741B0}" type="pres">
      <dgm:prSet presAssocID="{30E7285C-8F27-42F2-81E7-3477A72E726B}" presName="rect1" presStyleLbl="trAlignAcc1" presStyleIdx="1" presStyleCnt="3">
        <dgm:presLayoutVars>
          <dgm:bulletEnabled val="1"/>
        </dgm:presLayoutVars>
      </dgm:prSet>
      <dgm:spPr/>
    </dgm:pt>
    <dgm:pt modelId="{31DC33B2-DD7E-4010-AFFF-320C5C9DD366}" type="pres">
      <dgm:prSet presAssocID="{30E7285C-8F27-42F2-81E7-3477A72E726B}" presName="rect2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63000" r="-63000"/>
          </a:stretch>
        </a:blipFill>
      </dgm:spPr>
    </dgm:pt>
    <dgm:pt modelId="{0933C77F-6304-4138-9A67-2CB288E36475}" type="pres">
      <dgm:prSet presAssocID="{EB89F26C-B3CD-4AB1-A53A-81F569164A20}" presName="sibTrans" presStyleCnt="0"/>
      <dgm:spPr/>
    </dgm:pt>
    <dgm:pt modelId="{E097940F-4284-4031-B0FF-E5432D64425B}" type="pres">
      <dgm:prSet presAssocID="{B7307517-8663-4DFA-812A-7578093D5FCA}" presName="composite" presStyleCnt="0"/>
      <dgm:spPr/>
    </dgm:pt>
    <dgm:pt modelId="{E461B022-381F-4803-83E5-77F5B494238E}" type="pres">
      <dgm:prSet presAssocID="{B7307517-8663-4DFA-812A-7578093D5FCA}" presName="rect1" presStyleLbl="trAlignAcc1" presStyleIdx="2" presStyleCnt="3">
        <dgm:presLayoutVars>
          <dgm:bulletEnabled val="1"/>
        </dgm:presLayoutVars>
      </dgm:prSet>
      <dgm:spPr/>
    </dgm:pt>
    <dgm:pt modelId="{62C18541-5A04-4368-B00B-C99904B50D88}" type="pres">
      <dgm:prSet presAssocID="{B7307517-8663-4DFA-812A-7578093D5FCA}" presName="rect2" presStyleLbl="fgImgPlace1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7000" r="-117000"/>
          </a:stretch>
        </a:blipFill>
      </dgm:spPr>
    </dgm:pt>
  </dgm:ptLst>
  <dgm:cxnLst>
    <dgm:cxn modelId="{A2758517-7301-4DCE-A409-2CE394F64DA7}" srcId="{C93046A1-E197-49A9-8042-096753D46656}" destId="{B7307517-8663-4DFA-812A-7578093D5FCA}" srcOrd="2" destOrd="0" parTransId="{4A3C69FA-80B9-45A6-96F3-5EDD80088646}" sibTransId="{62DF3D7C-9F96-4011-BF02-EDF9DCE79183}"/>
    <dgm:cxn modelId="{116C7239-217B-4FFC-8BCF-88522744A13E}" srcId="{C93046A1-E197-49A9-8042-096753D46656}" destId="{D4F945EE-938A-47C6-84C0-B5C3825CAAD1}" srcOrd="0" destOrd="0" parTransId="{446CB308-DD94-4331-A7EC-A7776A464F22}" sibTransId="{70BA7320-F85F-4EAF-8FCB-E1DE9BAA6DD3}"/>
    <dgm:cxn modelId="{8455495E-426B-4A3E-94F1-4FFDD78C5307}" type="presOf" srcId="{B7307517-8663-4DFA-812A-7578093D5FCA}" destId="{E461B022-381F-4803-83E5-77F5B494238E}" srcOrd="0" destOrd="0" presId="urn:microsoft.com/office/officeart/2008/layout/PictureStrips"/>
    <dgm:cxn modelId="{986877B0-D3EE-4DF7-BF5D-10B6D56C6504}" type="presOf" srcId="{D4F945EE-938A-47C6-84C0-B5C3825CAAD1}" destId="{1C9A77E1-854F-40BE-B9B3-DE0326ECB0AD}" srcOrd="0" destOrd="0" presId="urn:microsoft.com/office/officeart/2008/layout/PictureStrips"/>
    <dgm:cxn modelId="{388DE1B0-D980-45FD-BA9A-A0A1836464D6}" srcId="{C93046A1-E197-49A9-8042-096753D46656}" destId="{30E7285C-8F27-42F2-81E7-3477A72E726B}" srcOrd="1" destOrd="0" parTransId="{B07DA837-12A6-4F52-8E81-6499F0FA8B9A}" sibTransId="{EB89F26C-B3CD-4AB1-A53A-81F569164A20}"/>
    <dgm:cxn modelId="{523B5DDF-8F37-45B0-B86A-26C77C95356F}" type="presOf" srcId="{30E7285C-8F27-42F2-81E7-3477A72E726B}" destId="{09DD1ED7-1606-4B0A-B0CA-659CD23741B0}" srcOrd="0" destOrd="0" presId="urn:microsoft.com/office/officeart/2008/layout/PictureStrips"/>
    <dgm:cxn modelId="{4A2576F1-3873-40B0-9DC1-8023AA67C03D}" type="presOf" srcId="{C93046A1-E197-49A9-8042-096753D46656}" destId="{697A3AB9-A1D8-43CD-8911-991E5FD7C249}" srcOrd="0" destOrd="0" presId="urn:microsoft.com/office/officeart/2008/layout/PictureStrips"/>
    <dgm:cxn modelId="{93B86DEF-200E-46BA-84FD-94A86C3176DA}" type="presParOf" srcId="{697A3AB9-A1D8-43CD-8911-991E5FD7C249}" destId="{75B7F98D-4347-4892-9FBD-734240516CD6}" srcOrd="0" destOrd="0" presId="urn:microsoft.com/office/officeart/2008/layout/PictureStrips"/>
    <dgm:cxn modelId="{6CEB15EA-AC66-4411-8284-12315BB903D7}" type="presParOf" srcId="{75B7F98D-4347-4892-9FBD-734240516CD6}" destId="{1C9A77E1-854F-40BE-B9B3-DE0326ECB0AD}" srcOrd="0" destOrd="0" presId="urn:microsoft.com/office/officeart/2008/layout/PictureStrips"/>
    <dgm:cxn modelId="{5975CA9A-543E-4350-AA5F-FD42812A14FB}" type="presParOf" srcId="{75B7F98D-4347-4892-9FBD-734240516CD6}" destId="{F070E17B-2A7C-441D-BCC3-139F34D0EB54}" srcOrd="1" destOrd="0" presId="urn:microsoft.com/office/officeart/2008/layout/PictureStrips"/>
    <dgm:cxn modelId="{6C23FBFC-099B-4FDA-B9A3-66859318B34C}" type="presParOf" srcId="{697A3AB9-A1D8-43CD-8911-991E5FD7C249}" destId="{A6207D2A-96EB-42D8-AE0C-FD39937A0813}" srcOrd="1" destOrd="0" presId="urn:microsoft.com/office/officeart/2008/layout/PictureStrips"/>
    <dgm:cxn modelId="{0A6C24FC-F255-4CA3-B8EC-F6BA6D6D731E}" type="presParOf" srcId="{697A3AB9-A1D8-43CD-8911-991E5FD7C249}" destId="{3552D39E-1243-45EB-8B70-5E755987FA1F}" srcOrd="2" destOrd="0" presId="urn:microsoft.com/office/officeart/2008/layout/PictureStrips"/>
    <dgm:cxn modelId="{7C7B4292-B5CE-4BA5-85FE-4967F2DA628C}" type="presParOf" srcId="{3552D39E-1243-45EB-8B70-5E755987FA1F}" destId="{09DD1ED7-1606-4B0A-B0CA-659CD23741B0}" srcOrd="0" destOrd="0" presId="urn:microsoft.com/office/officeart/2008/layout/PictureStrips"/>
    <dgm:cxn modelId="{633C5984-6EDE-4467-B0DF-1AADEB7598B4}" type="presParOf" srcId="{3552D39E-1243-45EB-8B70-5E755987FA1F}" destId="{31DC33B2-DD7E-4010-AFFF-320C5C9DD366}" srcOrd="1" destOrd="0" presId="urn:microsoft.com/office/officeart/2008/layout/PictureStrips"/>
    <dgm:cxn modelId="{DC26028E-27E0-42BA-8F34-75BA13A35528}" type="presParOf" srcId="{697A3AB9-A1D8-43CD-8911-991E5FD7C249}" destId="{0933C77F-6304-4138-9A67-2CB288E36475}" srcOrd="3" destOrd="0" presId="urn:microsoft.com/office/officeart/2008/layout/PictureStrips"/>
    <dgm:cxn modelId="{C58486EE-2B2C-4761-810B-DD4CD3A7C4C0}" type="presParOf" srcId="{697A3AB9-A1D8-43CD-8911-991E5FD7C249}" destId="{E097940F-4284-4031-B0FF-E5432D64425B}" srcOrd="4" destOrd="0" presId="urn:microsoft.com/office/officeart/2008/layout/PictureStrips"/>
    <dgm:cxn modelId="{C9B1CF7B-A9C3-4BF6-9D69-8E45B622DE8E}" type="presParOf" srcId="{E097940F-4284-4031-B0FF-E5432D64425B}" destId="{E461B022-381F-4803-83E5-77F5B494238E}" srcOrd="0" destOrd="0" presId="urn:microsoft.com/office/officeart/2008/layout/PictureStrips"/>
    <dgm:cxn modelId="{573D388B-0565-4038-A6CF-290E595CBA43}" type="presParOf" srcId="{E097940F-4284-4031-B0FF-E5432D64425B}" destId="{62C18541-5A04-4368-B00B-C99904B50D8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A77E1-854F-40BE-B9B3-DE0326ECB0AD}">
      <dsp:nvSpPr>
        <dsp:cNvPr id="0" name=""/>
        <dsp:cNvSpPr/>
      </dsp:nvSpPr>
      <dsp:spPr>
        <a:xfrm>
          <a:off x="1924367" y="355737"/>
          <a:ext cx="4465319" cy="139541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159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rPr>
            <a:t>เทคนิคการมีส่วนร่วมที่เน้นการรับฟังความคิดเห็น</a:t>
          </a:r>
          <a:r>
            <a:rPr lang="en-US" sz="26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rPr>
            <a:t>  </a:t>
          </a:r>
          <a:r>
            <a:rPr lang="th-TH" sz="26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</a:rPr>
            <a:t>เป็นการสื่อสารสองทาง</a:t>
          </a:r>
          <a:endParaRPr lang="th-TH" sz="2600" kern="1200" dirty="0"/>
        </a:p>
      </dsp:txBody>
      <dsp:txXfrm>
        <a:off x="1924367" y="355737"/>
        <a:ext cx="4465319" cy="1395412"/>
      </dsp:txXfrm>
    </dsp:sp>
    <dsp:sp modelId="{F070E17B-2A7C-441D-BCC3-139F34D0EB54}">
      <dsp:nvSpPr>
        <dsp:cNvPr id="0" name=""/>
        <dsp:cNvSpPr/>
      </dsp:nvSpPr>
      <dsp:spPr>
        <a:xfrm>
          <a:off x="1738312" y="154178"/>
          <a:ext cx="976788" cy="14651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D1ED7-1606-4B0A-B0CA-659CD23741B0}">
      <dsp:nvSpPr>
        <dsp:cNvPr id="0" name=""/>
        <dsp:cNvSpPr/>
      </dsp:nvSpPr>
      <dsp:spPr>
        <a:xfrm>
          <a:off x="1924367" y="2112407"/>
          <a:ext cx="4465319" cy="139541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159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การเข้าถึงกลุ่มผู้ใช้น้ำทั้งเกษตรกรผู้ปลูกข้าว  เกษตรกรผู้เลี้ยงกุ้ง  ผู้ได้รับผลกระทบในพื้นที่ฝ่ายฯ</a:t>
          </a:r>
          <a:endParaRPr lang="th-TH" sz="2600" kern="1200" dirty="0"/>
        </a:p>
      </dsp:txBody>
      <dsp:txXfrm>
        <a:off x="1924367" y="2112407"/>
        <a:ext cx="4465319" cy="1395412"/>
      </dsp:txXfrm>
    </dsp:sp>
    <dsp:sp modelId="{31DC33B2-DD7E-4010-AFFF-320C5C9DD366}">
      <dsp:nvSpPr>
        <dsp:cNvPr id="0" name=""/>
        <dsp:cNvSpPr/>
      </dsp:nvSpPr>
      <dsp:spPr>
        <a:xfrm>
          <a:off x="1738312" y="1910847"/>
          <a:ext cx="976788" cy="146518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1B022-381F-4803-83E5-77F5B494238E}">
      <dsp:nvSpPr>
        <dsp:cNvPr id="0" name=""/>
        <dsp:cNvSpPr/>
      </dsp:nvSpPr>
      <dsp:spPr>
        <a:xfrm>
          <a:off x="1924367" y="3869076"/>
          <a:ext cx="4465319" cy="139541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159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kern="1200" dirty="0"/>
            <a:t>ปรับปรุงแนวทางการปฏิบัติงาน และ ตอบสนองผู้รับบริการ</a:t>
          </a:r>
        </a:p>
      </dsp:txBody>
      <dsp:txXfrm>
        <a:off x="1924367" y="3869076"/>
        <a:ext cx="4465319" cy="1395412"/>
      </dsp:txXfrm>
    </dsp:sp>
    <dsp:sp modelId="{62C18541-5A04-4368-B00B-C99904B50D88}">
      <dsp:nvSpPr>
        <dsp:cNvPr id="0" name=""/>
        <dsp:cNvSpPr/>
      </dsp:nvSpPr>
      <dsp:spPr>
        <a:xfrm>
          <a:off x="1738312" y="3667516"/>
          <a:ext cx="976788" cy="1465183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7000" r="-1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1784-D612-4410-B618-68D8BB0B66D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95589-76CE-4D51-AB14-2EFA73FFEB7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064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คณะอนุกรรมการ การพัฒนาคุณภาพการบริหารจัดการโครงการส่งน้ำและบำรุงรักษาและ</a:t>
            </a:r>
            <a: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ฝ่ายส่งน้ำและบำรุงรักษา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10954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ใชสูตรมาจากการ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ดําเนินการ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ศูนย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อุทกฯ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เพื่อคํานวณหาปริมาณ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เพื่อใชในการบริหารจัดการ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ของฝ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0626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400" b="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1.กรมชลประทานเป็นองค์กรอัจฉริยะ ที่มุ่งสร้างความมั่นคงด้านน้ำ (</a:t>
            </a:r>
            <a:r>
              <a:rPr lang="en-US" sz="1400" b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Water Security) </a:t>
            </a:r>
            <a:r>
              <a:rPr lang="th-TH" sz="1400" b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เพื่อเพิ่มคุณค่าการบริการ ภายในปี 2580</a:t>
            </a:r>
          </a:p>
          <a:p>
            <a:r>
              <a:rPr lang="th-TH" sz="1400" b="0" dirty="0">
                <a:solidFill>
                  <a:srgbClr val="444444"/>
                </a:solidFill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2.</a:t>
            </a:r>
            <a:r>
              <a:rPr lang="th-TH" sz="1800" dirty="0">
                <a:solidFill>
                  <a:srgbClr val="444444"/>
                </a:solidFill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 ส่งเสริมและพัฒนาการผลิต การแปรรูป อาหารปลอดภัยแบบครบวงจร</a:t>
            </a:r>
            <a:endParaRPr lang="th-TH" sz="1400" b="0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3999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กุ้ง 200 ราย 1075 ไร่ ข้าว ข้าว 42,259 ไร่   ประปา  5   แห่ง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987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ายได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มองแนวทางการแกไขปญหาทั้งระยะสั้น กลาง 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ยาว เพื่อแกปญหา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างยั่ง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ยืน และมีความเหมาะสมกับ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สภพาปจจุบัน เชนการจัด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HSarabunPSK"/>
                <a:cs typeface="TH SarabunPSK" panose="020B0500040200020003" pitchFamily="34" charset="-34"/>
              </a:rPr>
              <a:t>MTEF</a:t>
            </a:r>
            <a:endParaRPr lang="en-US" sz="1800" b="0" i="0" u="none" strike="noStrike" baseline="0" dirty="0">
              <a:solidFill>
                <a:srgbClr val="FF0000"/>
              </a:solidFill>
              <a:latin typeface="THSarabunPSK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0582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0358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ควรอธิบาย ใชวิธีใดมากที่สุด เพราะ? แลวมีผลตอบกลับ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าง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ไร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1398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19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77119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 เป็นการถ่ายทอดนโยบาย,แนวทาง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ดําเนินการ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ในระดับพื้นที่ เพื่อสร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ิาง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ความเข้าใจ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20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20984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520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การรับฟังปัญหา ไม่ใช้ผู้รับบริการประสานมา </a:t>
            </a:r>
          </a:p>
          <a:p>
            <a:pPr marR="1520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แล้วจึงไป แต่ฝ่ายได้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งานเชิงรุก โดยการออก </a:t>
            </a:r>
          </a:p>
          <a:p>
            <a:pPr marR="1520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พบปะอย่างสม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ํ่าเ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สมอ ถ้าพบปัญหาอุปสรรคจะ </a:t>
            </a:r>
          </a:p>
          <a:p>
            <a:pPr marR="1520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แก้ไขปัญหาอย่างทันที</a:t>
            </a:r>
          </a:p>
          <a:p>
            <a:endParaRPr lang="th-TH" b="0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1336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หมวด3 500 คะแนน ให้ความสําคัญให้มาก</a:t>
            </a:r>
          </a:p>
          <a:p>
            <a:pPr marR="1931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หัวขอ พัฒนา  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นการนําความเขาใจ การเขาถึงจาก หมวด 1,2 มา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กําหนด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R="1931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แนวทางในการ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ดําเนินการ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ของฝ่าย เพื่อให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รับบริการ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รับประโยชนและพึงพอ </a:t>
            </a:r>
          </a:p>
          <a:p>
            <a:pPr marR="1931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ใจ โดยฝ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ใชแนวทาง ,คูมือการปฏิบัติงาน,โปรแกรมของกรมชลประทาน </a:t>
            </a:r>
          </a:p>
          <a:p>
            <a:pPr marR="1931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มาใชในการปฏิบัติงาน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8361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868528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ฤดูกาล กอนถึงชวงการสง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โครงการฯ จะจัดประชุมฝ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ายส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ง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กําหนด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แนวทางการเพาะ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ปลูกพืชและการบริหารจัดการ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รายฤดู ตามศักยภาพ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ตนทุนที่มี โดยในฤดูฝนจะมีการเพาะปลูก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พืชเต็มพื้นท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0720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4030"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เมื่อรับทราบแนวทางการบริหารจัดการ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แล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วฝ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จะคํานวณหาพื้นที่การเพาะปลูกพืชใหเหมาะสมกับ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ตนท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ุน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โดยใชโปรแกรม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THSarabunPSK"/>
                <a:cs typeface="TH SarabunPSK" panose="020B0500040200020003" pitchFamily="34" charset="-34"/>
              </a:rPr>
              <a:t>ROS 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กรมชลประทาน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4030"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และนํามาวางแผนรายฤดูกาล/ราย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สัป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ดาห เพื่อ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นแนวทางในการบริหารจัดการ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และการติดตามของฝ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455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40385" algn="thaiDist"/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เมื่อทราบปริมาณน้ำต้นทุนที่มีของโครงฯ  ฝ่ายส่งน้ำฯ  จะนำมาวางแผนจัดสรร  </a:t>
            </a:r>
            <a:r>
              <a:rPr lang="th-TH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กำหนดพื้นที่เพาะปลูกตามศักยภาพของน้ำต้นทุนในกิจกรรมต่าง  สำรวจข้อมูลความต้องการใช้น้ำของผู้ใช้น้ำก่อนส่งน้ำ  การสำรวจศักยภาพในการระบายน้ำในลำน้ำที่รับผิดชอบ </a:t>
            </a:r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ฤดูฝนเต็มพื้นที่ส่งน้ำ จำนวน 43,334 ไร่ (เต็มพื้นที่) ฤดูแล้ง จะกำหนดประมาณ </a:t>
            </a:r>
            <a:r>
              <a:rPr lang="en-US" sz="1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+mj-cs"/>
              </a:rPr>
              <a:t>60% </a:t>
            </a:r>
            <a:r>
              <a:rPr lang="th-TH" sz="1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+mj-cs"/>
              </a:rPr>
              <a:t>ของพื้นที่ หรือตามปริมาณน้ำที่ได้รับการจัดสรรจากโครงการส่งน้ำและบำรุงรักษาลำปาว และจากผลการประชุมความต้องการเพาะปลูกพืชของกลุ่มผู้ใช้น้ำ</a:t>
            </a:r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พื้นที่บ่อกุ้ง  ประมาณ   1,075</a:t>
            </a:r>
          </a:p>
          <a:p>
            <a:pPr marR="0" algn="just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เนื่องจากพื้นที่ฝ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ชวงปลายคลอง กม. 24 จะ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นพื้นที่รับ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นํ้าไม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0" algn="just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สะดวก หากเกิดกรณีฝนทิ้งชวง อาจจะ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ใหมีปริมาณน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เพียงพอ 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0" algn="just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วางแนวทางในการเสนอแผนของรับการสนับสนุนเครื่อง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สูบ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เพื่อช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วย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เหลือ.....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lvl="0" indent="-342900" algn="thaiDist">
              <a:spcAft>
                <a:spcPts val="600"/>
              </a:spcAft>
              <a:buFont typeface="TH SarabunPSK" panose="020B0500040200020003" pitchFamily="34" charset="-34"/>
              <a:buChar char="-"/>
            </a:pPr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endParaRPr lang="en-US" sz="18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7636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0382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เรื่องนี้ใหเน้น  กล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าว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นําว่าเกิดอะไรขึ้น (สถานการณ์โควิด มีพรก.ฉุกเฉินห้ามขนส่ง,...) 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ทําให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้เกิดปัญหากับกุ้งที่จะขายในช่วงสงกรานต์ ไม่สามารถขาย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 รวมทั้ง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ูในชวง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0"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ปดการสง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ฤดูแลงจะ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ใหเกิดความเสียหาย หาก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มีการ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ดําเนินการ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ช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วย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เหลือจะเกิดความเสียหาย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าง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มาก ฝ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ายฯได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ประสานกับประมงจังหวัดขอขอม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ูล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ผลผลิตค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าง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รวมทั้ง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คํานวณหาปริมาณ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ซึ่งฝ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มีขอมูล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เลี้ย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งกุง มีการศึกษาการใช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มาแลว  เพื่อ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นขอม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ูล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,แนวทางในเบื้องตนเสนอโครงการฯ เพื่อพิจารณา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7CF7-A81C-40F7-87F2-EEF056F4165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5206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540385" algn="thaiDist"/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เมื่อทราบปริมาณน้ำต้นทุนที่มีของโครงฯ  ฝ่ายส่งน้ำฯ  จะนำมาวางแผนจัดสรร  </a:t>
            </a:r>
            <a:r>
              <a:rPr lang="th-TH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กำหนดพื้นที่เพาะปลูกตามศักยภาพของน้ำต้นทุนในกิจกรรมต่าง  สำรวจข้อมูลความต้องการใช้น้ำของผู้ใช้น้ำก่อนส่งน้ำ  การสำรวจศักยภาพในการระบายน้ำในลำน้ำที่รับผิดชอบ </a:t>
            </a:r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ฤดูฝนเต็มพื้นที่ส่งน้ำ จำนวน 43,334 ไร่ (เต็มพื้นที่) ฤดูแล้ง จะกำหนดประมาณ </a:t>
            </a:r>
            <a:r>
              <a:rPr lang="en-US" sz="1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+mj-cs"/>
              </a:rPr>
              <a:t>60% </a:t>
            </a:r>
            <a:r>
              <a:rPr lang="th-TH" sz="1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+mj-cs"/>
              </a:rPr>
              <a:t>ของพื้นที่ หรือตามปริมาณน้ำที่ได้รับการจัดสรรจากโครงการส่งน้ำและบำรุงรักษาลำปาว และจากผลการประชุมความต้องการเพาะปลูกพืชของกลุ่มผู้ใช้น้ำ</a:t>
            </a:r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พื้นที่บ่อกุ้ง  ประมาณ   1,075</a:t>
            </a:r>
          </a:p>
          <a:p>
            <a:pPr marR="0" algn="just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เนื่องจากพื้นที่ฝ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ชวงปลายคลอง กม. 24 จะ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นพื้นที่รับ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นํ้าไม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0" algn="just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สะดวก หากเกิดกรณีฝนทิ้งชวง อาจจะ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ใหมีปริมาณน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เพียงพอ 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0" algn="just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ฝ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วางแนวทางในการเสนอแผนของรับการสนับสนุนเครื่อง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สูบ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เพื่อช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วย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เหลือ.....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lvl="0" indent="-342900" algn="thaiDist">
              <a:spcAft>
                <a:spcPts val="600"/>
              </a:spcAft>
              <a:buFont typeface="TH SarabunPSK" panose="020B0500040200020003" pitchFamily="34" charset="-34"/>
              <a:buChar char="-"/>
            </a:pPr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</a:t>
            </a:r>
            <a:endParaRPr lang="en-US" sz="18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3455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5800" algn="l"/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นอกจากพื้นที่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านาแลว ในพื้นที่ฝ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ยังมีการ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เลี้ย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งกุง ซึ่ง 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นสัตวเศรษฐกิจที่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สําคัญ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ของจังหวัด ฝ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ายฯได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ใหความ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สําคัญ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ถึง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อาจจะมีพื้นที่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มากนักเมื่อเทียบกับพื้นที่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40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15800" algn="l"/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 โดยฝ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ายฯได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ศึกษาแนวทางการ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เลี้ย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งกุง ,การใช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 บอกุง เพื่อ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นขอม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ูล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ในการบริหารจัดการ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ของฝ</a:t>
            </a:r>
            <a:r>
              <a:rPr lang="th-TH" sz="40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</a:t>
            </a:r>
            <a:endParaRPr lang="th-TH" sz="40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สรุป *</a:t>
            </a:r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การเลี้ยงกุ้ง 4 เดือน จะใช้น้ำโดยประมาณ 5,376 ลบ.ม./ไร่*การเลี้ยงกุ้ง 5 เดือน จะใช้น้ำโดยประมาณ 6,912 ลบ.ม./ไร่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เป็นข้อมูลโดยการประมาณเท่านั้น โดยข้อมูลได้จากการสอบถามเกษตรผู้เลี้ยงกุ้ง แต่ยังมีเกษตรกรผู้เลี้ยงกุ้งที่มีการใช้น้ำที่แตกต่างจากตาราง ซึ่งขึ้นกับสภาพพื้นที่และวิธีการรับน้ำ เช่นการรับน้ำจากสถานีสูบน้ำด้วยไฟฟ้าซึ่งจะต้องเสียค่าใช้จ่าย อาจจะมีการใช้น้ำน้อยกว่าตารางการคำนวณ</a:t>
            </a:r>
          </a:p>
          <a:p>
            <a:pPr algn="thaiDist"/>
            <a:r>
              <a:rPr lang="th-TH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แนวโน้มการเลี้ยงกุ้ง  </a:t>
            </a:r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ปัจจุบันมีเกษตรกรเปลี่ยนจาก</a:t>
            </a:r>
            <a:r>
              <a:rPr lang="th-TH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การทำ</a:t>
            </a:r>
            <a:r>
              <a:rPr lang="th-TH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นามาเป็นการเลี้ยงกุ้งเพิ่มมากขึ้น เนื่องจากมีราคาดีกว่าข้าว เดิมมีการเลี้ยงกุ้งประมาณกม. 16+800 ของคลองส่งน้ำสายใหญ่ฝั่งขวา ปัจจุบันมีการขยายพื้นที่การเลี้ยงกุ้งในลักษณะกระจาย ซึ่งพบได้ในช่วงกม. 23+000 ,กม.28+000 และกม. 37+000 ของคลองส่งน้ำสายใหญ่ฝั่งขวา และช่วงประมาณ กม. 12 ของคลองส่งน้ำสายใหญ่ฝั่งซ้าย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3179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เพื่อ? มีกี่แนวทางที่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  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แลว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อะไร...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1330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หัวข้อ 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.5   </a:t>
            </a: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การดำเนินงานป้องกันและบรรเทาภัยจากน้ำหรือสภาวะวิกฤต (น้ำท่วม/น้ำแล้ง/น้ำเสีย)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2256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8615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h-TH" sz="16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r>
              <a:rPr lang="th-TH" sz="16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6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 ....เช่น เป็น</a:t>
            </a:r>
            <a:r>
              <a:rPr lang="th-TH" sz="16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ฐา</a:t>
            </a:r>
            <a:r>
              <a:rPr lang="th-TH" sz="16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นข้อม</a:t>
            </a:r>
            <a:r>
              <a:rPr lang="th-TH" sz="16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ุล</a:t>
            </a:r>
            <a:r>
              <a:rPr lang="th-TH" sz="16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ที่ใช้ในการปฏิบัติงาน    </a:t>
            </a:r>
          </a:p>
          <a:p>
            <a:pPr algn="l"/>
            <a:r>
              <a:rPr lang="th-TH" sz="16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การใช้ประโยชน์... เช่น มีความสะดวกรวดเร็ว ง่ายต่อการใช้งาน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7CF7-A81C-40F7-87F2-EEF056F4165E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2379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อธิบาย ปกติ ป้องกัน เร่งด่วน 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อะไร ใคร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ความถี่ 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9827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อธิบาย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อะไร อย่างไร ได้ประโยชน์อย่างไร และจะ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อะไรต่อ เพื่อให้สมบูรณ์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7CF7-A81C-40F7-87F2-EEF056F4165E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7008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ยกตัวอย่างในกรณีป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น้ํา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น้อยไม่สามารถเต็มพื้นที่จะ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อย่างไร&gt;&gt; ให้นําข้อมูลการออก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ดําเนินการ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ในช่วงแล้ง63/64 ที่ออกประชาสัมพันธ์ การจัด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แผนที่,ระบุเกษตรกรที่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ร่วมกับเกษตร </a:t>
            </a:r>
          </a:p>
          <a:p>
            <a:pPr marR="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จังหวัดมาใส่ เพื่อให้เห็นภาพสิ่งที่ได้จาก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การทํา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แล้วได้อะไร ข้อมูลเกษตรกรในพื้นที่  ที่จะ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นําม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าใช้งานต้อไป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255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ด้านข้อมูลการ เลี้ยงกุ้ง ได้ประสานกับ สนง.ประมงจังหวัด ในด้านข้อมูล </a:t>
            </a:r>
          </a:p>
          <a:p>
            <a:pPr algn="just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และนํามาจัด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ในรูปแบบ 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THSarabunPSK"/>
                <a:cs typeface="TH SarabunPSK" panose="020B0500040200020003" pitchFamily="34" charset="-34"/>
              </a:rPr>
              <a:t>GIS 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เพื่อสะดวกต่อการใช้งาน และการวาง </a:t>
            </a:r>
          </a:p>
          <a:p>
            <a:pPr algn="just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แผนบริหารจัดการ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7CF7-A81C-40F7-87F2-EEF056F4165E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0620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อธิบายว่าคืออะไร ใช้โปรแกรมอะไร เอาไปใช้อะไร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180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dirty="0">
                <a:solidFill>
                  <a:srgbClr val="FF0000"/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1เพื่อให้ทราบถึงจุดที่อาคารชลประทานและระบบส่งน้ำเกิดความเสียหาย  และสามารถเสนอคำขอตั้งงบประมาณเพื่อใช้ในการปรับปรุง/ซ่อมแซม ให้อาคารชลประทานพร้อมใช้งาน</a:t>
            </a:r>
            <a:endParaRPr lang="th-TH" b="1" dirty="0">
              <a:solidFill>
                <a:srgbClr val="FF0000"/>
              </a:solidFill>
            </a:endParaRPr>
          </a:p>
          <a:p>
            <a:pPr algn="l"/>
            <a:r>
              <a:rPr lang="th-TH" b="1" dirty="0">
                <a:solidFill>
                  <a:srgbClr val="FF0000"/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2</a:t>
            </a:r>
            <a:r>
              <a:rPr lang="th-TH" b="1" dirty="0" err="1">
                <a:solidFill>
                  <a:srgbClr val="FF0000"/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การทำ</a:t>
            </a:r>
            <a:r>
              <a:rPr lang="th-TH" b="1" dirty="0">
                <a:solidFill>
                  <a:srgbClr val="FF0000"/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บันทึกประวัติการตรวจสอบสภาพและการบำรุงรักษาอาคารชลประทาน 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ถ้ามีประวัติงานซ่อมควรใส่ด้วย</a:t>
            </a:r>
            <a:endParaRPr lang="th-TH" sz="1800" b="0" i="0" u="none" strike="noStrike" baseline="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10300" algn="l"/>
            <a:r>
              <a:rPr lang="en-US" sz="1800" b="1" i="0" u="none" strike="noStrike" baseline="0" dirty="0">
                <a:solidFill>
                  <a:srgbClr val="FF0000"/>
                </a:solidFill>
                <a:latin typeface="THSarabunPSK"/>
              </a:rPr>
              <a:t>walk thru </a:t>
            </a:r>
            <a:r>
              <a:rPr lang="th-TH" sz="1800" b="1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1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แล้วได้อะไร สํารวจช่วงไหน เป็นการนําความ รูปด้านเทคโนโลยีมาใช้ในการปฏิบัติงาน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870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การติดตามการรายงานของพนักงานส่งน้ำและเจ้าหน้าที่อาสาสมัครชลประทาน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71904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112720" algn="l"/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ทํา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เพื่อ? ... เชน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สําหรับ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บริหารจัดการ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ในฝ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  <a:p>
            <a:pPr marR="11272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เพื่อใหมีความเหมาะสมกับความตองการ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 </a:t>
            </a:r>
          </a:p>
          <a:p>
            <a:pPr marR="112720" algn="l"/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พืช ,และใชในการคํานวณหาประสิทธิภาพ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3283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นการตรวจสอบ,ตรวจทาน กับขอมูลฝ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ายฯ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ที่จนท.ไปสํารวจมา โดยอ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าง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อิงจาก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งที่เชื่อถือ</a:t>
            </a:r>
            <a:r>
              <a:rPr lang="th-TH" sz="1800" b="0" i="0" u="none" strike="noStrike" baseline="0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1800" b="0" i="0" u="none" strike="noStrike" baseline="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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E95589-76CE-4D51-AB14-2EFA73FFEB7B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853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FF634D-F1D8-4687-8E5B-6572AA163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36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55C18C7-86DE-42EE-A6D7-99BFC8BB2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74"/>
            </a:lvl1pPr>
            <a:lvl2pPr marL="452308" indent="0" algn="ctr">
              <a:buNone/>
              <a:defRPr sz="1979"/>
            </a:lvl2pPr>
            <a:lvl3pPr marL="904616" indent="0" algn="ctr">
              <a:buNone/>
              <a:defRPr sz="1781"/>
            </a:lvl3pPr>
            <a:lvl4pPr marL="1356924" indent="0" algn="ctr">
              <a:buNone/>
              <a:defRPr sz="1583"/>
            </a:lvl4pPr>
            <a:lvl5pPr marL="1809232" indent="0" algn="ctr">
              <a:buNone/>
              <a:defRPr sz="1583"/>
            </a:lvl5pPr>
            <a:lvl6pPr marL="2261540" indent="0" algn="ctr">
              <a:buNone/>
              <a:defRPr sz="1583"/>
            </a:lvl6pPr>
            <a:lvl7pPr marL="2713848" indent="0" algn="ctr">
              <a:buNone/>
              <a:defRPr sz="1583"/>
            </a:lvl7pPr>
            <a:lvl8pPr marL="3166156" indent="0" algn="ctr">
              <a:buNone/>
              <a:defRPr sz="1583"/>
            </a:lvl8pPr>
            <a:lvl9pPr marL="3618464" indent="0" algn="ctr">
              <a:buNone/>
              <a:defRPr sz="158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BDEDA8A-D168-4449-9403-AC8495C4B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54B2393-EC90-4F8C-99D8-D42419A9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7B1FA96-44A2-4115-94C7-A694F53C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422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ADBEAA2-FE24-438F-BD13-45D68801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BFD3AC18-7A9E-4F01-B569-307D7E1DD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8CACFCE-9452-4627-A71C-AAFF5EB18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87E4CBB-DB29-4760-B03D-0E2C81B18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2FC57C1-ABE5-4FC4-9E30-37AB5B81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344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767093FC-76C3-4B33-8338-109B990DF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F2B4328-720C-4824-AF40-EB43FF84F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CCD3DF0-FD2C-4D51-8767-6007E5778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7B8BBE8-9706-4EAF-8882-05B191F10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2A1D349-8027-4B74-9193-0286374D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235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CA577CB-65A1-49A5-A9CD-59E2E8A4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FEF8484-E1A3-4081-AAA2-E93CC5247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6636892-80ED-4548-9E60-3461BAA3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46D67ED-06F4-4FA7-A28C-A85B1EEB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7E3F53A-AB4D-4DAF-8F91-C4D81632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7280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23354B0-97C6-43E9-B7C4-61780B84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36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ABFE06A-8773-4012-B795-468D08462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74">
                <a:solidFill>
                  <a:schemeClr val="tx1">
                    <a:tint val="75000"/>
                  </a:schemeClr>
                </a:solidFill>
              </a:defRPr>
            </a:lvl1pPr>
            <a:lvl2pPr marL="452308" indent="0">
              <a:buNone/>
              <a:defRPr sz="1979">
                <a:solidFill>
                  <a:schemeClr val="tx1">
                    <a:tint val="75000"/>
                  </a:schemeClr>
                </a:solidFill>
              </a:defRPr>
            </a:lvl2pPr>
            <a:lvl3pPr marL="904616" indent="0">
              <a:buNone/>
              <a:defRPr sz="1781">
                <a:solidFill>
                  <a:schemeClr val="tx1">
                    <a:tint val="75000"/>
                  </a:schemeClr>
                </a:solidFill>
              </a:defRPr>
            </a:lvl3pPr>
            <a:lvl4pPr marL="1356924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4pPr>
            <a:lvl5pPr marL="1809232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5pPr>
            <a:lvl6pPr marL="2261540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6pPr>
            <a:lvl7pPr marL="2713848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7pPr>
            <a:lvl8pPr marL="3166156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8pPr>
            <a:lvl9pPr marL="3618464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EFCA65D-4758-4C92-9AAB-8A84BEA5F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C9C7664-078A-4488-B1D2-12241538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A5BFE98-BC91-4F90-B0A3-04C60964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017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422A0FD-2E9E-4D56-A0B6-24E734E9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1DE90F8-6AF1-4E4A-986B-D5301415E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2FDA3DB-CEB9-4F86-B36F-ED00FCDC2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2A2A5AF-CCE1-4F23-BA9D-300DD1D54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4B32750-9719-4CE4-9BA6-51EE543E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4AACB18-C424-4CF7-9BDA-7288C71F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257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059AA8-2F79-42C3-82E3-D07A0499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51BF6A0-B29C-413F-8275-3C153287D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74" b="1"/>
            </a:lvl1pPr>
            <a:lvl2pPr marL="452308" indent="0">
              <a:buNone/>
              <a:defRPr sz="1979" b="1"/>
            </a:lvl2pPr>
            <a:lvl3pPr marL="904616" indent="0">
              <a:buNone/>
              <a:defRPr sz="1781" b="1"/>
            </a:lvl3pPr>
            <a:lvl4pPr marL="1356924" indent="0">
              <a:buNone/>
              <a:defRPr sz="1583" b="1"/>
            </a:lvl4pPr>
            <a:lvl5pPr marL="1809232" indent="0">
              <a:buNone/>
              <a:defRPr sz="1583" b="1"/>
            </a:lvl5pPr>
            <a:lvl6pPr marL="2261540" indent="0">
              <a:buNone/>
              <a:defRPr sz="1583" b="1"/>
            </a:lvl6pPr>
            <a:lvl7pPr marL="2713848" indent="0">
              <a:buNone/>
              <a:defRPr sz="1583" b="1"/>
            </a:lvl7pPr>
            <a:lvl8pPr marL="3166156" indent="0">
              <a:buNone/>
              <a:defRPr sz="1583" b="1"/>
            </a:lvl8pPr>
            <a:lvl9pPr marL="3618464" indent="0">
              <a:buNone/>
              <a:defRPr sz="158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EDC46766-A98A-458A-ABF7-BAF6B6211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5DCF076A-8C92-41FB-99B5-5565C821D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74" b="1"/>
            </a:lvl1pPr>
            <a:lvl2pPr marL="452308" indent="0">
              <a:buNone/>
              <a:defRPr sz="1979" b="1"/>
            </a:lvl2pPr>
            <a:lvl3pPr marL="904616" indent="0">
              <a:buNone/>
              <a:defRPr sz="1781" b="1"/>
            </a:lvl3pPr>
            <a:lvl4pPr marL="1356924" indent="0">
              <a:buNone/>
              <a:defRPr sz="1583" b="1"/>
            </a:lvl4pPr>
            <a:lvl5pPr marL="1809232" indent="0">
              <a:buNone/>
              <a:defRPr sz="1583" b="1"/>
            </a:lvl5pPr>
            <a:lvl6pPr marL="2261540" indent="0">
              <a:buNone/>
              <a:defRPr sz="1583" b="1"/>
            </a:lvl6pPr>
            <a:lvl7pPr marL="2713848" indent="0">
              <a:buNone/>
              <a:defRPr sz="1583" b="1"/>
            </a:lvl7pPr>
            <a:lvl8pPr marL="3166156" indent="0">
              <a:buNone/>
              <a:defRPr sz="1583" b="1"/>
            </a:lvl8pPr>
            <a:lvl9pPr marL="3618464" indent="0">
              <a:buNone/>
              <a:defRPr sz="158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DEF2A80A-8DEC-48DA-BF32-128CE8C53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F1639A1C-A919-4984-BE7A-AF6F95C6E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94105EF6-FEA2-41A7-B464-164C0DAF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50F38995-8529-44EC-94DD-D0ABEE1D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3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2A84769-9456-4B3F-B2C9-A246D05D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7912333-331B-4BE7-8CDA-3909CA41F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E073912E-A1CB-431B-9FA5-5845C9F1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8062082A-8FC0-411A-8A7A-2AB5FFC7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170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F29019EB-7458-496C-A652-57639093E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879F7A89-B7D9-4CD1-B2E7-E9E5CC75E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1A9A5E8-714A-4B44-9929-F3EA408D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752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44F82A4-902D-47D3-B30B-91FE23F0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66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3DEF232-E1C8-4EF1-B060-20488239B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66"/>
            </a:lvl1pPr>
            <a:lvl2pPr>
              <a:defRPr sz="2770"/>
            </a:lvl2pPr>
            <a:lvl3pPr>
              <a:defRPr sz="2374"/>
            </a:lvl3pPr>
            <a:lvl4pPr>
              <a:defRPr sz="1979"/>
            </a:lvl4pPr>
            <a:lvl5pPr>
              <a:defRPr sz="1979"/>
            </a:lvl5pPr>
            <a:lvl6pPr>
              <a:defRPr sz="1979"/>
            </a:lvl6pPr>
            <a:lvl7pPr>
              <a:defRPr sz="1979"/>
            </a:lvl7pPr>
            <a:lvl8pPr>
              <a:defRPr sz="1979"/>
            </a:lvl8pPr>
            <a:lvl9pPr>
              <a:defRPr sz="1979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4039AE64-FF0B-4DDA-8A45-1FEA71822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3"/>
            </a:lvl1pPr>
            <a:lvl2pPr marL="452308" indent="0">
              <a:buNone/>
              <a:defRPr sz="1385"/>
            </a:lvl2pPr>
            <a:lvl3pPr marL="904616" indent="0">
              <a:buNone/>
              <a:defRPr sz="1187"/>
            </a:lvl3pPr>
            <a:lvl4pPr marL="1356924" indent="0">
              <a:buNone/>
              <a:defRPr sz="989"/>
            </a:lvl4pPr>
            <a:lvl5pPr marL="1809232" indent="0">
              <a:buNone/>
              <a:defRPr sz="989"/>
            </a:lvl5pPr>
            <a:lvl6pPr marL="2261540" indent="0">
              <a:buNone/>
              <a:defRPr sz="989"/>
            </a:lvl6pPr>
            <a:lvl7pPr marL="2713848" indent="0">
              <a:buNone/>
              <a:defRPr sz="989"/>
            </a:lvl7pPr>
            <a:lvl8pPr marL="3166156" indent="0">
              <a:buNone/>
              <a:defRPr sz="989"/>
            </a:lvl8pPr>
            <a:lvl9pPr marL="3618464" indent="0">
              <a:buNone/>
              <a:defRPr sz="989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E464235-897D-4788-B13B-8A12EE97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5F3E39F-1438-4BCD-AEF1-DF40AB12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5312D65-FA83-48CC-88DE-ED2ECD736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903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EA3B276-4E73-4A69-9C3A-6527F13F5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66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ED4F9207-00A1-49A5-9433-B44C503135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 marL="0" indent="0">
              <a:buNone/>
              <a:defRPr sz="3166"/>
            </a:lvl1pPr>
            <a:lvl2pPr marL="452308" indent="0">
              <a:buNone/>
              <a:defRPr sz="2770"/>
            </a:lvl2pPr>
            <a:lvl3pPr marL="904616" indent="0">
              <a:buNone/>
              <a:defRPr sz="2374"/>
            </a:lvl3pPr>
            <a:lvl4pPr marL="1356924" indent="0">
              <a:buNone/>
              <a:defRPr sz="1979"/>
            </a:lvl4pPr>
            <a:lvl5pPr marL="1809232" indent="0">
              <a:buNone/>
              <a:defRPr sz="1979"/>
            </a:lvl5pPr>
            <a:lvl6pPr marL="2261540" indent="0">
              <a:buNone/>
              <a:defRPr sz="1979"/>
            </a:lvl6pPr>
            <a:lvl7pPr marL="2713848" indent="0">
              <a:buNone/>
              <a:defRPr sz="1979"/>
            </a:lvl7pPr>
            <a:lvl8pPr marL="3166156" indent="0">
              <a:buNone/>
              <a:defRPr sz="1979"/>
            </a:lvl8pPr>
            <a:lvl9pPr marL="3618464" indent="0">
              <a:buNone/>
              <a:defRPr sz="1979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F6C395E-19AC-433D-803B-354545D3E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3"/>
            </a:lvl1pPr>
            <a:lvl2pPr marL="452308" indent="0">
              <a:buNone/>
              <a:defRPr sz="1385"/>
            </a:lvl2pPr>
            <a:lvl3pPr marL="904616" indent="0">
              <a:buNone/>
              <a:defRPr sz="1187"/>
            </a:lvl3pPr>
            <a:lvl4pPr marL="1356924" indent="0">
              <a:buNone/>
              <a:defRPr sz="989"/>
            </a:lvl4pPr>
            <a:lvl5pPr marL="1809232" indent="0">
              <a:buNone/>
              <a:defRPr sz="989"/>
            </a:lvl5pPr>
            <a:lvl6pPr marL="2261540" indent="0">
              <a:buNone/>
              <a:defRPr sz="989"/>
            </a:lvl6pPr>
            <a:lvl7pPr marL="2713848" indent="0">
              <a:buNone/>
              <a:defRPr sz="989"/>
            </a:lvl7pPr>
            <a:lvl8pPr marL="3166156" indent="0">
              <a:buNone/>
              <a:defRPr sz="989"/>
            </a:lvl8pPr>
            <a:lvl9pPr marL="3618464" indent="0">
              <a:buNone/>
              <a:defRPr sz="989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F7821F-FCCC-4F1D-A958-E1019509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73A4F60-A4B1-4D50-AAB1-6CE3410A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573EDC2-5555-4845-A408-03C007499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7236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CE429CB4-AE32-43FD-8EAE-6395BB73C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C993543-B583-4863-B098-DB54C02E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0D13CA3-6428-48FA-8B1E-1A88F71C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CF16D-B428-48EE-B320-710493022225}" type="datetimeFigureOut">
              <a:rPr lang="th-TH" smtClean="0"/>
              <a:t>10/02/65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61B22CB-DDB9-4C60-A3FB-ABE3CAA7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D9239DD-2F51-4FC9-9309-B1AE7FABD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B2061-1DD4-444B-A468-0DD0811C63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459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04616" rtl="0" eaLnBrk="1" latinLnBrk="0" hangingPunct="1">
        <a:lnSpc>
          <a:spcPct val="90000"/>
        </a:lnSpc>
        <a:spcBef>
          <a:spcPct val="0"/>
        </a:spcBef>
        <a:buNone/>
        <a:defRPr sz="43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154" indent="-226154" algn="l" defTabSz="904616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2770" kern="1200">
          <a:solidFill>
            <a:schemeClr val="tx1"/>
          </a:solidFill>
          <a:latin typeface="+mn-lt"/>
          <a:ea typeface="+mn-ea"/>
          <a:cs typeface="+mn-cs"/>
        </a:defRPr>
      </a:lvl1pPr>
      <a:lvl2pPr marL="678462" indent="-226154" algn="l" defTabSz="90461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4" kern="1200">
          <a:solidFill>
            <a:schemeClr val="tx1"/>
          </a:solidFill>
          <a:latin typeface="+mn-lt"/>
          <a:ea typeface="+mn-ea"/>
          <a:cs typeface="+mn-cs"/>
        </a:defRPr>
      </a:lvl2pPr>
      <a:lvl3pPr marL="1130770" indent="-226154" algn="l" defTabSz="90461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9" kern="1200">
          <a:solidFill>
            <a:schemeClr val="tx1"/>
          </a:solidFill>
          <a:latin typeface="+mn-lt"/>
          <a:ea typeface="+mn-ea"/>
          <a:cs typeface="+mn-cs"/>
        </a:defRPr>
      </a:lvl3pPr>
      <a:lvl4pPr marL="1583078" indent="-226154" algn="l" defTabSz="90461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4pPr>
      <a:lvl5pPr marL="2035386" indent="-226154" algn="l" defTabSz="90461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5pPr>
      <a:lvl6pPr marL="2487694" indent="-226154" algn="l" defTabSz="90461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6pPr>
      <a:lvl7pPr marL="2940002" indent="-226154" algn="l" defTabSz="90461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7pPr>
      <a:lvl8pPr marL="3392310" indent="-226154" algn="l" defTabSz="90461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8pPr>
      <a:lvl9pPr marL="3844618" indent="-226154" algn="l" defTabSz="904616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04616" rtl="0" eaLnBrk="1" latinLnBrk="0" hangingPunct="1">
        <a:defRPr sz="2770" kern="1200">
          <a:solidFill>
            <a:schemeClr val="tx1"/>
          </a:solidFill>
          <a:latin typeface="+mn-lt"/>
          <a:ea typeface="+mn-ea"/>
          <a:cs typeface="+mn-cs"/>
        </a:defRPr>
      </a:lvl1pPr>
      <a:lvl2pPr marL="452308" algn="l" defTabSz="904616" rtl="0" eaLnBrk="1" latinLnBrk="0" hangingPunct="1">
        <a:defRPr sz="2770" kern="1200">
          <a:solidFill>
            <a:schemeClr val="tx1"/>
          </a:solidFill>
          <a:latin typeface="+mn-lt"/>
          <a:ea typeface="+mn-ea"/>
          <a:cs typeface="+mn-cs"/>
        </a:defRPr>
      </a:lvl2pPr>
      <a:lvl3pPr marL="904616" algn="l" defTabSz="904616" rtl="0" eaLnBrk="1" latinLnBrk="0" hangingPunct="1">
        <a:defRPr sz="277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24" algn="l" defTabSz="904616" rtl="0" eaLnBrk="1" latinLnBrk="0" hangingPunct="1">
        <a:defRPr sz="2770" kern="1200">
          <a:solidFill>
            <a:schemeClr val="tx1"/>
          </a:solidFill>
          <a:latin typeface="+mn-lt"/>
          <a:ea typeface="+mn-ea"/>
          <a:cs typeface="+mn-cs"/>
        </a:defRPr>
      </a:lvl4pPr>
      <a:lvl5pPr marL="1809232" algn="l" defTabSz="904616" rtl="0" eaLnBrk="1" latinLnBrk="0" hangingPunct="1">
        <a:defRPr sz="2770" kern="1200">
          <a:solidFill>
            <a:schemeClr val="tx1"/>
          </a:solidFill>
          <a:latin typeface="+mn-lt"/>
          <a:ea typeface="+mn-ea"/>
          <a:cs typeface="+mn-cs"/>
        </a:defRPr>
      </a:lvl5pPr>
      <a:lvl6pPr marL="2261540" algn="l" defTabSz="904616" rtl="0" eaLnBrk="1" latinLnBrk="0" hangingPunct="1">
        <a:defRPr sz="2770" kern="1200">
          <a:solidFill>
            <a:schemeClr val="tx1"/>
          </a:solidFill>
          <a:latin typeface="+mn-lt"/>
          <a:ea typeface="+mn-ea"/>
          <a:cs typeface="+mn-cs"/>
        </a:defRPr>
      </a:lvl6pPr>
      <a:lvl7pPr marL="2713848" algn="l" defTabSz="904616" rtl="0" eaLnBrk="1" latinLnBrk="0" hangingPunct="1">
        <a:defRPr sz="277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56" algn="l" defTabSz="904616" rtl="0" eaLnBrk="1" latinLnBrk="0" hangingPunct="1">
        <a:defRPr sz="2770" kern="1200">
          <a:solidFill>
            <a:schemeClr val="tx1"/>
          </a:solidFill>
          <a:latin typeface="+mn-lt"/>
          <a:ea typeface="+mn-ea"/>
          <a:cs typeface="+mn-cs"/>
        </a:defRPr>
      </a:lvl8pPr>
      <a:lvl9pPr marL="3618464" algn="l" defTabSz="904616" rtl="0" eaLnBrk="1" latinLnBrk="0" hangingPunct="1">
        <a:defRPr sz="27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4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5.png"/><Relationship Id="rId9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emf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hdphoto" Target="../media/hdphoto1.wdp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6.png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microsoft.com/office/2007/relationships/hdphoto" Target="../media/hdphoto1.wdp"/><Relationship Id="rId7" Type="http://schemas.openxmlformats.org/officeDocument/2006/relationships/image" Target="../media/image9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jpe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6.png"/><Relationship Id="rId9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8.gif"/><Relationship Id="rId5" Type="http://schemas.openxmlformats.org/officeDocument/2006/relationships/image" Target="../media/image107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svg"/><Relationship Id="rId2" Type="http://schemas.openxmlformats.org/officeDocument/2006/relationships/image" Target="../media/image5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4.png"/><Relationship Id="rId7" Type="http://schemas.openxmlformats.org/officeDocument/2006/relationships/image" Target="../media/image118.jpeg"/><Relationship Id="rId12" Type="http://schemas.openxmlformats.org/officeDocument/2006/relationships/image" Target="../media/image1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11" Type="http://schemas.openxmlformats.org/officeDocument/2006/relationships/image" Target="../media/image122.jpg"/><Relationship Id="rId5" Type="http://schemas.openxmlformats.org/officeDocument/2006/relationships/image" Target="../media/image116.jpeg"/><Relationship Id="rId10" Type="http://schemas.openxmlformats.org/officeDocument/2006/relationships/image" Target="../media/image121.emf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4.jp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6.png"/><Relationship Id="rId4" Type="http://schemas.openxmlformats.org/officeDocument/2006/relationships/image" Target="../media/image1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4.png"/><Relationship Id="rId4" Type="http://schemas.openxmlformats.org/officeDocument/2006/relationships/image" Target="../media/image1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361" y="2420889"/>
            <a:ext cx="11251193" cy="84342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H SarabunIT๙" panose="020B0500040200020003" pitchFamily="34" charset="-34"/>
              </a:rPr>
              <a:t>การปฏิบัติการส่งน้ำ ติตตาม และประเมินผล ระดับฝ่ายส่งน้ำและบำรุงรักษา</a:t>
            </a:r>
            <a:endParaRPr lang="th-TH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2"/>
            <a:ext cx="2200788" cy="24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3790" y="4293097"/>
            <a:ext cx="8334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H SarabunPSK" pitchFamily="34" charset="-34"/>
                <a:cs typeface="TH SarabunPSK" pitchFamily="34" charset="-34"/>
              </a:rPr>
              <a:t>ฝ่ายส่งน้ำและบำรุงรักษาที่  2 </a:t>
            </a:r>
          </a:p>
          <a:p>
            <a:pPr algn="ctr"/>
            <a:r>
              <a:rPr lang="th-TH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H SarabunPSK" pitchFamily="34" charset="-34"/>
                <a:cs typeface="TH SarabunPSK" pitchFamily="34" charset="-34"/>
              </a:rPr>
              <a:t>โครงการส่งน้ำและบำรุงรักษาลำปาว  สำนักงานงานชลประทานที่  6</a:t>
            </a:r>
          </a:p>
        </p:txBody>
      </p:sp>
    </p:spTree>
    <p:extLst>
      <p:ext uri="{BB962C8B-B14F-4D97-AF65-F5344CB8AC3E}">
        <p14:creationId xmlns:p14="http://schemas.microsoft.com/office/powerpoint/2010/main" val="2796647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7CE34C0-4C37-414E-B054-8BFE359A4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73" y="98969"/>
            <a:ext cx="4511584" cy="6257578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0BDA76B-F99B-47C9-960C-E17DB84E9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085" y="95385"/>
            <a:ext cx="7418176" cy="1972901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AB1023D-D7E1-4FA1-B365-10E96DD7F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085" y="2160815"/>
            <a:ext cx="7445000" cy="3750128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59372D9-6512-4F80-8040-028C057731FB}"/>
              </a:ext>
            </a:extLst>
          </p:cNvPr>
          <p:cNvSpPr txBox="1"/>
          <p:nvPr/>
        </p:nvSpPr>
        <p:spPr>
          <a:xfrm>
            <a:off x="4975600" y="6187270"/>
            <a:ext cx="7187661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spc="-40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แสดงการจัดเก็บ,คำนวณปริมาณฝนในเขตพื้นที่ฝ่ายฯ โดยวิธี </a:t>
            </a:r>
            <a:r>
              <a:rPr lang="en-US" sz="2400" spc="-4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Thiessen Polygon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547150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FFC349B-5FBD-4709-A32F-8D4E9CF50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08" y="246016"/>
            <a:ext cx="6362110" cy="4575791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CCAA95EE-43CF-4932-9D8C-4EA38ACC318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9723" y="246017"/>
            <a:ext cx="5535295" cy="2164080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A1E0213-707C-4C71-B5C6-3965BA435324}"/>
              </a:ext>
            </a:extLst>
          </p:cNvPr>
          <p:cNvGrpSpPr>
            <a:grpSpLocks noChangeAspect="1"/>
          </p:cNvGrpSpPr>
          <p:nvPr/>
        </p:nvGrpSpPr>
        <p:grpSpPr>
          <a:xfrm>
            <a:off x="149723" y="2542465"/>
            <a:ext cx="5507885" cy="2164080"/>
            <a:chOff x="3272790" y="2267268"/>
            <a:chExt cx="5646420" cy="2323465"/>
          </a:xfrm>
        </p:grpSpPr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0D6A64F7-016D-4AC6-8E8D-490CB9AC2A6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965" y="2267268"/>
              <a:ext cx="5581650" cy="2323465"/>
            </a:xfrm>
            <a:prstGeom prst="rect">
              <a:avLst/>
            </a:prstGeom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E2DA6649-B6ED-45A2-979A-2895EE498D33}"/>
                </a:ext>
              </a:extLst>
            </p:cNvPr>
            <p:cNvSpPr/>
            <p:nvPr/>
          </p:nvSpPr>
          <p:spPr>
            <a:xfrm>
              <a:off x="3272790" y="3291523"/>
              <a:ext cx="5646420" cy="19304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กล่องข้อความ 10">
              <a:extLst>
                <a:ext uri="{FF2B5EF4-FFF2-40B4-BE49-F238E27FC236}">
                  <a16:creationId xmlns:a16="http://schemas.microsoft.com/office/drawing/2014/main" id="{C19E833B-3978-4C88-BDAA-28118D3AB510}"/>
                </a:ext>
              </a:extLst>
            </p:cNvPr>
            <p:cNvSpPr txBox="1"/>
            <p:nvPr/>
          </p:nvSpPr>
          <p:spPr>
            <a:xfrm>
              <a:off x="4527550" y="3245168"/>
              <a:ext cx="2009140" cy="27686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  <a:effectLst/>
          </p:spPr>
          <p:txBody>
            <a:bodyPr wrap="none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9050" dir="2700000" algn="tl">
                      <a:sysClr val="windowText" lastClr="000000">
                        <a:alpha val="40000"/>
                      </a:sys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Leelawadee" panose="020B0502040204020203" pitchFamily="34" charset="-34"/>
                </a:rPr>
                <a:t>รวมข้าวนาปรัง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9050" dir="2700000" algn="tl">
                      <a:sysClr val="windowText" lastClr="000000">
                        <a:alpha val="40000"/>
                      </a:sysClr>
                    </a:outerShdw>
                  </a:effectLst>
                  <a:uLnTx/>
                  <a:uFillTx/>
                  <a:latin typeface="Leelawadee" panose="020B0502040204020203" pitchFamily="34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 = 22,737</a:t>
              </a:r>
              <a:r>
                <a:rPr kumimoji="0" lang="th-TH" sz="1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9050" dir="2700000" algn="tl">
                      <a:sysClr val="windowText" lastClr="000000">
                        <a:alpha val="40000"/>
                      </a:sysClr>
                    </a:outerShdw>
                  </a:effectLst>
                  <a:uLnTx/>
                  <a:uFillTx/>
                  <a:latin typeface="Leelawadee" panose="020B0502040204020203" pitchFamily="34" charset="-34"/>
                  <a:ea typeface="Times New Roman" panose="02020603050405020304" pitchFamily="18" charset="0"/>
                  <a:cs typeface="Angsana New" panose="02020603050405020304" pitchFamily="18" charset="-34"/>
                </a:rPr>
                <a:t> ไร่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5CF47A6F-C31C-4E42-8B10-23E83D0D5000}"/>
              </a:ext>
            </a:extLst>
          </p:cNvPr>
          <p:cNvSpPr txBox="1"/>
          <p:nvPr/>
        </p:nvSpPr>
        <p:spPr>
          <a:xfrm>
            <a:off x="2917369" y="5298746"/>
            <a:ext cx="7467601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th-TH" sz="2800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การตรวจสอบรายงานพื้นที่เพาะปลูกพืชฝ่ายส่งน้ำฯที่ 2กับข้อมูลของ </a:t>
            </a:r>
            <a:r>
              <a:rPr lang="en-US" sz="2800" dirty="0" err="1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Gistda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71847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6BEB475-C5E6-4164-8D25-E2EA882AFC7A}"/>
              </a:ext>
            </a:extLst>
          </p:cNvPr>
          <p:cNvSpPr/>
          <p:nvPr/>
        </p:nvSpPr>
        <p:spPr>
          <a:xfrm>
            <a:off x="0" y="0"/>
            <a:ext cx="12192000" cy="491611"/>
          </a:xfrm>
          <a:prstGeom prst="rect">
            <a:avLst/>
          </a:prstGeom>
          <a:gradFill flip="none" rotWithShape="1">
            <a:gsLst>
              <a:gs pos="17000">
                <a:srgbClr val="FF99FF">
                  <a:alpha val="49804"/>
                </a:srgbClr>
              </a:gs>
              <a:gs pos="1361">
                <a:srgbClr val="CC66FF">
                  <a:alpha val="49804"/>
                </a:srgbClr>
              </a:gs>
              <a:gs pos="45000">
                <a:srgbClr val="D5D5D5">
                  <a:alpha val="50000"/>
                </a:srgbClr>
              </a:gs>
              <a:gs pos="99000">
                <a:schemeClr val="accent6">
                  <a:lumMod val="40000"/>
                  <a:lumOff val="60000"/>
                </a:schemeClr>
              </a:gs>
              <a:gs pos="79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482DC21-C851-42DD-963E-E1301B7CE083}"/>
              </a:ext>
            </a:extLst>
          </p:cNvPr>
          <p:cNvSpPr/>
          <p:nvPr/>
        </p:nvSpPr>
        <p:spPr>
          <a:xfrm>
            <a:off x="0" y="491612"/>
            <a:ext cx="12192000" cy="237039"/>
          </a:xfrm>
          <a:prstGeom prst="rect">
            <a:avLst/>
          </a:prstGeom>
          <a:gradFill flip="none" rotWithShape="1">
            <a:gsLst>
              <a:gs pos="12000">
                <a:srgbClr val="D6D6D6">
                  <a:alpha val="50000"/>
                </a:srgbClr>
              </a:gs>
              <a:gs pos="39000">
                <a:srgbClr val="D1D1D1"/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E9B62D-CAB2-4689-8FB6-1B2B4042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6" b="98225" l="10000" r="99000">
                        <a14:foregroundMark x1="92333" y1="27811" x2="92333" y2="27811"/>
                        <a14:foregroundMark x1="97000" y1="29586" x2="97000" y2="29586"/>
                        <a14:foregroundMark x1="94333" y1="69231" x2="94333" y2="69231"/>
                        <a14:foregroundMark x1="94667" y1="47929" x2="94667" y2="47929"/>
                        <a14:foregroundMark x1="93333" y1="55030" x2="93333" y2="55030"/>
                        <a14:foregroundMark x1="93000" y1="71598" x2="93000" y2="71598"/>
                        <a14:foregroundMark x1="96333" y1="67456" x2="96333" y2="67456"/>
                        <a14:foregroundMark x1="99000" y1="59763" x2="99000" y2="59763"/>
                        <a14:foregroundMark x1="92000" y1="59172" x2="92000" y2="59172"/>
                        <a14:foregroundMark x1="82667" y1="77515" x2="82667" y2="77515"/>
                        <a14:foregroundMark x1="87333" y1="98225" x2="87333" y2="98225"/>
                        <a14:foregroundMark x1="89667" y1="85799" x2="89667" y2="85799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60"/>
          <a:stretch/>
        </p:blipFill>
        <p:spPr>
          <a:xfrm>
            <a:off x="10474050" y="-102081"/>
            <a:ext cx="1717950" cy="83073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F9E02A0-A238-4A41-B8F0-44B405F58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8"/>
            <a:ext cx="914400" cy="9144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1C114E4-F209-4B81-80C4-686DFF9FFB40}"/>
              </a:ext>
            </a:extLst>
          </p:cNvPr>
          <p:cNvSpPr txBox="1"/>
          <p:nvPr/>
        </p:nvSpPr>
        <p:spPr>
          <a:xfrm>
            <a:off x="3128681" y="91501"/>
            <a:ext cx="5934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ตัวอย่างข้อมูลและเทคโนโลยีที่ใช้ในการวิเคราะห์ วางแผน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380F89B-2ADC-4AA8-BC30-01419A95C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" y="914400"/>
            <a:ext cx="12138188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7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F5F98276-05B1-4BA5-BDFF-0B48D412A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" r="59530" b="48011"/>
          <a:stretch/>
        </p:blipFill>
        <p:spPr bwMode="auto">
          <a:xfrm>
            <a:off x="170361" y="158840"/>
            <a:ext cx="10655843" cy="6631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9907A6F-1015-4D50-BF38-8D1C50277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934" y="3429000"/>
            <a:ext cx="7258705" cy="336158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450C74F-AC82-4271-A641-4C7F521B244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164285" y="5312229"/>
            <a:ext cx="3483429" cy="1099683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BE5341D-048C-485A-B4ED-5CDE2F8CDB20}"/>
              </a:ext>
            </a:extLst>
          </p:cNvPr>
          <p:cNvSpPr txBox="1"/>
          <p:nvPr/>
        </p:nvSpPr>
        <p:spPr>
          <a:xfrm>
            <a:off x="6651171" y="184478"/>
            <a:ext cx="4027715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ข้อมูลการคำนวณน้ำผ่านคลอง 1</a:t>
            </a:r>
            <a:r>
              <a:rPr lang="en-US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L-RMC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20039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8D1211A-B4E7-4D2B-9696-D23F486B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27" t="31919" r="30303" b="24714"/>
          <a:stretch/>
        </p:blipFill>
        <p:spPr>
          <a:xfrm>
            <a:off x="2238064" y="707812"/>
            <a:ext cx="8248073" cy="5442375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91D25334-E936-4F85-BFE7-200DBBE7B433}"/>
              </a:ext>
            </a:extLst>
          </p:cNvPr>
          <p:cNvSpPr/>
          <p:nvPr/>
        </p:nvSpPr>
        <p:spPr>
          <a:xfrm>
            <a:off x="0" y="0"/>
            <a:ext cx="1206182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1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วิธีการ/กระบวนการจัดทำแผนงานโครงการ</a:t>
            </a:r>
            <a:endParaRPr lang="en-US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CF741A3E-93F8-499F-8798-E3C3C18B13A1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6" name="ลูกศรเชื่อมต่อแบบตรง 5">
            <a:extLst>
              <a:ext uri="{FF2B5EF4-FFF2-40B4-BE49-F238E27FC236}">
                <a16:creationId xmlns:a16="http://schemas.microsoft.com/office/drawing/2014/main" id="{A360CDB3-ED69-4163-9158-89DCEA12AE84}"/>
              </a:ext>
            </a:extLst>
          </p:cNvPr>
          <p:cNvCxnSpPr/>
          <p:nvPr/>
        </p:nvCxnSpPr>
        <p:spPr>
          <a:xfrm>
            <a:off x="8167255" y="2556164"/>
            <a:ext cx="1267690" cy="0"/>
          </a:xfrm>
          <a:prstGeom prst="straightConnector1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259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91D25334-E936-4F85-BFE7-200DBBE7B433}"/>
              </a:ext>
            </a:extLst>
          </p:cNvPr>
          <p:cNvSpPr/>
          <p:nvPr/>
        </p:nvSpPr>
        <p:spPr>
          <a:xfrm>
            <a:off x="0" y="0"/>
            <a:ext cx="1060314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การจำแนกกลุ่มผู้รับบริการ  ผู้มีส่วนได้ส่วนเสีย  การกำหนดช่องทางในการรับรู้และวางแนวทางในการตอบสนองความต้องการของผู้รับบริการและผู้มีส่วนได้ส่วนเสีย</a:t>
            </a:r>
            <a:endParaRPr lang="en-US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</a:endParaRPr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CF741A3E-93F8-499F-8798-E3C3C18B13A1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777BB03F-56B9-4D3F-9D9E-7ADEE4738780}"/>
              </a:ext>
            </a:extLst>
          </p:cNvPr>
          <p:cNvSpPr/>
          <p:nvPr/>
        </p:nvSpPr>
        <p:spPr>
          <a:xfrm>
            <a:off x="149156" y="1113654"/>
            <a:ext cx="2163097" cy="5211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เกษตรผู้ใช้น้ำ</a:t>
            </a:r>
            <a:endParaRPr lang="th-TH" dirty="0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CEC2661-002F-43E4-BC94-E8149C22A406}"/>
              </a:ext>
            </a:extLst>
          </p:cNvPr>
          <p:cNvSpPr/>
          <p:nvPr/>
        </p:nvSpPr>
        <p:spPr>
          <a:xfrm>
            <a:off x="2397703" y="1113653"/>
            <a:ext cx="2163097" cy="5211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ประปา</a:t>
            </a:r>
            <a:endParaRPr lang="th-TH" dirty="0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45BB84D8-09C1-4CFC-A874-32F3C67FFA5F}"/>
              </a:ext>
            </a:extLst>
          </p:cNvPr>
          <p:cNvSpPr/>
          <p:nvPr/>
        </p:nvSpPr>
        <p:spPr>
          <a:xfrm>
            <a:off x="4627123" y="1113653"/>
            <a:ext cx="2163097" cy="52110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ประชาชนทั่วไป</a:t>
            </a:r>
            <a:endParaRPr lang="th-TH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D44758AC-3864-434A-96F6-AD3E896BA6F0}"/>
              </a:ext>
            </a:extLst>
          </p:cNvPr>
          <p:cNvSpPr txBox="1"/>
          <p:nvPr/>
        </p:nvSpPr>
        <p:spPr>
          <a:xfrm>
            <a:off x="149156" y="1844146"/>
            <a:ext cx="2163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Tx/>
              <a:buChar char="-"/>
              <a:tabLst>
                <a:tab pos="354013" algn="l"/>
              </a:tabLst>
            </a:pPr>
            <a:r>
              <a:rPr lang="th-TH" dirty="0"/>
              <a:t>เกษตรกรทำนา</a:t>
            </a:r>
          </a:p>
          <a:p>
            <a:pPr marL="176213" indent="-176213">
              <a:buFontTx/>
              <a:buChar char="-"/>
            </a:pPr>
            <a:r>
              <a:rPr lang="th-TH" dirty="0"/>
              <a:t>เกษตรกรผู้เลี้ยงกุ้ง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AC4B80A-D59F-4D67-B78E-BC9639559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6" y="3143530"/>
            <a:ext cx="2572807" cy="191560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4ACA262-FFD0-4423-A4FB-50BD9603D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8970"/>
            <a:ext cx="2572807" cy="1409134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C06ACC2D-6B2F-4560-A258-A4F1C0E9C2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9354" r="15561" b="43078"/>
          <a:stretch/>
        </p:blipFill>
        <p:spPr>
          <a:xfrm>
            <a:off x="2518416" y="2262117"/>
            <a:ext cx="4217413" cy="2152533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9D2C9D4A-DFA1-4199-9EE9-2FC8AD6983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152" t="8311" r="5699" b="6919"/>
          <a:stretch/>
        </p:blipFill>
        <p:spPr>
          <a:xfrm>
            <a:off x="6790020" y="901126"/>
            <a:ext cx="5146014" cy="3192384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1E3319CC-D6CE-443C-87D7-04C2A9D852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95" y="3974173"/>
            <a:ext cx="3656249" cy="2742806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CBB56CCB-F1A1-4472-BE6C-E86510D1B1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07" y="4409212"/>
            <a:ext cx="3025189" cy="2268892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74B9F64F-F6FB-4181-9D22-C5B09C31CD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8652" r="21102" b="5106"/>
          <a:stretch/>
        </p:blipFill>
        <p:spPr>
          <a:xfrm>
            <a:off x="9254244" y="4156630"/>
            <a:ext cx="2937756" cy="23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00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220037B-C6A8-40D1-A863-56CFE7FD4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8" t="25589" r="20909" b="18922"/>
          <a:stretch/>
        </p:blipFill>
        <p:spPr>
          <a:xfrm>
            <a:off x="176018" y="44097"/>
            <a:ext cx="11821317" cy="632517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08B9ED9-B2DD-4074-93B4-C25DC2A76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58" t="42868" r="21129" b="22150"/>
          <a:stretch/>
        </p:blipFill>
        <p:spPr>
          <a:xfrm>
            <a:off x="176019" y="2698587"/>
            <a:ext cx="11839961" cy="411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5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91D25334-E936-4F85-BFE7-200DBBE7B433}"/>
              </a:ext>
            </a:extLst>
          </p:cNvPr>
          <p:cNvSpPr/>
          <p:nvPr/>
        </p:nvSpPr>
        <p:spPr>
          <a:xfrm>
            <a:off x="0" y="0"/>
            <a:ext cx="1206182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1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วิธีการ/กระบวนการจัดทำแผนงาน</a:t>
            </a:r>
            <a:endParaRPr lang="en-US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วงรี 4">
            <a:extLst>
              <a:ext uri="{FF2B5EF4-FFF2-40B4-BE49-F238E27FC236}">
                <a16:creationId xmlns:a16="http://schemas.microsoft.com/office/drawing/2014/main" id="{CF741A3E-93F8-499F-8798-E3C3C18B13A1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71880BD-BE85-466D-8BEF-F162BDA76903}"/>
              </a:ext>
            </a:extLst>
          </p:cNvPr>
          <p:cNvSpPr txBox="1"/>
          <p:nvPr/>
        </p:nvSpPr>
        <p:spPr>
          <a:xfrm>
            <a:off x="395209" y="534980"/>
            <a:ext cx="731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>
              <a:spcBef>
                <a:spcPts val="600"/>
              </a:spcBef>
            </a:pPr>
            <a:r>
              <a:rPr lang="th-TH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การจัดลำดับความสำคัญในการแก้ไขปัญหาและการจัดสรรงบประมาณ</a:t>
            </a:r>
            <a:endParaRPr lang="en-US" sz="2000" dirty="0">
              <a:solidFill>
                <a:srgbClr val="00000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3155225-E273-4D9F-8F74-FF422AAF5D7D}"/>
              </a:ext>
            </a:extLst>
          </p:cNvPr>
          <p:cNvSpPr txBox="1"/>
          <p:nvPr/>
        </p:nvSpPr>
        <p:spPr>
          <a:xfrm>
            <a:off x="395209" y="1840767"/>
            <a:ext cx="3888484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การแก้ไขปัญหาเร่งด่วนจากอุทกภัย/ภัยแล้งในพื้นที่</a:t>
            </a:r>
            <a:endParaRPr lang="en-US" b="1" dirty="0">
              <a:solidFill>
                <a:srgbClr val="0070C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ตอบสนองความต้องการแก้ไขปัญหาการส่งน้ำ/ระบายน้ำในพื้นที่</a:t>
            </a:r>
            <a:endParaRPr lang="en-US" b="1" dirty="0">
              <a:solidFill>
                <a:srgbClr val="0070C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สนับสนุนแผนงานตามนโยบายตามภารกิจของกรมฯ</a:t>
            </a:r>
            <a:r>
              <a:rPr lang="en-US" b="1" dirty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จังหวัด</a:t>
            </a: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การพัฒนาองค์กรผู้ใช้น้ำชลประทาน/เจ้าหน้าที่บุคคลากร</a:t>
            </a:r>
            <a:endParaRPr lang="en-US" sz="2000" b="1" dirty="0">
              <a:solidFill>
                <a:srgbClr val="0070C0"/>
              </a:solidFill>
              <a:latin typeface="Prompt Light" panose="00000400000000000000" pitchFamily="2" charset="-34"/>
              <a:ea typeface="Times New Roman" panose="02020603050405020304" pitchFamily="18" charset="0"/>
              <a:cs typeface="Prompt Light" panose="00000400000000000000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6EC88EE-94CC-4E63-A1B3-421BF5A35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84" t="35412" r="30081" b="42046"/>
          <a:stretch/>
        </p:blipFill>
        <p:spPr>
          <a:xfrm>
            <a:off x="4449955" y="1116336"/>
            <a:ext cx="7490240" cy="2571409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C21940A-632F-4636-9D04-1510A828C2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564"/>
          <a:stretch/>
        </p:blipFill>
        <p:spPr>
          <a:xfrm>
            <a:off x="4449955" y="3804018"/>
            <a:ext cx="7490240" cy="2029118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0609E2C7-01EE-4B7F-9FEC-5B8614448FC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72" y="4795218"/>
            <a:ext cx="3935730" cy="449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039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0192EC54-E18A-4621-997D-5C50C416F46B}"/>
              </a:ext>
            </a:extLst>
          </p:cNvPr>
          <p:cNvSpPr/>
          <p:nvPr/>
        </p:nvSpPr>
        <p:spPr>
          <a:xfrm>
            <a:off x="1199457" y="2721145"/>
            <a:ext cx="9721079" cy="1015663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JasmineUPC" pitchFamily="18" charset="-34"/>
              <a:ea typeface="Times New Roman" panose="02020603050405020304" pitchFamily="18" charset="0"/>
              <a:cs typeface="JasmineUPC" pitchFamily="18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8AD28F0F-3B6E-4C1D-94F8-6361C709E3B2}"/>
              </a:ext>
            </a:extLst>
          </p:cNvPr>
          <p:cNvSpPr txBox="1"/>
          <p:nvPr/>
        </p:nvSpPr>
        <p:spPr>
          <a:xfrm>
            <a:off x="8639503" y="558168"/>
            <a:ext cx="1629103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กลุ่มผู้ใช้น้ำ</a:t>
            </a:r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9D440EE3-1D5B-431B-8F83-977CA106B15C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338E9502-A220-47B5-848D-DD3E8BEDA25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00706" y="1406976"/>
            <a:ext cx="6250578" cy="4659664"/>
          </a:xfrm>
          <a:prstGeom prst="rect">
            <a:avLst/>
          </a:prstGeom>
          <a:ln w="15875">
            <a:solidFill>
              <a:sysClr val="windowText" lastClr="000000"/>
            </a:solidFill>
          </a:ln>
        </p:spPr>
      </p:pic>
      <p:graphicFrame>
        <p:nvGraphicFramePr>
          <p:cNvPr id="2" name="ไดอะแกรม 1">
            <a:extLst>
              <a:ext uri="{FF2B5EF4-FFF2-40B4-BE49-F238E27FC236}">
                <a16:creationId xmlns:a16="http://schemas.microsoft.com/office/drawing/2014/main" id="{AF9725EC-6EF0-4CCD-B44B-D0D765CB3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6247544"/>
              </p:ext>
            </p:extLst>
          </p:nvPr>
        </p:nvGraphicFramePr>
        <p:xfrm>
          <a:off x="-706090" y="55816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27697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วงรี 2">
            <a:extLst>
              <a:ext uri="{FF2B5EF4-FFF2-40B4-BE49-F238E27FC236}">
                <a16:creationId xmlns:a16="http://schemas.microsoft.com/office/drawing/2014/main" id="{2565CA89-756A-42F7-87E1-343B41A5B21C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3" name="รูปภาพ 35">
            <a:extLst>
              <a:ext uri="{FF2B5EF4-FFF2-40B4-BE49-F238E27FC236}">
                <a16:creationId xmlns:a16="http://schemas.microsoft.com/office/drawing/2014/main" id="{C119174A-8D70-4361-80C1-E798663C8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7" y="717035"/>
            <a:ext cx="5226192" cy="2924806"/>
          </a:xfrm>
          <a:prstGeom prst="rect">
            <a:avLst/>
          </a:prstGeom>
          <a:noFill/>
        </p:spPr>
      </p:pic>
      <p:pic>
        <p:nvPicPr>
          <p:cNvPr id="3074" name="รูปภาพ 37">
            <a:extLst>
              <a:ext uri="{FF2B5EF4-FFF2-40B4-BE49-F238E27FC236}">
                <a16:creationId xmlns:a16="http://schemas.microsoft.com/office/drawing/2014/main" id="{709195AA-4A4B-4DBE-BB11-0221304A6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7" y="3709275"/>
            <a:ext cx="5226192" cy="3026231"/>
          </a:xfrm>
          <a:prstGeom prst="rect">
            <a:avLst/>
          </a:prstGeom>
          <a:noFill/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1A171ED6-AA70-42CE-A7C4-5C355EEACB0F}"/>
              </a:ext>
            </a:extLst>
          </p:cNvPr>
          <p:cNvSpPr txBox="1"/>
          <p:nvPr/>
        </p:nvSpPr>
        <p:spPr>
          <a:xfrm>
            <a:off x="238437" y="122494"/>
            <a:ext cx="54102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ติดตาม  เยี่ยมเยียน  เกษตรกรโครงการเกษตรทฤษฎีใหม่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4C176754-B5BF-4E25-980D-709DD507DE20}"/>
              </a:ext>
            </a:extLst>
          </p:cNvPr>
          <p:cNvSpPr txBox="1"/>
          <p:nvPr/>
        </p:nvSpPr>
        <p:spPr>
          <a:xfrm>
            <a:off x="6096000" y="122494"/>
            <a:ext cx="495404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การสนับสนุนงบประมาณให้แก่เกษตรแปลงใหญ่</a:t>
            </a:r>
            <a:endParaRPr lang="th-TH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F5E4716A-8A65-4BC7-A5D9-D67F64938F5F}"/>
              </a:ext>
            </a:extLst>
          </p:cNvPr>
          <p:cNvSpPr txBox="1"/>
          <p:nvPr/>
        </p:nvSpPr>
        <p:spPr>
          <a:xfrm>
            <a:off x="6383197" y="5940982"/>
            <a:ext cx="5226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เกษตรแปลงใหญ่และแผนงานจัดหาแหล่งน้ำสนับสนุน</a:t>
            </a:r>
            <a:endParaRPr lang="th-TH" dirty="0"/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1E7129B5-3149-4D0C-BD20-972374B1F6D9}"/>
              </a:ext>
            </a:extLst>
          </p:cNvPr>
          <p:cNvGraphicFramePr>
            <a:graphicFrameLocks noGrp="1"/>
          </p:cNvGraphicFramePr>
          <p:nvPr/>
        </p:nvGraphicFramePr>
        <p:xfrm>
          <a:off x="5648637" y="1000063"/>
          <a:ext cx="6140589" cy="1663700"/>
        </p:xfrm>
        <a:graphic>
          <a:graphicData uri="http://schemas.openxmlformats.org/drawingml/2006/table">
            <a:tbl>
              <a:tblPr firstRow="1" firstCol="1" bandRow="1"/>
              <a:tblGrid>
                <a:gridCol w="877227">
                  <a:extLst>
                    <a:ext uri="{9D8B030D-6E8A-4147-A177-3AD203B41FA5}">
                      <a16:colId xmlns:a16="http://schemas.microsoft.com/office/drawing/2014/main" val="4102866936"/>
                    </a:ext>
                  </a:extLst>
                </a:gridCol>
                <a:gridCol w="877227">
                  <a:extLst>
                    <a:ext uri="{9D8B030D-6E8A-4147-A177-3AD203B41FA5}">
                      <a16:colId xmlns:a16="http://schemas.microsoft.com/office/drawing/2014/main" val="2009856672"/>
                    </a:ext>
                  </a:extLst>
                </a:gridCol>
                <a:gridCol w="877227">
                  <a:extLst>
                    <a:ext uri="{9D8B030D-6E8A-4147-A177-3AD203B41FA5}">
                      <a16:colId xmlns:a16="http://schemas.microsoft.com/office/drawing/2014/main" val="4199100665"/>
                    </a:ext>
                  </a:extLst>
                </a:gridCol>
                <a:gridCol w="877227">
                  <a:extLst>
                    <a:ext uri="{9D8B030D-6E8A-4147-A177-3AD203B41FA5}">
                      <a16:colId xmlns:a16="http://schemas.microsoft.com/office/drawing/2014/main" val="948807732"/>
                    </a:ext>
                  </a:extLst>
                </a:gridCol>
                <a:gridCol w="877227">
                  <a:extLst>
                    <a:ext uri="{9D8B030D-6E8A-4147-A177-3AD203B41FA5}">
                      <a16:colId xmlns:a16="http://schemas.microsoft.com/office/drawing/2014/main" val="216276744"/>
                    </a:ext>
                  </a:extLst>
                </a:gridCol>
                <a:gridCol w="877227">
                  <a:extLst>
                    <a:ext uri="{9D8B030D-6E8A-4147-A177-3AD203B41FA5}">
                      <a16:colId xmlns:a16="http://schemas.microsoft.com/office/drawing/2014/main" val="2497388144"/>
                    </a:ext>
                  </a:extLst>
                </a:gridCol>
                <a:gridCol w="877227">
                  <a:extLst>
                    <a:ext uri="{9D8B030D-6E8A-4147-A177-3AD203B41FA5}">
                      <a16:colId xmlns:a16="http://schemas.microsoft.com/office/drawing/2014/main" val="3236584572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ชื่อแปลง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ชนิดสินค้า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ตำบล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อำเภอ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แปลงใหญ่ปี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โครงการฯ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คลอง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042253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กลุ่มนาแปลงใหญ่ตำบลลำพาน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ข้าว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ลำพาน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เมือง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2559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ลำปาว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1L-RMC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463602"/>
                  </a:ext>
                </a:extLst>
              </a:tr>
              <a:tr h="432435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แปลงใหญ่ไม้ดอกประดับ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ไม้ดอก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ลำพาน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เมือง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2562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ลำปาว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R-1L-RMC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776787"/>
                  </a:ext>
                </a:extLst>
              </a:tr>
            </a:tbl>
          </a:graphicData>
        </a:graphic>
      </p:graphicFrame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F1BC53B7-F453-4784-82B7-B05201FB82E9}"/>
              </a:ext>
            </a:extLst>
          </p:cNvPr>
          <p:cNvGraphicFramePr>
            <a:graphicFrameLocks noGrp="1"/>
          </p:cNvGraphicFramePr>
          <p:nvPr/>
        </p:nvGraphicFramePr>
        <p:xfrm>
          <a:off x="5682874" y="3683875"/>
          <a:ext cx="6072114" cy="1706880"/>
        </p:xfrm>
        <a:graphic>
          <a:graphicData uri="http://schemas.openxmlformats.org/drawingml/2006/table">
            <a:tbl>
              <a:tblPr firstRow="1" firstCol="1" bandRow="1"/>
              <a:tblGrid>
                <a:gridCol w="289599">
                  <a:extLst>
                    <a:ext uri="{9D8B030D-6E8A-4147-A177-3AD203B41FA5}">
                      <a16:colId xmlns:a16="http://schemas.microsoft.com/office/drawing/2014/main" val="793824101"/>
                    </a:ext>
                  </a:extLst>
                </a:gridCol>
                <a:gridCol w="2188526">
                  <a:extLst>
                    <a:ext uri="{9D8B030D-6E8A-4147-A177-3AD203B41FA5}">
                      <a16:colId xmlns:a16="http://schemas.microsoft.com/office/drawing/2014/main" val="2968380474"/>
                    </a:ext>
                  </a:extLst>
                </a:gridCol>
                <a:gridCol w="592023">
                  <a:extLst>
                    <a:ext uri="{9D8B030D-6E8A-4147-A177-3AD203B41FA5}">
                      <a16:colId xmlns:a16="http://schemas.microsoft.com/office/drawing/2014/main" val="388323484"/>
                    </a:ext>
                  </a:extLst>
                </a:gridCol>
                <a:gridCol w="1048359">
                  <a:extLst>
                    <a:ext uri="{9D8B030D-6E8A-4147-A177-3AD203B41FA5}">
                      <a16:colId xmlns:a16="http://schemas.microsoft.com/office/drawing/2014/main" val="3879428776"/>
                    </a:ext>
                  </a:extLst>
                </a:gridCol>
                <a:gridCol w="589998">
                  <a:extLst>
                    <a:ext uri="{9D8B030D-6E8A-4147-A177-3AD203B41FA5}">
                      <a16:colId xmlns:a16="http://schemas.microsoft.com/office/drawing/2014/main" val="2672261681"/>
                    </a:ext>
                  </a:extLst>
                </a:gridCol>
                <a:gridCol w="456336">
                  <a:extLst>
                    <a:ext uri="{9D8B030D-6E8A-4147-A177-3AD203B41FA5}">
                      <a16:colId xmlns:a16="http://schemas.microsoft.com/office/drawing/2014/main" val="2599663151"/>
                    </a:ext>
                  </a:extLst>
                </a:gridCol>
                <a:gridCol w="907273">
                  <a:extLst>
                    <a:ext uri="{9D8B030D-6E8A-4147-A177-3AD203B41FA5}">
                      <a16:colId xmlns:a16="http://schemas.microsoft.com/office/drawing/2014/main" val="23155717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ชื่อโครงการ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หมู่บ้าน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ตำบล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ปีที่ก่อสร้าง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งบ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ประ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มาณ(ล้าน)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สนับสนุนแปลงใหญ่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65286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งานซ่อมแซมคอนกรีตดาดคลองส่งน้ำสาย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1L-RMC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กม.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6+020-6+800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กุดอ้อ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ลำพาน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2563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3.3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กลุ่มนาแปลงใหญ่ตำบลลำพาน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302459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งานซ่อมแซมคอนกรีตดาดคลองส่งน้ำสาย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 3R-1L-RMC </a:t>
                      </a:r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กม.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0+000 - 1+550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ทุ่งสว่าง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ลำพาน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2563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1.8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แปลงใหญ่ไม้ดอกประดับ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727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306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มุมมน 4"/>
          <p:cNvSpPr/>
          <p:nvPr/>
        </p:nvSpPr>
        <p:spPr>
          <a:xfrm>
            <a:off x="4439817" y="332657"/>
            <a:ext cx="6488839" cy="2459057"/>
          </a:xfrm>
          <a:prstGeom prst="round2SameRect">
            <a:avLst/>
          </a:prstGeom>
          <a:solidFill>
            <a:schemeClr val="accent6">
              <a:lumMod val="75000"/>
              <a:alpha val="40000"/>
            </a:schemeClr>
          </a:solidFill>
        </p:spPr>
        <p:txBody>
          <a:bodyPr wrap="square">
            <a:spAutoFit/>
          </a:bodyPr>
          <a:lstStyle/>
          <a:p>
            <a:endParaRPr lang="th-TH" sz="9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ชื่อ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: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นายอภิรักษ์  ศรีสุข</a:t>
            </a:r>
          </a:p>
          <a:p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: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นายช่างชลประทานชำนาญงาน</a:t>
            </a:r>
          </a:p>
          <a:p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เข้ารับราชการ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	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ธันวาคม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2536</a:t>
            </a:r>
          </a:p>
          <a:p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52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	</a:t>
            </a: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อายุราชการ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28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</a:p>
          <a:p>
            <a:endParaRPr lang="th-TH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439817" y="3429000"/>
            <a:ext cx="6488839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หน้าที่ปัจจุบัน</a:t>
            </a:r>
          </a:p>
          <a:p>
            <a:pPr algn="ctr"/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หัวหน้าฝ่ายส่งน้ำและบำรุงรักษาที่ 2</a:t>
            </a:r>
            <a:endParaRPr lang="en-US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โครงการส่งน้ำและบำรุงรักษาลำปาว 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70C7FDB-CFA3-4B51-AB79-CE051BE74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6024" r="14510" b="3678"/>
          <a:stretch/>
        </p:blipFill>
        <p:spPr>
          <a:xfrm>
            <a:off x="479377" y="332657"/>
            <a:ext cx="3739393" cy="55446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วงรี 6">
            <a:extLst>
              <a:ext uri="{FF2B5EF4-FFF2-40B4-BE49-F238E27FC236}">
                <a16:creationId xmlns:a16="http://schemas.microsoft.com/office/drawing/2014/main" id="{23B0AFE1-EC03-480E-AEEC-1E6F07F41AAD}"/>
              </a:ext>
            </a:extLst>
          </p:cNvPr>
          <p:cNvSpPr/>
          <p:nvPr/>
        </p:nvSpPr>
        <p:spPr>
          <a:xfrm>
            <a:off x="11092656" y="116632"/>
            <a:ext cx="883790" cy="88379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237030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57EC81D-4E97-44BC-8F5E-D6D04462D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19"/>
            <a:ext cx="3716020" cy="278701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86A179E-11A7-47D6-9E61-FAB7BC4022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r="319"/>
          <a:stretch/>
        </p:blipFill>
        <p:spPr bwMode="auto">
          <a:xfrm>
            <a:off x="-11910" y="3605088"/>
            <a:ext cx="3727930" cy="2787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5A3542ED-F4FE-4087-AB6A-08B1E2158BDB}"/>
              </a:ext>
            </a:extLst>
          </p:cNvPr>
          <p:cNvSpPr txBox="1"/>
          <p:nvPr/>
        </p:nvSpPr>
        <p:spPr>
          <a:xfrm>
            <a:off x="5627912" y="5614520"/>
            <a:ext cx="5029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แผนเตรียมการเพาะปลูกการส่งน้ำฤดูแล้ง  </a:t>
            </a:r>
            <a:r>
              <a:rPr lang="th-TH" sz="2400" b="1" dirty="0">
                <a:ea typeface="Times New Roman" panose="02020603050405020304" pitchFamily="18" charset="0"/>
                <a:cs typeface="TH SarabunPSK" panose="020B0500040200020003" pitchFamily="34" charset="-34"/>
              </a:rPr>
              <a:t>63/64</a:t>
            </a:r>
            <a:endParaRPr lang="th-TH" sz="2400" b="1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5EC064D-4252-4B80-A045-F1B8CB1BD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263" y="578859"/>
            <a:ext cx="8460737" cy="46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16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F4C6B10B-AAF8-464F-A0E9-31ADCC1B800E}"/>
              </a:ext>
            </a:extLst>
          </p:cNvPr>
          <p:cNvSpPr txBox="1"/>
          <p:nvPr/>
        </p:nvSpPr>
        <p:spPr>
          <a:xfrm>
            <a:off x="258618" y="297160"/>
            <a:ext cx="7841673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การรับฟังปัญหาในพื้นที่ในช่วงการติดตามการส่งน้ำและการปลูกพืช หรือตามเรื่องร้องขอต่าง ๆ</a:t>
            </a:r>
            <a:endParaRPr lang="th-TH" sz="2400" dirty="0"/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C46A682-0043-402A-9503-273229F7B8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9"/>
          <a:stretch/>
        </p:blipFill>
        <p:spPr>
          <a:xfrm>
            <a:off x="230461" y="758825"/>
            <a:ext cx="5435289" cy="3483673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B8EB64CF-FC58-42A4-AC61-B047019F6A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0"/>
          <a:stretch/>
        </p:blipFill>
        <p:spPr>
          <a:xfrm>
            <a:off x="203386" y="3913239"/>
            <a:ext cx="5462363" cy="2899875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B10CFF87-F90D-4AEB-B2EF-DF40AF684D84}"/>
              </a:ext>
            </a:extLst>
          </p:cNvPr>
          <p:cNvSpPr txBox="1"/>
          <p:nvPr/>
        </p:nvSpPr>
        <p:spPr>
          <a:xfrm>
            <a:off x="5665750" y="825193"/>
            <a:ext cx="4705333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การประชุมเกษตรกรผู้เลี้ยงกุ้งในช่วงปิดน้ำ  เพื่อเป็นการประชาสัมพันธ์ และรับทราบผลการส่งน้ำ</a:t>
            </a:r>
            <a:endParaRPr lang="th-TH" sz="2400" dirty="0"/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DB2227DB-25A4-44BD-9BB4-8C4A7DE9B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24" y="1656190"/>
            <a:ext cx="3219707" cy="2414397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612C9557-D925-43D8-9A8C-3FD68DDFEE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29" y="1627250"/>
            <a:ext cx="3219707" cy="2414594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D630D005-34A4-4940-9D66-10EBAA6C8D11}"/>
              </a:ext>
            </a:extLst>
          </p:cNvPr>
          <p:cNvSpPr txBox="1"/>
          <p:nvPr/>
        </p:nvSpPr>
        <p:spPr>
          <a:xfrm>
            <a:off x="7255908" y="3601525"/>
            <a:ext cx="493609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ngsana New" panose="02020603050405020304" pitchFamily="18" charset="-34"/>
              </a:rPr>
              <a:t>การรับฟังความคิดเห็นจากผู้รับบริการ/ผู้ใช้น้ำชลประทาน</a:t>
            </a:r>
            <a:endParaRPr lang="th-TH" sz="2400" dirty="0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77EE6875-1E0E-4328-A997-79FF80ABB81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1"/>
          <a:stretch/>
        </p:blipFill>
        <p:spPr bwMode="auto">
          <a:xfrm>
            <a:off x="5692824" y="4081054"/>
            <a:ext cx="3911600" cy="2034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89041082-84A1-4F71-A48F-DD09294DA54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5" r="17182"/>
          <a:stretch/>
        </p:blipFill>
        <p:spPr bwMode="auto">
          <a:xfrm>
            <a:off x="8926139" y="4084536"/>
            <a:ext cx="3035400" cy="2041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8DFC5C60-D513-492E-8825-380CFBD75C54}"/>
              </a:ext>
            </a:extLst>
          </p:cNvPr>
          <p:cNvSpPr txBox="1"/>
          <p:nvPr/>
        </p:nvSpPr>
        <p:spPr>
          <a:xfrm>
            <a:off x="6941575" y="6236827"/>
            <a:ext cx="4705333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สภาพน้ำปลายคลอง 1</a:t>
            </a:r>
            <a:r>
              <a:rPr lang="en-US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L-RMC 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และการออกติดตามน้ำ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868532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วงรี 16">
            <a:extLst>
              <a:ext uri="{FF2B5EF4-FFF2-40B4-BE49-F238E27FC236}">
                <a16:creationId xmlns:a16="http://schemas.microsoft.com/office/drawing/2014/main" id="{9D440EE3-1D5B-431B-8F83-977CA106B15C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802DF60A-A0A0-4071-A4CE-1915AE2DD486}"/>
              </a:ext>
            </a:extLst>
          </p:cNvPr>
          <p:cNvSpPr/>
          <p:nvPr/>
        </p:nvSpPr>
        <p:spPr>
          <a:xfrm>
            <a:off x="1615225" y="1816766"/>
            <a:ext cx="9577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การบริหารจัดการน้ำ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64419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6BEB475-C5E6-4164-8D25-E2EA882AFC7A}"/>
              </a:ext>
            </a:extLst>
          </p:cNvPr>
          <p:cNvSpPr/>
          <p:nvPr/>
        </p:nvSpPr>
        <p:spPr>
          <a:xfrm>
            <a:off x="0" y="0"/>
            <a:ext cx="12192000" cy="491611"/>
          </a:xfrm>
          <a:prstGeom prst="rect">
            <a:avLst/>
          </a:prstGeom>
          <a:gradFill flip="none" rotWithShape="1">
            <a:gsLst>
              <a:gs pos="17000">
                <a:srgbClr val="FF99FF">
                  <a:alpha val="49804"/>
                </a:srgbClr>
              </a:gs>
              <a:gs pos="1361">
                <a:srgbClr val="CC66FF">
                  <a:alpha val="49804"/>
                </a:srgbClr>
              </a:gs>
              <a:gs pos="45000">
                <a:srgbClr val="D5D5D5">
                  <a:alpha val="50000"/>
                </a:srgbClr>
              </a:gs>
              <a:gs pos="99000">
                <a:schemeClr val="accent6">
                  <a:lumMod val="40000"/>
                  <a:lumOff val="60000"/>
                </a:schemeClr>
              </a:gs>
              <a:gs pos="79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482DC21-C851-42DD-963E-E1301B7CE083}"/>
              </a:ext>
            </a:extLst>
          </p:cNvPr>
          <p:cNvSpPr/>
          <p:nvPr/>
        </p:nvSpPr>
        <p:spPr>
          <a:xfrm>
            <a:off x="0" y="491612"/>
            <a:ext cx="12192000" cy="237039"/>
          </a:xfrm>
          <a:prstGeom prst="rect">
            <a:avLst/>
          </a:prstGeom>
          <a:gradFill flip="none" rotWithShape="1">
            <a:gsLst>
              <a:gs pos="12000">
                <a:srgbClr val="D6D6D6">
                  <a:alpha val="50000"/>
                </a:srgbClr>
              </a:gs>
              <a:gs pos="39000">
                <a:srgbClr val="D1D1D1"/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E9B62D-CAB2-4689-8FB6-1B2B4042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6" b="98225" l="10000" r="99000">
                        <a14:foregroundMark x1="92333" y1="27811" x2="92333" y2="27811"/>
                        <a14:foregroundMark x1="97000" y1="29586" x2="97000" y2="29586"/>
                        <a14:foregroundMark x1="94333" y1="69231" x2="94333" y2="69231"/>
                        <a14:foregroundMark x1="94667" y1="47929" x2="94667" y2="47929"/>
                        <a14:foregroundMark x1="93333" y1="55030" x2="93333" y2="55030"/>
                        <a14:foregroundMark x1="93000" y1="71598" x2="93000" y2="71598"/>
                        <a14:foregroundMark x1="96333" y1="67456" x2="96333" y2="67456"/>
                        <a14:foregroundMark x1="99000" y1="59763" x2="99000" y2="59763"/>
                        <a14:foregroundMark x1="92000" y1="59172" x2="92000" y2="59172"/>
                        <a14:foregroundMark x1="82667" y1="77515" x2="82667" y2="77515"/>
                        <a14:foregroundMark x1="87333" y1="98225" x2="87333" y2="98225"/>
                        <a14:foregroundMark x1="89667" y1="85799" x2="89667" y2="85799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60"/>
          <a:stretch/>
        </p:blipFill>
        <p:spPr>
          <a:xfrm>
            <a:off x="10474050" y="-102081"/>
            <a:ext cx="1717950" cy="83073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F9E02A0-A238-4A41-B8F0-44B405F58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8"/>
            <a:ext cx="914400" cy="9144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22C60604-E89B-49B9-9265-42E5A639C044}"/>
              </a:ext>
            </a:extLst>
          </p:cNvPr>
          <p:cNvSpPr txBox="1"/>
          <p:nvPr/>
        </p:nvSpPr>
        <p:spPr>
          <a:xfrm>
            <a:off x="4970428" y="91501"/>
            <a:ext cx="2258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การบริหารจัดการน้ำ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AFFAD006-9E1A-4124-A0C8-6D077C9A4F4D}"/>
              </a:ext>
            </a:extLst>
          </p:cNvPr>
          <p:cNvSpPr/>
          <p:nvPr/>
        </p:nvSpPr>
        <p:spPr>
          <a:xfrm>
            <a:off x="70730" y="1798494"/>
            <a:ext cx="1814689" cy="126863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วิเคราะห์ปริมาณน้ำ/วางแผนบริหารจัดการ</a:t>
            </a: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A1A7BAE6-7D4E-49DA-A25F-6B38EB330705}"/>
              </a:ext>
            </a:extLst>
          </p:cNvPr>
          <p:cNvSpPr/>
          <p:nvPr/>
        </p:nvSpPr>
        <p:spPr>
          <a:xfrm>
            <a:off x="2202426" y="1323470"/>
            <a:ext cx="1921461" cy="58012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น้ำต้นทุนต้นฤดู</a:t>
            </a: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A77E41D7-079B-4C25-A211-3F2C8B6AA8FA}"/>
              </a:ext>
            </a:extLst>
          </p:cNvPr>
          <p:cNvSpPr/>
          <p:nvPr/>
        </p:nvSpPr>
        <p:spPr>
          <a:xfrm>
            <a:off x="2202426" y="2077580"/>
            <a:ext cx="1949227" cy="58012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จัดลำดับความสำคัญ</a:t>
            </a: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8CDEDE05-1883-4928-9552-D4FB035A7687}"/>
              </a:ext>
            </a:extLst>
          </p:cNvPr>
          <p:cNvSpPr/>
          <p:nvPr/>
        </p:nvSpPr>
        <p:spPr>
          <a:xfrm>
            <a:off x="2202426" y="2831690"/>
            <a:ext cx="1921461" cy="58012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หาความต้องการน้ำ</a:t>
            </a:r>
          </a:p>
        </p:txBody>
      </p:sp>
      <p:sp>
        <p:nvSpPr>
          <p:cNvPr id="15" name="วงเล็บปีกกาซ้าย 14">
            <a:extLst>
              <a:ext uri="{FF2B5EF4-FFF2-40B4-BE49-F238E27FC236}">
                <a16:creationId xmlns:a16="http://schemas.microsoft.com/office/drawing/2014/main" id="{21E0B5B1-390C-4F97-8308-ED763CF34095}"/>
              </a:ext>
            </a:extLst>
          </p:cNvPr>
          <p:cNvSpPr/>
          <p:nvPr/>
        </p:nvSpPr>
        <p:spPr>
          <a:xfrm>
            <a:off x="1990287" y="1720371"/>
            <a:ext cx="137652" cy="153048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sp>
        <p:nvSpPr>
          <p:cNvPr id="16" name="วงเล็บปีกกาขวา 15">
            <a:extLst>
              <a:ext uri="{FF2B5EF4-FFF2-40B4-BE49-F238E27FC236}">
                <a16:creationId xmlns:a16="http://schemas.microsoft.com/office/drawing/2014/main" id="{423AD769-6790-43E3-A228-BB5E89E7524C}"/>
              </a:ext>
            </a:extLst>
          </p:cNvPr>
          <p:cNvSpPr/>
          <p:nvPr/>
        </p:nvSpPr>
        <p:spPr>
          <a:xfrm>
            <a:off x="4247846" y="1720371"/>
            <a:ext cx="252283" cy="153048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C6865A07-5489-4142-968B-C4DD1523FBFE}"/>
              </a:ext>
            </a:extLst>
          </p:cNvPr>
          <p:cNvSpPr/>
          <p:nvPr/>
        </p:nvSpPr>
        <p:spPr>
          <a:xfrm>
            <a:off x="4596322" y="2066759"/>
            <a:ext cx="1511949" cy="83771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วางแผนบริหารจัดการน้ำ</a:t>
            </a:r>
          </a:p>
        </p:txBody>
      </p:sp>
      <p:sp>
        <p:nvSpPr>
          <p:cNvPr id="18" name="ลูกศร: ขวาท้ายบาก 17">
            <a:extLst>
              <a:ext uri="{FF2B5EF4-FFF2-40B4-BE49-F238E27FC236}">
                <a16:creationId xmlns:a16="http://schemas.microsoft.com/office/drawing/2014/main" id="{EB43D4A4-9019-4262-B6DC-494D8D52B327}"/>
              </a:ext>
            </a:extLst>
          </p:cNvPr>
          <p:cNvSpPr/>
          <p:nvPr/>
        </p:nvSpPr>
        <p:spPr>
          <a:xfrm>
            <a:off x="6243794" y="2331715"/>
            <a:ext cx="236461" cy="307798"/>
          </a:xfrm>
          <a:prstGeom prst="notchedRightArrow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:a16="http://schemas.microsoft.com/office/drawing/2014/main" id="{3C5D6627-5FB2-43DB-8556-ACF93A294B5B}"/>
              </a:ext>
            </a:extLst>
          </p:cNvPr>
          <p:cNvSpPr/>
          <p:nvPr/>
        </p:nvSpPr>
        <p:spPr>
          <a:xfrm>
            <a:off x="6620036" y="2066759"/>
            <a:ext cx="1511949" cy="83771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ประชาสัมพันธ์/สร้างการรับรู้</a:t>
            </a:r>
          </a:p>
        </p:txBody>
      </p:sp>
      <p:sp>
        <p:nvSpPr>
          <p:cNvPr id="20" name="ลูกศร: ขวาท้ายบาก 19">
            <a:extLst>
              <a:ext uri="{FF2B5EF4-FFF2-40B4-BE49-F238E27FC236}">
                <a16:creationId xmlns:a16="http://schemas.microsoft.com/office/drawing/2014/main" id="{BB0CD107-D55C-43BE-A06E-5C1C22FA0ED1}"/>
              </a:ext>
            </a:extLst>
          </p:cNvPr>
          <p:cNvSpPr/>
          <p:nvPr/>
        </p:nvSpPr>
        <p:spPr>
          <a:xfrm>
            <a:off x="8271766" y="2331715"/>
            <a:ext cx="236461" cy="307798"/>
          </a:xfrm>
          <a:prstGeom prst="notchedRightArrow">
            <a:avLst/>
          </a:prstGeom>
          <a:solidFill>
            <a:srgbClr val="00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sp>
        <p:nvSpPr>
          <p:cNvPr id="21" name="สี่เหลี่ยมผืนผ้า: มุมมน 20">
            <a:extLst>
              <a:ext uri="{FF2B5EF4-FFF2-40B4-BE49-F238E27FC236}">
                <a16:creationId xmlns:a16="http://schemas.microsoft.com/office/drawing/2014/main" id="{0FEFE157-02E3-49AF-AB77-AD1FD8C4128E}"/>
              </a:ext>
            </a:extLst>
          </p:cNvPr>
          <p:cNvSpPr/>
          <p:nvPr/>
        </p:nvSpPr>
        <p:spPr>
          <a:xfrm>
            <a:off x="8635602" y="2066759"/>
            <a:ext cx="1512000" cy="837711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ส่งน้ำตามแผน/ติดตาม</a:t>
            </a:r>
          </a:p>
        </p:txBody>
      </p:sp>
      <p:sp>
        <p:nvSpPr>
          <p:cNvPr id="22" name="ลูกศร: ขวาท้ายบาก 21">
            <a:extLst>
              <a:ext uri="{FF2B5EF4-FFF2-40B4-BE49-F238E27FC236}">
                <a16:creationId xmlns:a16="http://schemas.microsoft.com/office/drawing/2014/main" id="{E3E0DBCE-6D11-4300-A518-14546B1BAF1D}"/>
              </a:ext>
            </a:extLst>
          </p:cNvPr>
          <p:cNvSpPr/>
          <p:nvPr/>
        </p:nvSpPr>
        <p:spPr>
          <a:xfrm>
            <a:off x="10274977" y="2331715"/>
            <a:ext cx="236461" cy="307798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id="{413FFD37-FBCC-4EBA-A31E-CBA6019F8505}"/>
              </a:ext>
            </a:extLst>
          </p:cNvPr>
          <p:cNvSpPr/>
          <p:nvPr/>
        </p:nvSpPr>
        <p:spPr>
          <a:xfrm>
            <a:off x="10638813" y="2066759"/>
            <a:ext cx="1512000" cy="837711"/>
          </a:xfrm>
          <a:prstGeom prst="round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สรุปผล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44569EEA-A470-4660-AA19-D463DF2296C0}"/>
              </a:ext>
            </a:extLst>
          </p:cNvPr>
          <p:cNvSpPr txBox="1"/>
          <p:nvPr/>
        </p:nvSpPr>
        <p:spPr>
          <a:xfrm>
            <a:off x="1061170" y="4168637"/>
            <a:ext cx="3063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สถิติข้อมูล-นโยบาย-ความต้องการ</a:t>
            </a:r>
          </a:p>
        </p:txBody>
      </p:sp>
      <p:cxnSp>
        <p:nvCxnSpPr>
          <p:cNvPr id="25" name="ตัวเชื่อมต่อตรง 24">
            <a:extLst>
              <a:ext uri="{FF2B5EF4-FFF2-40B4-BE49-F238E27FC236}">
                <a16:creationId xmlns:a16="http://schemas.microsoft.com/office/drawing/2014/main" id="{F63A6EA5-5182-4632-AA5F-6B045B489CB8}"/>
              </a:ext>
            </a:extLst>
          </p:cNvPr>
          <p:cNvCxnSpPr/>
          <p:nvPr/>
        </p:nvCxnSpPr>
        <p:spPr>
          <a:xfrm>
            <a:off x="718262" y="4203027"/>
            <a:ext cx="0" cy="5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>
            <a:extLst>
              <a:ext uri="{FF2B5EF4-FFF2-40B4-BE49-F238E27FC236}">
                <a16:creationId xmlns:a16="http://schemas.microsoft.com/office/drawing/2014/main" id="{CAE10DB8-867B-47B5-A836-FB6338FC523C}"/>
              </a:ext>
            </a:extLst>
          </p:cNvPr>
          <p:cNvCxnSpPr/>
          <p:nvPr/>
        </p:nvCxnSpPr>
        <p:spPr>
          <a:xfrm>
            <a:off x="4364662" y="3889187"/>
            <a:ext cx="0" cy="216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ลูกศรเชื่อมต่อแบบตรง 26">
            <a:extLst>
              <a:ext uri="{FF2B5EF4-FFF2-40B4-BE49-F238E27FC236}">
                <a16:creationId xmlns:a16="http://schemas.microsoft.com/office/drawing/2014/main" id="{CF855067-ADBA-49FA-BD34-E27AA4342256}"/>
              </a:ext>
            </a:extLst>
          </p:cNvPr>
          <p:cNvCxnSpPr/>
          <p:nvPr/>
        </p:nvCxnSpPr>
        <p:spPr>
          <a:xfrm>
            <a:off x="718262" y="4491698"/>
            <a:ext cx="365572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>
            <a:extLst>
              <a:ext uri="{FF2B5EF4-FFF2-40B4-BE49-F238E27FC236}">
                <a16:creationId xmlns:a16="http://schemas.microsoft.com/office/drawing/2014/main" id="{96A9D979-57E9-4BDB-90FC-069E72CA8761}"/>
              </a:ext>
            </a:extLst>
          </p:cNvPr>
          <p:cNvCxnSpPr/>
          <p:nvPr/>
        </p:nvCxnSpPr>
        <p:spPr>
          <a:xfrm>
            <a:off x="6108271" y="3889187"/>
            <a:ext cx="0" cy="216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395BD13-262E-4348-865A-9E59495DA652}"/>
              </a:ext>
            </a:extLst>
          </p:cNvPr>
          <p:cNvSpPr txBox="1"/>
          <p:nvPr/>
        </p:nvSpPr>
        <p:spPr>
          <a:xfrm>
            <a:off x="4470785" y="4050706"/>
            <a:ext cx="15550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รายฤดู/รายสัปดาห์/รายวัน</a:t>
            </a:r>
          </a:p>
        </p:txBody>
      </p:sp>
      <p:cxnSp>
        <p:nvCxnSpPr>
          <p:cNvPr id="30" name="ลูกศรเชื่อมต่อแบบตรง 29">
            <a:extLst>
              <a:ext uri="{FF2B5EF4-FFF2-40B4-BE49-F238E27FC236}">
                <a16:creationId xmlns:a16="http://schemas.microsoft.com/office/drawing/2014/main" id="{40C6A0EC-29FC-4B80-AC9B-74D66CF26F4D}"/>
              </a:ext>
            </a:extLst>
          </p:cNvPr>
          <p:cNvCxnSpPr/>
          <p:nvPr/>
        </p:nvCxnSpPr>
        <p:spPr>
          <a:xfrm>
            <a:off x="4373987" y="4491698"/>
            <a:ext cx="1734284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>
            <a:extLst>
              <a:ext uri="{FF2B5EF4-FFF2-40B4-BE49-F238E27FC236}">
                <a16:creationId xmlns:a16="http://schemas.microsoft.com/office/drawing/2014/main" id="{7841A9B6-E42D-40B1-AB94-F816B0029877}"/>
              </a:ext>
            </a:extLst>
          </p:cNvPr>
          <p:cNvCxnSpPr/>
          <p:nvPr/>
        </p:nvCxnSpPr>
        <p:spPr>
          <a:xfrm>
            <a:off x="8271766" y="3889187"/>
            <a:ext cx="0" cy="216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CE25F7B1-C2AE-4E45-9530-A428976C700D}"/>
              </a:ext>
            </a:extLst>
          </p:cNvPr>
          <p:cNvSpPr txBox="1"/>
          <p:nvPr/>
        </p:nvSpPr>
        <p:spPr>
          <a:xfrm>
            <a:off x="6124952" y="4052216"/>
            <a:ext cx="21055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คณะกรรมการ</a:t>
            </a: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JMC/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กลุ่มย่อย/วิทยุ/</a:t>
            </a: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Social</a:t>
            </a:r>
            <a:endParaRPr kumimoji="0" lang="th-TH" sz="1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rompt Light" panose="00000400000000000000" pitchFamily="2" charset="-34"/>
              <a:ea typeface="+mn-ea"/>
              <a:cs typeface="Prompt Light" panose="00000400000000000000" pitchFamily="2" charset="-34"/>
            </a:endParaRPr>
          </a:p>
        </p:txBody>
      </p:sp>
      <p:cxnSp>
        <p:nvCxnSpPr>
          <p:cNvPr id="33" name="ลูกศรเชื่อมต่อแบบตรง 32">
            <a:extLst>
              <a:ext uri="{FF2B5EF4-FFF2-40B4-BE49-F238E27FC236}">
                <a16:creationId xmlns:a16="http://schemas.microsoft.com/office/drawing/2014/main" id="{EF8A7249-AE96-4E4D-BE9C-466E630B2B89}"/>
              </a:ext>
            </a:extLst>
          </p:cNvPr>
          <p:cNvCxnSpPr>
            <a:cxnSpLocks/>
          </p:cNvCxnSpPr>
          <p:nvPr/>
        </p:nvCxnSpPr>
        <p:spPr>
          <a:xfrm>
            <a:off x="6096000" y="4491698"/>
            <a:ext cx="2175766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>
            <a:extLst>
              <a:ext uri="{FF2B5EF4-FFF2-40B4-BE49-F238E27FC236}">
                <a16:creationId xmlns:a16="http://schemas.microsoft.com/office/drawing/2014/main" id="{F7C0724D-CBD2-4476-92F3-B4409066D14E}"/>
              </a:ext>
            </a:extLst>
          </p:cNvPr>
          <p:cNvCxnSpPr/>
          <p:nvPr/>
        </p:nvCxnSpPr>
        <p:spPr>
          <a:xfrm>
            <a:off x="10423855" y="3889187"/>
            <a:ext cx="0" cy="2160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54212D3F-759E-4079-A834-451850CAC357}"/>
              </a:ext>
            </a:extLst>
          </p:cNvPr>
          <p:cNvSpPr txBox="1"/>
          <p:nvPr/>
        </p:nvSpPr>
        <p:spPr>
          <a:xfrm>
            <a:off x="8284037" y="4052216"/>
            <a:ext cx="20985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ประชุมประจำสัปดาห์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วัดน้ำ/ปรับแก้</a:t>
            </a:r>
          </a:p>
        </p:txBody>
      </p:sp>
      <p:cxnSp>
        <p:nvCxnSpPr>
          <p:cNvPr id="36" name="ลูกศรเชื่อมต่อแบบตรง 35">
            <a:extLst>
              <a:ext uri="{FF2B5EF4-FFF2-40B4-BE49-F238E27FC236}">
                <a16:creationId xmlns:a16="http://schemas.microsoft.com/office/drawing/2014/main" id="{A1EA3ABE-B75A-42AC-85E8-56849909EF2D}"/>
              </a:ext>
            </a:extLst>
          </p:cNvPr>
          <p:cNvCxnSpPr>
            <a:cxnSpLocks/>
          </p:cNvCxnSpPr>
          <p:nvPr/>
        </p:nvCxnSpPr>
        <p:spPr>
          <a:xfrm>
            <a:off x="8230543" y="4491698"/>
            <a:ext cx="2175766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>
            <a:extLst>
              <a:ext uri="{FF2B5EF4-FFF2-40B4-BE49-F238E27FC236}">
                <a16:creationId xmlns:a16="http://schemas.microsoft.com/office/drawing/2014/main" id="{7EAF05AC-77B2-4BBC-8E33-56E1D2D1B69F}"/>
              </a:ext>
            </a:extLst>
          </p:cNvPr>
          <p:cNvCxnSpPr/>
          <p:nvPr/>
        </p:nvCxnSpPr>
        <p:spPr>
          <a:xfrm>
            <a:off x="12086131" y="4204369"/>
            <a:ext cx="0" cy="5746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4D879018-467E-4699-8B6F-D02E87183F21}"/>
              </a:ext>
            </a:extLst>
          </p:cNvPr>
          <p:cNvSpPr txBox="1"/>
          <p:nvPr/>
        </p:nvSpPr>
        <p:spPr>
          <a:xfrm>
            <a:off x="10488754" y="3976478"/>
            <a:ext cx="15957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สรุปผลการใช้น้ำ/ประสิทธิภาพ/ผลผลิตและมูลค่า</a:t>
            </a:r>
          </a:p>
        </p:txBody>
      </p:sp>
      <p:cxnSp>
        <p:nvCxnSpPr>
          <p:cNvPr id="39" name="ลูกศรเชื่อมต่อแบบตรง 38">
            <a:extLst>
              <a:ext uri="{FF2B5EF4-FFF2-40B4-BE49-F238E27FC236}">
                <a16:creationId xmlns:a16="http://schemas.microsoft.com/office/drawing/2014/main" id="{FDCE33A5-0376-43E8-B90D-87D7F23E71DE}"/>
              </a:ext>
            </a:extLst>
          </p:cNvPr>
          <p:cNvCxnSpPr>
            <a:cxnSpLocks/>
          </p:cNvCxnSpPr>
          <p:nvPr/>
        </p:nvCxnSpPr>
        <p:spPr>
          <a:xfrm>
            <a:off x="10406309" y="4491698"/>
            <a:ext cx="1678161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9104FDF-EECA-4530-9019-3F642FF536A2}"/>
              </a:ext>
            </a:extLst>
          </p:cNvPr>
          <p:cNvSpPr txBox="1"/>
          <p:nvPr/>
        </p:nvSpPr>
        <p:spPr>
          <a:xfrm>
            <a:off x="1435179" y="5193764"/>
            <a:ext cx="1943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ผคบ./จน.คบ./สบ.คบ</a:t>
            </a: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A6559E54-C150-4CA6-BF1D-4F8F438C5F4F}"/>
              </a:ext>
            </a:extLst>
          </p:cNvPr>
          <p:cNvSpPr txBox="1"/>
          <p:nvPr/>
        </p:nvSpPr>
        <p:spPr>
          <a:xfrm>
            <a:off x="4621166" y="5193764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ผคบ./จน.คบ.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5D6BFF02-E827-4EDB-BF0E-E72C7C6D9ED5}"/>
              </a:ext>
            </a:extLst>
          </p:cNvPr>
          <p:cNvSpPr txBox="1"/>
          <p:nvPr/>
        </p:nvSpPr>
        <p:spPr>
          <a:xfrm>
            <a:off x="6268146" y="5193764"/>
            <a:ext cx="1981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ผคบ./จน.คบ./สบ.คบ.</a:t>
            </a: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E6A9FB14-819D-4D4D-8E16-1987295E4712}"/>
              </a:ext>
            </a:extLst>
          </p:cNvPr>
          <p:cNvSpPr txBox="1"/>
          <p:nvPr/>
        </p:nvSpPr>
        <p:spPr>
          <a:xfrm>
            <a:off x="8378450" y="5193764"/>
            <a:ext cx="1981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ผคบ./จน.คบ./สบ.คบ.</a:t>
            </a: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3948A42F-09BE-413F-804A-24AB782A14F5}"/>
              </a:ext>
            </a:extLst>
          </p:cNvPr>
          <p:cNvSpPr txBox="1"/>
          <p:nvPr/>
        </p:nvSpPr>
        <p:spPr>
          <a:xfrm>
            <a:off x="10556284" y="5193764"/>
            <a:ext cx="1455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จน.คบ./สบ.คบ.</a:t>
            </a: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2E14AD05-4A71-46FE-A22A-BD7738CD109B}"/>
              </a:ext>
            </a:extLst>
          </p:cNvPr>
          <p:cNvSpPr txBox="1"/>
          <p:nvPr/>
        </p:nvSpPr>
        <p:spPr>
          <a:xfrm>
            <a:off x="41753" y="5164803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ผู้รับผิดชอบ</a:t>
            </a: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&gt;&gt;</a:t>
            </a:r>
            <a:endParaRPr kumimoji="0" lang="th-TH" sz="1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rompt Light" panose="00000400000000000000" pitchFamily="2" charset="-34"/>
              <a:ea typeface="+mn-ea"/>
              <a:cs typeface="Prompt Light" panose="00000400000000000000" pitchFamily="2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0A9DC90A-6485-4CD1-9740-A62615DEA7AA}"/>
              </a:ext>
            </a:extLst>
          </p:cNvPr>
          <p:cNvSpPr txBox="1"/>
          <p:nvPr/>
        </p:nvSpPr>
        <p:spPr>
          <a:xfrm>
            <a:off x="41753" y="5591385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รอบเวลา</a:t>
            </a: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&gt;&gt;</a:t>
            </a:r>
            <a:endParaRPr kumimoji="0" lang="th-TH" sz="1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rompt Light" panose="00000400000000000000" pitchFamily="2" charset="-34"/>
              <a:ea typeface="+mn-ea"/>
              <a:cs typeface="Prompt Light" panose="00000400000000000000" pitchFamily="2" charset="-34"/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297B4299-169A-4128-B00A-A057E8452F75}"/>
              </a:ext>
            </a:extLst>
          </p:cNvPr>
          <p:cNvSpPr txBox="1"/>
          <p:nvPr/>
        </p:nvSpPr>
        <p:spPr>
          <a:xfrm>
            <a:off x="1435179" y="5583916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ก่อนฤดูกาลส่งน้ำ</a:t>
            </a: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C7891F54-2983-4214-9935-81588A0CA9AD}"/>
              </a:ext>
            </a:extLst>
          </p:cNvPr>
          <p:cNvSpPr txBox="1"/>
          <p:nvPr/>
        </p:nvSpPr>
        <p:spPr>
          <a:xfrm>
            <a:off x="4462711" y="5583916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ก่อนฤดูกาลส่งน้ำ</a:t>
            </a: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52EB7F86-FCE1-4C21-AEF3-D12A1A9BED4E}"/>
              </a:ext>
            </a:extLst>
          </p:cNvPr>
          <p:cNvSpPr txBox="1"/>
          <p:nvPr/>
        </p:nvSpPr>
        <p:spPr>
          <a:xfrm>
            <a:off x="6417228" y="5583916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ก่อนฤดูกาลส่งน้ำ</a:t>
            </a: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20FDF363-8124-468E-A3A8-32B7DB1FE5F9}"/>
              </a:ext>
            </a:extLst>
          </p:cNvPr>
          <p:cNvSpPr txBox="1"/>
          <p:nvPr/>
        </p:nvSpPr>
        <p:spPr>
          <a:xfrm>
            <a:off x="8256729" y="5583916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ทุกวันพฤหัส ช่วงส่งน้ำ</a:t>
            </a: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8FC61B14-EE17-41C8-A98D-1B4FBF30CF1D}"/>
              </a:ext>
            </a:extLst>
          </p:cNvPr>
          <p:cNvSpPr txBox="1"/>
          <p:nvPr/>
        </p:nvSpPr>
        <p:spPr>
          <a:xfrm>
            <a:off x="10396709" y="5583916"/>
            <a:ext cx="1753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หลังฤดูกาลส่งน้ำ</a:t>
            </a:r>
          </a:p>
        </p:txBody>
      </p:sp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6E31436F-0797-4C13-AB4C-8FE5C07A7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563" y="955776"/>
            <a:ext cx="1485760" cy="10004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รูปภาพ 52">
            <a:extLst>
              <a:ext uri="{FF2B5EF4-FFF2-40B4-BE49-F238E27FC236}">
                <a16:creationId xmlns:a16="http://schemas.microsoft.com/office/drawing/2014/main" id="{05A020F9-7D22-4128-B3C2-B4DBE3A79F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59" r="13063"/>
          <a:stretch/>
        </p:blipFill>
        <p:spPr>
          <a:xfrm>
            <a:off x="6620036" y="2990105"/>
            <a:ext cx="1473814" cy="970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4AA16CB2-CFA7-4F30-BC3B-1DCE6DA000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2317" y="955776"/>
            <a:ext cx="1470287" cy="10004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รูปภาพ 54">
            <a:extLst>
              <a:ext uri="{FF2B5EF4-FFF2-40B4-BE49-F238E27FC236}">
                <a16:creationId xmlns:a16="http://schemas.microsoft.com/office/drawing/2014/main" id="{E580746C-AA82-407B-BE1C-0D2608CAB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2317" y="2993512"/>
            <a:ext cx="1481310" cy="9462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2F042D12-A89E-4295-90EB-1A185E02A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4183" y="943060"/>
            <a:ext cx="1470287" cy="10346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CB8CC04A-55B0-4FCF-AD2A-19D774A17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129" y="956914"/>
            <a:ext cx="1778452" cy="10077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086D9EA6-69C4-4A2A-9BC1-B137CE8EE9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3503" y="2988676"/>
            <a:ext cx="1775879" cy="9708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รูปภาพ 58">
            <a:extLst>
              <a:ext uri="{FF2B5EF4-FFF2-40B4-BE49-F238E27FC236}">
                <a16:creationId xmlns:a16="http://schemas.microsoft.com/office/drawing/2014/main" id="{1FDF59A4-DB82-40F1-9146-3F74B9D303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6978" y="2988729"/>
            <a:ext cx="1477396" cy="9556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9901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6BEB475-C5E6-4164-8D25-E2EA882AFC7A}"/>
              </a:ext>
            </a:extLst>
          </p:cNvPr>
          <p:cNvSpPr/>
          <p:nvPr/>
        </p:nvSpPr>
        <p:spPr>
          <a:xfrm>
            <a:off x="0" y="0"/>
            <a:ext cx="12192000" cy="491611"/>
          </a:xfrm>
          <a:prstGeom prst="rect">
            <a:avLst/>
          </a:prstGeom>
          <a:gradFill flip="none" rotWithShape="1">
            <a:gsLst>
              <a:gs pos="17000">
                <a:srgbClr val="FF99FF">
                  <a:alpha val="49804"/>
                </a:srgbClr>
              </a:gs>
              <a:gs pos="1361">
                <a:srgbClr val="CC66FF">
                  <a:alpha val="49804"/>
                </a:srgbClr>
              </a:gs>
              <a:gs pos="45000">
                <a:srgbClr val="D5D5D5">
                  <a:alpha val="50000"/>
                </a:srgbClr>
              </a:gs>
              <a:gs pos="99000">
                <a:schemeClr val="accent6">
                  <a:lumMod val="40000"/>
                  <a:lumOff val="60000"/>
                </a:schemeClr>
              </a:gs>
              <a:gs pos="79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482DC21-C851-42DD-963E-E1301B7CE083}"/>
              </a:ext>
            </a:extLst>
          </p:cNvPr>
          <p:cNvSpPr/>
          <p:nvPr/>
        </p:nvSpPr>
        <p:spPr>
          <a:xfrm>
            <a:off x="0" y="491612"/>
            <a:ext cx="12192000" cy="237039"/>
          </a:xfrm>
          <a:prstGeom prst="rect">
            <a:avLst/>
          </a:prstGeom>
          <a:gradFill flip="none" rotWithShape="1">
            <a:gsLst>
              <a:gs pos="12000">
                <a:srgbClr val="D6D6D6">
                  <a:alpha val="50000"/>
                </a:srgbClr>
              </a:gs>
              <a:gs pos="39000">
                <a:srgbClr val="D1D1D1"/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E9B62D-CAB2-4689-8FB6-1B2B4042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6" b="98225" l="10000" r="99000">
                        <a14:foregroundMark x1="92333" y1="27811" x2="92333" y2="27811"/>
                        <a14:foregroundMark x1="97000" y1="29586" x2="97000" y2="29586"/>
                        <a14:foregroundMark x1="94333" y1="69231" x2="94333" y2="69231"/>
                        <a14:foregroundMark x1="94667" y1="47929" x2="94667" y2="47929"/>
                        <a14:foregroundMark x1="93333" y1="55030" x2="93333" y2="55030"/>
                        <a14:foregroundMark x1="93000" y1="71598" x2="93000" y2="71598"/>
                        <a14:foregroundMark x1="96333" y1="67456" x2="96333" y2="67456"/>
                        <a14:foregroundMark x1="99000" y1="59763" x2="99000" y2="59763"/>
                        <a14:foregroundMark x1="92000" y1="59172" x2="92000" y2="59172"/>
                        <a14:foregroundMark x1="82667" y1="77515" x2="82667" y2="77515"/>
                        <a14:foregroundMark x1="87333" y1="98225" x2="87333" y2="98225"/>
                        <a14:foregroundMark x1="89667" y1="85799" x2="89667" y2="85799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60"/>
          <a:stretch/>
        </p:blipFill>
        <p:spPr>
          <a:xfrm>
            <a:off x="10474050" y="-102081"/>
            <a:ext cx="1717950" cy="83073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F9E02A0-A238-4A41-B8F0-44B405F58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8"/>
            <a:ext cx="914400" cy="9144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5F4ABDF0-B8BE-416B-8349-9E83355364B6}"/>
              </a:ext>
            </a:extLst>
          </p:cNvPr>
          <p:cNvSpPr txBox="1"/>
          <p:nvPr/>
        </p:nvSpPr>
        <p:spPr>
          <a:xfrm>
            <a:off x="3381956" y="91501"/>
            <a:ext cx="5428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การวิเคราะห์ วางแผน จากสถิติข้อมูลและเทคโนโลยี</a:t>
            </a: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9BDA3C75-EEDF-4313-B24D-03049CDC6A4E}"/>
              </a:ext>
            </a:extLst>
          </p:cNvPr>
          <p:cNvSpPr/>
          <p:nvPr/>
        </p:nvSpPr>
        <p:spPr>
          <a:xfrm>
            <a:off x="394932" y="865143"/>
            <a:ext cx="1293090" cy="1293090"/>
          </a:xfrm>
          <a:prstGeom prst="ellipse">
            <a:avLst/>
          </a:prstGeom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ฐาน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ข้อมูล</a:t>
            </a:r>
          </a:p>
        </p:txBody>
      </p:sp>
      <p:sp>
        <p:nvSpPr>
          <p:cNvPr id="11" name="ลูกศร: ขวาท้ายบาก 10">
            <a:extLst>
              <a:ext uri="{FF2B5EF4-FFF2-40B4-BE49-F238E27FC236}">
                <a16:creationId xmlns:a16="http://schemas.microsoft.com/office/drawing/2014/main" id="{176CC3A0-6092-4F3A-9D01-1D7F0444FB6B}"/>
              </a:ext>
            </a:extLst>
          </p:cNvPr>
          <p:cNvSpPr/>
          <p:nvPr/>
        </p:nvSpPr>
        <p:spPr>
          <a:xfrm>
            <a:off x="1995074" y="1225564"/>
            <a:ext cx="609600" cy="572248"/>
          </a:xfrm>
          <a:prstGeom prst="notchedRightArrow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 Light" panose="00000400000000000000" pitchFamily="2" charset="-34"/>
              <a:ea typeface="+mn-ea"/>
              <a:cs typeface="Prompt Light" panose="00000400000000000000" pitchFamily="2" charset="-34"/>
            </a:endParaRP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AD6F49E0-B149-47AF-8EEC-CF5789EB1321}"/>
              </a:ext>
            </a:extLst>
          </p:cNvPr>
          <p:cNvSpPr/>
          <p:nvPr/>
        </p:nvSpPr>
        <p:spPr>
          <a:xfrm>
            <a:off x="2900580" y="865143"/>
            <a:ext cx="2279355" cy="12930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ตรวจสอบ/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Update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กำหนดผู้รับผิดชอบ/รอบเวลา</a:t>
            </a:r>
          </a:p>
        </p:txBody>
      </p:sp>
      <p:sp>
        <p:nvSpPr>
          <p:cNvPr id="14" name="ลูกศร: ขวาท้ายบาก 13">
            <a:extLst>
              <a:ext uri="{FF2B5EF4-FFF2-40B4-BE49-F238E27FC236}">
                <a16:creationId xmlns:a16="http://schemas.microsoft.com/office/drawing/2014/main" id="{8AA79AC4-3EC0-4892-9BA5-D21F2FD4BAF1}"/>
              </a:ext>
            </a:extLst>
          </p:cNvPr>
          <p:cNvSpPr/>
          <p:nvPr/>
        </p:nvSpPr>
        <p:spPr>
          <a:xfrm>
            <a:off x="5425230" y="1225564"/>
            <a:ext cx="609600" cy="572248"/>
          </a:xfrm>
          <a:prstGeom prst="notchedRightArrow">
            <a:avLst/>
          </a:prstGeom>
          <a:solidFill>
            <a:srgbClr val="0000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 Light" panose="00000400000000000000" pitchFamily="2" charset="-34"/>
              <a:ea typeface="+mn-ea"/>
              <a:cs typeface="Prompt Light" panose="00000400000000000000" pitchFamily="2" charset="-34"/>
            </a:endParaRPr>
          </a:p>
        </p:txBody>
      </p:sp>
      <p:sp>
        <p:nvSpPr>
          <p:cNvPr id="15" name="สี่เหลี่ยมผืนผ้า: มุมมน 14">
            <a:extLst>
              <a:ext uri="{FF2B5EF4-FFF2-40B4-BE49-F238E27FC236}">
                <a16:creationId xmlns:a16="http://schemas.microsoft.com/office/drawing/2014/main" id="{6347AD7E-D50C-4692-BF41-4966A5356F9A}"/>
              </a:ext>
            </a:extLst>
          </p:cNvPr>
          <p:cNvSpPr/>
          <p:nvPr/>
        </p:nvSpPr>
        <p:spPr>
          <a:xfrm>
            <a:off x="6272361" y="865143"/>
            <a:ext cx="2279355" cy="12930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แหล่งอ้างอิง/โปรแกรมเสริมที่เชื่อถือได้ </a:t>
            </a:r>
          </a:p>
        </p:txBody>
      </p:sp>
      <p:sp>
        <p:nvSpPr>
          <p:cNvPr id="16" name="ลูกศร: ขวาท้ายบาก 15">
            <a:extLst>
              <a:ext uri="{FF2B5EF4-FFF2-40B4-BE49-F238E27FC236}">
                <a16:creationId xmlns:a16="http://schemas.microsoft.com/office/drawing/2014/main" id="{7255D418-DF5A-4292-9FFA-ABB2A5C8FD22}"/>
              </a:ext>
            </a:extLst>
          </p:cNvPr>
          <p:cNvSpPr/>
          <p:nvPr/>
        </p:nvSpPr>
        <p:spPr>
          <a:xfrm>
            <a:off x="8810045" y="1225564"/>
            <a:ext cx="609600" cy="572248"/>
          </a:xfrm>
          <a:prstGeom prst="notched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 Light" panose="00000400000000000000" pitchFamily="2" charset="-34"/>
              <a:ea typeface="+mn-ea"/>
              <a:cs typeface="Prompt Light" panose="00000400000000000000" pitchFamily="2" charset="-34"/>
            </a:endParaRPr>
          </a:p>
        </p:txBody>
      </p:sp>
      <p:sp>
        <p:nvSpPr>
          <p:cNvPr id="17" name="วงรี 16">
            <a:extLst>
              <a:ext uri="{FF2B5EF4-FFF2-40B4-BE49-F238E27FC236}">
                <a16:creationId xmlns:a16="http://schemas.microsoft.com/office/drawing/2014/main" id="{CDC38FEB-EF74-49FE-8D52-FB031F2AC429}"/>
              </a:ext>
            </a:extLst>
          </p:cNvPr>
          <p:cNvSpPr/>
          <p:nvPr/>
        </p:nvSpPr>
        <p:spPr>
          <a:xfrm>
            <a:off x="9677974" y="865143"/>
            <a:ext cx="1949963" cy="129309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วางแผน/ตัดสินใจ</a:t>
            </a:r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id="{50AD97CE-8338-4312-A547-0B8D28222FC5}"/>
              </a:ext>
            </a:extLst>
          </p:cNvPr>
          <p:cNvSpPr/>
          <p:nvPr/>
        </p:nvSpPr>
        <p:spPr>
          <a:xfrm>
            <a:off x="9180556" y="3177096"/>
            <a:ext cx="2946400" cy="92160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แผนบริหารจัดการน้ำรายฤดู</a:t>
            </a:r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:a16="http://schemas.microsoft.com/office/drawing/2014/main" id="{A0DF87E6-F006-437E-8193-F021CB32620F}"/>
              </a:ext>
            </a:extLst>
          </p:cNvPr>
          <p:cNvSpPr/>
          <p:nvPr/>
        </p:nvSpPr>
        <p:spPr>
          <a:xfrm>
            <a:off x="9180556" y="4179046"/>
            <a:ext cx="2944800" cy="921600"/>
          </a:xfrm>
          <a:prstGeom prst="roundRect">
            <a:avLst/>
          </a:prstGeom>
          <a:solidFill>
            <a:srgbClr val="CCFF99">
              <a:alpha val="49804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แผนระบายน้ำช่วงวิกฤต</a:t>
            </a:r>
          </a:p>
        </p:txBody>
      </p:sp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id="{02DDA657-4EC0-4ADB-87E1-3F0E182177E8}"/>
              </a:ext>
            </a:extLst>
          </p:cNvPr>
          <p:cNvSpPr/>
          <p:nvPr/>
        </p:nvSpPr>
        <p:spPr>
          <a:xfrm>
            <a:off x="9180556" y="5180996"/>
            <a:ext cx="2944800" cy="922317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กำหนดช่วงเวลาในการบริหารจัดการโครงการ</a:t>
            </a:r>
          </a:p>
        </p:txBody>
      </p:sp>
      <p:sp>
        <p:nvSpPr>
          <p:cNvPr id="26" name="ลูกศร: ขวาท้ายบาก 25">
            <a:extLst>
              <a:ext uri="{FF2B5EF4-FFF2-40B4-BE49-F238E27FC236}">
                <a16:creationId xmlns:a16="http://schemas.microsoft.com/office/drawing/2014/main" id="{94A8E473-1528-48FC-9021-3EA8A9CA18E9}"/>
              </a:ext>
            </a:extLst>
          </p:cNvPr>
          <p:cNvSpPr/>
          <p:nvPr/>
        </p:nvSpPr>
        <p:spPr>
          <a:xfrm rot="5400000">
            <a:off x="10355980" y="2381540"/>
            <a:ext cx="609600" cy="572248"/>
          </a:xfrm>
          <a:prstGeom prst="notchedRightArrow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 Light" panose="00000400000000000000" pitchFamily="2" charset="-34"/>
              <a:ea typeface="+mn-ea"/>
              <a:cs typeface="Prompt Light" panose="00000400000000000000" pitchFamily="2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7CED6A0-B9F5-4201-BE80-6911E6771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1" y="2261918"/>
            <a:ext cx="4210767" cy="1883453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43F42B1-69B1-44AE-9F40-58670B560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4" y="4193952"/>
            <a:ext cx="4208074" cy="2572547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3B5BE1E-753A-4277-BE97-08FCF1467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3572" y="2261918"/>
            <a:ext cx="4569077" cy="4504581"/>
          </a:xfrm>
          <a:prstGeom prst="rect">
            <a:avLst/>
          </a:prstGeom>
        </p:spPr>
      </p:pic>
      <p:pic>
        <p:nvPicPr>
          <p:cNvPr id="19" name="Picture 2" descr="ผลลัพธ์รูปสำหรับ กรมอุตุนิยมวิทยา">
            <a:extLst>
              <a:ext uri="{FF2B5EF4-FFF2-40B4-BE49-F238E27FC236}">
                <a16:creationId xmlns:a16="http://schemas.microsoft.com/office/drawing/2014/main" id="{FDAACAA6-E5E9-4F3C-92FF-FDBAA4A15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89" y="6188977"/>
            <a:ext cx="486056" cy="4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ผลลัพธ์รูปสำหรับ gistda">
            <a:extLst>
              <a:ext uri="{FF2B5EF4-FFF2-40B4-BE49-F238E27FC236}">
                <a16:creationId xmlns:a16="http://schemas.microsoft.com/office/drawing/2014/main" id="{04A9F5BB-0E23-4F62-A778-DAD6BFB0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147" y="6179833"/>
            <a:ext cx="979586" cy="4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F4A74C37-85D0-4E3A-B4B1-CE8885F771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163" y="6158175"/>
            <a:ext cx="451193" cy="537961"/>
          </a:xfrm>
          <a:prstGeom prst="rect">
            <a:avLst/>
          </a:prstGeom>
        </p:spPr>
      </p:pic>
      <p:pic>
        <p:nvPicPr>
          <p:cNvPr id="22" name="Picture 8" descr="ผลลัพธ์รูปสำหรับ qgis">
            <a:extLst>
              <a:ext uri="{FF2B5EF4-FFF2-40B4-BE49-F238E27FC236}">
                <a16:creationId xmlns:a16="http://schemas.microsoft.com/office/drawing/2014/main" id="{0F611F22-C036-4F29-91BF-3FAE38979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902" y="6200554"/>
            <a:ext cx="1093088" cy="5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268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วงรี 16">
            <a:extLst>
              <a:ext uri="{FF2B5EF4-FFF2-40B4-BE49-F238E27FC236}">
                <a16:creationId xmlns:a16="http://schemas.microsoft.com/office/drawing/2014/main" id="{9D440EE3-1D5B-431B-8F83-977CA106B15C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C8DFE4A5-4519-4BBF-BFD1-92576DC943C1}"/>
              </a:ext>
            </a:extLst>
          </p:cNvPr>
          <p:cNvSpPr txBox="1"/>
          <p:nvPr/>
        </p:nvSpPr>
        <p:spPr>
          <a:xfrm>
            <a:off x="0" y="144147"/>
            <a:ext cx="10671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คำนวณปริมาณน้ำต้นทุนในการจัดสรรน้ำหรือการระบายน้ำในแต่ละฤดูกาล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1CD46CD-2D09-45F9-ACC7-485F15B74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45" y="4690373"/>
            <a:ext cx="3362045" cy="218232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4492B5E-BD60-4B44-8037-C45BEFCD4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0072"/>
            <a:ext cx="3362045" cy="2202925"/>
          </a:xfrm>
          <a:prstGeom prst="rect">
            <a:avLst/>
          </a:prstGeom>
        </p:spPr>
      </p:pic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B6413130-10EE-4A96-AF29-126322289770}"/>
              </a:ext>
            </a:extLst>
          </p:cNvPr>
          <p:cNvSpPr/>
          <p:nvPr/>
        </p:nvSpPr>
        <p:spPr>
          <a:xfrm>
            <a:off x="8345894" y="5984380"/>
            <a:ext cx="2552700" cy="56946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ประชุมจัดสรรน้ำ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D5F41834-D7D4-4E1C-BFE4-6B4699846898}"/>
              </a:ext>
            </a:extLst>
          </p:cNvPr>
          <p:cNvSpPr/>
          <p:nvPr/>
        </p:nvSpPr>
        <p:spPr>
          <a:xfrm>
            <a:off x="8345894" y="5342736"/>
            <a:ext cx="2552700" cy="56946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4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ส</a:t>
            </a:r>
            <a:r>
              <a:rPr lang="th-TH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ถานการน้ำของเขื่อน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81C00C5-9145-42FC-A11C-C29412E10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165"/>
            <a:ext cx="12103592" cy="3997707"/>
          </a:xfrm>
          <a:prstGeom prst="rect">
            <a:avLst/>
          </a:prstGeom>
        </p:spPr>
      </p:pic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7354C53E-E8E4-490E-BD67-1CB8F9F27FDC}"/>
              </a:ext>
            </a:extLst>
          </p:cNvPr>
          <p:cNvSpPr/>
          <p:nvPr/>
        </p:nvSpPr>
        <p:spPr>
          <a:xfrm>
            <a:off x="8345894" y="4701092"/>
            <a:ext cx="2552700" cy="56946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แผนการใช้น้ำอ่างเก็บน้ำ</a:t>
            </a:r>
          </a:p>
        </p:txBody>
      </p:sp>
    </p:spTree>
    <p:extLst>
      <p:ext uri="{BB962C8B-B14F-4D97-AF65-F5344CB8AC3E}">
        <p14:creationId xmlns:p14="http://schemas.microsoft.com/office/powerpoint/2010/main" val="3528893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13226" y="2193085"/>
          <a:ext cx="10812122" cy="4619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Worksheet" r:id="rId4" imgW="8296363" imgH="4752990" progId="Excel.Sheet.8">
                  <p:embed/>
                </p:oleObj>
              </mc:Choice>
              <mc:Fallback>
                <p:oleObj name="Worksheet" r:id="rId4" imgW="8296363" imgH="4752990" progId="Excel.Sheet.8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26" y="2193085"/>
                        <a:ext cx="10812122" cy="4619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1039534"/>
            <a:ext cx="6836898" cy="146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930" indent="630555" algn="thaiDist">
              <a:spcAft>
                <a:spcPts val="600"/>
              </a:spcAft>
            </a:pPr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ซึ่งช่วงเวลาในการเพาะปลูกที่เหมาะสม </a:t>
            </a:r>
            <a:endParaRPr lang="en-US" sz="24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342900" lvl="0" indent="-342900" algn="thaiDi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6"/>
              </a:buBlip>
            </a:pP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การปลูกพืชฤดูฝน 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อยู่ในช่วงเดือนมิถุนายน ถึง เดือนพฤศจิกายน </a:t>
            </a:r>
            <a:endParaRPr lang="en-US" sz="2400" b="1" i="1" dirty="0">
              <a:solidFill>
                <a:srgbClr val="FF0000"/>
              </a:solidFill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endParaRPr>
          </a:p>
          <a:p>
            <a:pPr marL="342900" lvl="0" indent="-342900" algn="thaiDi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6"/>
              </a:buBlip>
            </a:pP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การปลูกพืชฤดูแล้ง 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อยู่ในช่วงเดือนธันวาคม ถึง เดือนเมษายน</a:t>
            </a:r>
            <a:endParaRPr lang="en-US" sz="2400" b="1" i="1" dirty="0">
              <a:solidFill>
                <a:srgbClr val="FF0000"/>
              </a:solidFill>
              <a:effectLst/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02EE4171-9889-401C-8594-A1A83FDB1919}"/>
              </a:ext>
            </a:extLst>
          </p:cNvPr>
          <p:cNvSpPr txBox="1"/>
          <p:nvPr/>
        </p:nvSpPr>
        <p:spPr>
          <a:xfrm>
            <a:off x="0" y="144147"/>
            <a:ext cx="10671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การนำปริมาณน้ำต้นทุนที่ได้รับมาวางแผนจัดสรรน้ำ/ระบายน้ำ</a:t>
            </a:r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มุมมน 24">
            <a:extLst>
              <a:ext uri="{FF2B5EF4-FFF2-40B4-BE49-F238E27FC236}">
                <a16:creationId xmlns:a16="http://schemas.microsoft.com/office/drawing/2014/main" id="{0E0F273B-A529-4B5B-B9AC-8920BC0B2366}"/>
              </a:ext>
            </a:extLst>
          </p:cNvPr>
          <p:cNvSpPr/>
          <p:nvPr/>
        </p:nvSpPr>
        <p:spPr>
          <a:xfrm>
            <a:off x="6836898" y="1389803"/>
            <a:ext cx="4680520" cy="382239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ปฏิทินการปลูกพืช โครงการส่งน้ำและบำรุงรักษาลำปาว</a:t>
            </a:r>
            <a:endParaRPr lang="en-US" sz="32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7819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วงรี 16">
            <a:extLst>
              <a:ext uri="{FF2B5EF4-FFF2-40B4-BE49-F238E27FC236}">
                <a16:creationId xmlns:a16="http://schemas.microsoft.com/office/drawing/2014/main" id="{9D440EE3-1D5B-431B-8F83-977CA106B15C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C8DFE4A5-4519-4BBF-BFD1-92576DC943C1}"/>
              </a:ext>
            </a:extLst>
          </p:cNvPr>
          <p:cNvSpPr txBox="1"/>
          <p:nvPr/>
        </p:nvSpPr>
        <p:spPr>
          <a:xfrm>
            <a:off x="0" y="144147"/>
            <a:ext cx="10671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การนำปริมาณน้ำต้นทุนที่ได้รับมาวางแผนจัดสรรน้ำ/ระบายน้ำ</a:t>
            </a:r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3816A1D-BFE3-404C-8AEF-49755E614ED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8" y="1142653"/>
            <a:ext cx="10920045" cy="49205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สี่เหลี่ยมผืนผ้ามุมมน 24">
            <a:extLst>
              <a:ext uri="{FF2B5EF4-FFF2-40B4-BE49-F238E27FC236}">
                <a16:creationId xmlns:a16="http://schemas.microsoft.com/office/drawing/2014/main" id="{C29C3055-9A68-4746-86D5-0048708507F8}"/>
              </a:ext>
            </a:extLst>
          </p:cNvPr>
          <p:cNvSpPr/>
          <p:nvPr/>
        </p:nvSpPr>
        <p:spPr>
          <a:xfrm>
            <a:off x="4142890" y="6063213"/>
            <a:ext cx="2385462" cy="382239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7030A0"/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แนวทางการกำหนดพื้นที่เพาะปลูก</a:t>
            </a:r>
            <a:endParaRPr lang="en-US" sz="32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515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EDE8902-5624-4DDA-8E46-9741FE54B8C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9" r="34329"/>
          <a:stretch/>
        </p:blipFill>
        <p:spPr bwMode="auto">
          <a:xfrm>
            <a:off x="5699579" y="727097"/>
            <a:ext cx="6492421" cy="4670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สี่เหลี่ยมผืนผ้ามุมมน 24">
            <a:extLst>
              <a:ext uri="{FF2B5EF4-FFF2-40B4-BE49-F238E27FC236}">
                <a16:creationId xmlns:a16="http://schemas.microsoft.com/office/drawing/2014/main" id="{1C912EFB-1BEB-4FEF-B071-1A86C5CEFCA3}"/>
              </a:ext>
            </a:extLst>
          </p:cNvPr>
          <p:cNvSpPr/>
          <p:nvPr/>
        </p:nvSpPr>
        <p:spPr>
          <a:xfrm>
            <a:off x="6760029" y="5592036"/>
            <a:ext cx="5007428" cy="373335"/>
          </a:xfrm>
          <a:prstGeom prst="roundRect">
            <a:avLst/>
          </a:prstGeom>
          <a:solidFill>
            <a:srgbClr val="FF66FF">
              <a:alpha val="47000"/>
            </a:srgb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โปรแกรม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ROS 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มาใช้ในการตรวจสอบและประเมินปริมาณน้ำของฝ่าย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46">
            <a:extLst>
              <a:ext uri="{FF2B5EF4-FFF2-40B4-BE49-F238E27FC236}">
                <a16:creationId xmlns:a16="http://schemas.microsoft.com/office/drawing/2014/main" id="{FE24E554-982E-4F7C-BEB5-FFE04D1600E5}"/>
              </a:ext>
            </a:extLst>
          </p:cNvPr>
          <p:cNvSpPr txBox="1"/>
          <p:nvPr/>
        </p:nvSpPr>
        <p:spPr>
          <a:xfrm>
            <a:off x="0" y="0"/>
            <a:ext cx="4358822" cy="58477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th-TH" sz="3200" b="1" dirty="0"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การคำนวณน้ำต้นทุนในการจัดสรรน้ำ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AEBE9F2-E4B8-4948-ABF6-E35C17389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" y="4068206"/>
            <a:ext cx="5416920" cy="2062697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C742542A-47BE-4045-8230-0EDFF2EE0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" y="727097"/>
            <a:ext cx="5416920" cy="2209270"/>
          </a:xfrm>
          <a:prstGeom prst="rect">
            <a:avLst/>
          </a:prstGeom>
        </p:spPr>
      </p:pic>
      <p:sp>
        <p:nvSpPr>
          <p:cNvPr id="13" name="สี่เหลี่ยมผืนผ้ามุมมน 24">
            <a:extLst>
              <a:ext uri="{FF2B5EF4-FFF2-40B4-BE49-F238E27FC236}">
                <a16:creationId xmlns:a16="http://schemas.microsoft.com/office/drawing/2014/main" id="{BF5D7F6C-2496-496D-A154-0FBD6E681299}"/>
              </a:ext>
            </a:extLst>
          </p:cNvPr>
          <p:cNvSpPr/>
          <p:nvPr/>
        </p:nvSpPr>
        <p:spPr>
          <a:xfrm>
            <a:off x="1355484" y="3038950"/>
            <a:ext cx="3102001" cy="373335"/>
          </a:xfrm>
          <a:prstGeom prst="roundRect">
            <a:avLst/>
          </a:prstGeom>
          <a:solidFill>
            <a:srgbClr val="FF66FF">
              <a:alpha val="46667"/>
            </a:srgb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ปริมาณน้ำที่ได้รับการจัดสรรตามแผน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มุมมน 24">
            <a:extLst>
              <a:ext uri="{FF2B5EF4-FFF2-40B4-BE49-F238E27FC236}">
                <a16:creationId xmlns:a16="http://schemas.microsoft.com/office/drawing/2014/main" id="{8C6E4473-09D8-454E-8911-2C70FE35E38A}"/>
              </a:ext>
            </a:extLst>
          </p:cNvPr>
          <p:cNvSpPr/>
          <p:nvPr/>
        </p:nvSpPr>
        <p:spPr>
          <a:xfrm>
            <a:off x="1355484" y="6223407"/>
            <a:ext cx="3049655" cy="373335"/>
          </a:xfrm>
          <a:prstGeom prst="roundRect">
            <a:avLst/>
          </a:prstGeom>
          <a:solidFill>
            <a:srgbClr val="FF66FF">
              <a:alpha val="47000"/>
            </a:srgb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การวางแผนการจัดสรรน้ำรายสัปดาห์</a:t>
            </a:r>
            <a:endParaRPr lang="en-US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2311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7443552-B0D9-46F3-80B4-EA050BEC5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4762" r="5781" b="6349"/>
          <a:stretch/>
        </p:blipFill>
        <p:spPr>
          <a:xfrm>
            <a:off x="172898" y="199555"/>
            <a:ext cx="4440486" cy="6458890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C8AE4345-53FD-4A96-9E07-D55274380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533" y="299593"/>
            <a:ext cx="6390947" cy="2933258"/>
          </a:xfrm>
          <a:prstGeom prst="rect">
            <a:avLst/>
          </a:prstGeom>
        </p:spPr>
      </p:pic>
      <p:graphicFrame>
        <p:nvGraphicFramePr>
          <p:cNvPr id="7" name="ตาราง 6">
            <a:extLst>
              <a:ext uri="{FF2B5EF4-FFF2-40B4-BE49-F238E27FC236}">
                <a16:creationId xmlns:a16="http://schemas.microsoft.com/office/drawing/2014/main" id="{B6E76FBF-EFC6-4CAD-9BAD-DDF1A0A83E2B}"/>
              </a:ext>
            </a:extLst>
          </p:cNvPr>
          <p:cNvGraphicFramePr>
            <a:graphicFrameLocks noGrp="1"/>
          </p:cNvGraphicFramePr>
          <p:nvPr/>
        </p:nvGraphicFramePr>
        <p:xfrm>
          <a:off x="4836185" y="3439592"/>
          <a:ext cx="6315295" cy="3413790"/>
        </p:xfrm>
        <a:graphic>
          <a:graphicData uri="http://schemas.openxmlformats.org/drawingml/2006/table">
            <a:tbl>
              <a:tblPr/>
              <a:tblGrid>
                <a:gridCol w="508777">
                  <a:extLst>
                    <a:ext uri="{9D8B030D-6E8A-4147-A177-3AD203B41FA5}">
                      <a16:colId xmlns:a16="http://schemas.microsoft.com/office/drawing/2014/main" val="1784133018"/>
                    </a:ext>
                  </a:extLst>
                </a:gridCol>
                <a:gridCol w="508777">
                  <a:extLst>
                    <a:ext uri="{9D8B030D-6E8A-4147-A177-3AD203B41FA5}">
                      <a16:colId xmlns:a16="http://schemas.microsoft.com/office/drawing/2014/main" val="858210834"/>
                    </a:ext>
                  </a:extLst>
                </a:gridCol>
                <a:gridCol w="508777">
                  <a:extLst>
                    <a:ext uri="{9D8B030D-6E8A-4147-A177-3AD203B41FA5}">
                      <a16:colId xmlns:a16="http://schemas.microsoft.com/office/drawing/2014/main" val="3186508672"/>
                    </a:ext>
                  </a:extLst>
                </a:gridCol>
                <a:gridCol w="403791">
                  <a:extLst>
                    <a:ext uri="{9D8B030D-6E8A-4147-A177-3AD203B41FA5}">
                      <a16:colId xmlns:a16="http://schemas.microsoft.com/office/drawing/2014/main" val="3609008653"/>
                    </a:ext>
                  </a:extLst>
                </a:gridCol>
                <a:gridCol w="508777">
                  <a:extLst>
                    <a:ext uri="{9D8B030D-6E8A-4147-A177-3AD203B41FA5}">
                      <a16:colId xmlns:a16="http://schemas.microsoft.com/office/drawing/2014/main" val="2093419645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2156495124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3522610598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773496417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757747782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3400280672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3104052049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2451794584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358107946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578854931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3502815773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1375619551"/>
                    </a:ext>
                  </a:extLst>
                </a:gridCol>
                <a:gridCol w="323033">
                  <a:extLst>
                    <a:ext uri="{9D8B030D-6E8A-4147-A177-3AD203B41FA5}">
                      <a16:colId xmlns:a16="http://schemas.microsoft.com/office/drawing/2014/main" val="1976408876"/>
                    </a:ext>
                  </a:extLst>
                </a:gridCol>
              </a:tblGrid>
              <a:tr h="462221"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ผลผลิตกุ้งก้ามกรามที่จะออกจำหน่ายในแต่ละเดือน </a:t>
                      </a:r>
                    </a:p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ตามช่วงอายุการเลี้ยง ปี พ.ศ. 2563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 : ตัน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031713"/>
                  </a:ext>
                </a:extLst>
              </a:tr>
              <a:tr h="69333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ชนิดสินค้า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จำนวนเกษตรกร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เนื้อที่เลี้ยง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ปริมาณผลผลิตทั้งปี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355311"/>
                  </a:ext>
                </a:extLst>
              </a:tr>
              <a:tr h="24387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กุ้งก้ามกราม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ยางตลาด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993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3,276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1,177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194035"/>
                  </a:ext>
                </a:extLst>
              </a:tr>
              <a:tr h="46222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เมืองกาฬสินธุ์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731933"/>
                  </a:ext>
                </a:extLst>
              </a:tr>
              <a:tr h="46222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รวมทุกอำเภอ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3,995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1,390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682060"/>
                  </a:ext>
                </a:extLst>
              </a:tr>
              <a:tr h="46222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มูลค่าผลผลิต (ล้านบาท)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@250 บาท/กก.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49.25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21.00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50.50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24.50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21.00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71840"/>
                  </a:ext>
                </a:extLst>
              </a:tr>
              <a:tr h="462221"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ที่มา : สำนักงานประมงจังหวัดกาฬสินธุ์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705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96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6BEB475-C5E6-4164-8D25-E2EA882AFC7A}"/>
              </a:ext>
            </a:extLst>
          </p:cNvPr>
          <p:cNvSpPr/>
          <p:nvPr/>
        </p:nvSpPr>
        <p:spPr>
          <a:xfrm>
            <a:off x="0" y="0"/>
            <a:ext cx="12192000" cy="491611"/>
          </a:xfrm>
          <a:prstGeom prst="rect">
            <a:avLst/>
          </a:prstGeom>
          <a:gradFill flip="none" rotWithShape="1">
            <a:gsLst>
              <a:gs pos="17000">
                <a:srgbClr val="FF99FF">
                  <a:alpha val="49804"/>
                </a:srgbClr>
              </a:gs>
              <a:gs pos="1361">
                <a:srgbClr val="CC66FF">
                  <a:alpha val="49804"/>
                </a:srgbClr>
              </a:gs>
              <a:gs pos="45000">
                <a:srgbClr val="D5D5D5">
                  <a:alpha val="50000"/>
                </a:srgbClr>
              </a:gs>
              <a:gs pos="99000">
                <a:schemeClr val="accent6">
                  <a:lumMod val="40000"/>
                  <a:lumOff val="60000"/>
                </a:schemeClr>
              </a:gs>
              <a:gs pos="79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482DC21-C851-42DD-963E-E1301B7CE083}"/>
              </a:ext>
            </a:extLst>
          </p:cNvPr>
          <p:cNvSpPr/>
          <p:nvPr/>
        </p:nvSpPr>
        <p:spPr>
          <a:xfrm>
            <a:off x="0" y="491612"/>
            <a:ext cx="12192000" cy="237039"/>
          </a:xfrm>
          <a:prstGeom prst="rect">
            <a:avLst/>
          </a:prstGeom>
          <a:gradFill flip="none" rotWithShape="1">
            <a:gsLst>
              <a:gs pos="12000">
                <a:srgbClr val="D6D6D6">
                  <a:alpha val="50000"/>
                </a:srgbClr>
              </a:gs>
              <a:gs pos="39000">
                <a:srgbClr val="D1D1D1"/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E9B62D-CAB2-4689-8FB6-1B2B4042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6" b="98225" l="10000" r="99000">
                        <a14:foregroundMark x1="92333" y1="27811" x2="92333" y2="27811"/>
                        <a14:foregroundMark x1="97000" y1="29586" x2="97000" y2="29586"/>
                        <a14:foregroundMark x1="94333" y1="69231" x2="94333" y2="69231"/>
                        <a14:foregroundMark x1="94667" y1="47929" x2="94667" y2="47929"/>
                        <a14:foregroundMark x1="93333" y1="55030" x2="93333" y2="55030"/>
                        <a14:foregroundMark x1="93000" y1="71598" x2="93000" y2="71598"/>
                        <a14:foregroundMark x1="96333" y1="67456" x2="96333" y2="67456"/>
                        <a14:foregroundMark x1="99000" y1="59763" x2="99000" y2="59763"/>
                        <a14:foregroundMark x1="92000" y1="59172" x2="92000" y2="59172"/>
                        <a14:foregroundMark x1="82667" y1="77515" x2="82667" y2="77515"/>
                        <a14:foregroundMark x1="87333" y1="98225" x2="87333" y2="98225"/>
                        <a14:foregroundMark x1="89667" y1="85799" x2="89667" y2="85799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60"/>
          <a:stretch/>
        </p:blipFill>
        <p:spPr>
          <a:xfrm>
            <a:off x="10474050" y="-102081"/>
            <a:ext cx="1717950" cy="83073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F9E02A0-A238-4A41-B8F0-44B405F58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8"/>
            <a:ext cx="914400" cy="914400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42990526-C573-4AA1-84C6-1FF6E601B6F5}"/>
              </a:ext>
            </a:extLst>
          </p:cNvPr>
          <p:cNvSpPr txBox="1"/>
          <p:nvPr/>
        </p:nvSpPr>
        <p:spPr>
          <a:xfrm>
            <a:off x="4456769" y="128487"/>
            <a:ext cx="327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เขื่อนลำปาว </a:t>
            </a:r>
            <a:r>
              <a:rPr kumimoji="0" lang="en-US" sz="2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(Lampao Dam)</a:t>
            </a:r>
            <a:endParaRPr kumimoji="0" lang="th-TH" sz="20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rompt Light" panose="00000400000000000000" pitchFamily="2" charset="-34"/>
              <a:ea typeface="+mn-ea"/>
              <a:cs typeface="Prompt Light" panose="00000400000000000000" pitchFamily="2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D7CA12AC-63DF-46D9-B01A-0E4D84B7DE4D}"/>
              </a:ext>
            </a:extLst>
          </p:cNvPr>
          <p:cNvGrpSpPr/>
          <p:nvPr/>
        </p:nvGrpSpPr>
        <p:grpSpPr>
          <a:xfrm>
            <a:off x="5477762" y="775661"/>
            <a:ext cx="6503597" cy="4319949"/>
            <a:chOff x="5400752" y="1119252"/>
            <a:chExt cx="6503597" cy="4319949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81098D0E-F466-477C-B026-D5F9D48C050B}"/>
                </a:ext>
              </a:extLst>
            </p:cNvPr>
            <p:cNvGrpSpPr/>
            <p:nvPr/>
          </p:nvGrpSpPr>
          <p:grpSpPr>
            <a:xfrm>
              <a:off x="8707379" y="1119252"/>
              <a:ext cx="3196970" cy="4303283"/>
              <a:chOff x="8315960" y="1140108"/>
              <a:chExt cx="3730508" cy="5021453"/>
            </a:xfrm>
          </p:grpSpPr>
          <p:pic>
            <p:nvPicPr>
              <p:cNvPr id="51" name="รูปภาพ 50">
                <a:extLst>
                  <a:ext uri="{FF2B5EF4-FFF2-40B4-BE49-F238E27FC236}">
                    <a16:creationId xmlns:a16="http://schemas.microsoft.com/office/drawing/2014/main" id="{A8F7E090-F219-4D62-AFF6-CAB25237F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3" t="23488" r="2494" b="1386"/>
              <a:stretch/>
            </p:blipFill>
            <p:spPr>
              <a:xfrm>
                <a:off x="8315960" y="1140108"/>
                <a:ext cx="3730508" cy="5021453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9" name="วงรี 68">
                <a:extLst>
                  <a:ext uri="{FF2B5EF4-FFF2-40B4-BE49-F238E27FC236}">
                    <a16:creationId xmlns:a16="http://schemas.microsoft.com/office/drawing/2014/main" id="{22CF1754-95CA-4614-8D4B-8AA943473F60}"/>
                  </a:ext>
                </a:extLst>
              </p:cNvPr>
              <p:cNvSpPr/>
              <p:nvPr/>
            </p:nvSpPr>
            <p:spPr>
              <a:xfrm>
                <a:off x="9537361" y="2422467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1</a:t>
                </a:r>
                <a:endParaRPr kumimoji="0" lang="th-TH" sz="105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70" name="วงรี 69">
                <a:extLst>
                  <a:ext uri="{FF2B5EF4-FFF2-40B4-BE49-F238E27FC236}">
                    <a16:creationId xmlns:a16="http://schemas.microsoft.com/office/drawing/2014/main" id="{43D91F78-309B-4982-BBBA-728AF70ACE50}"/>
                  </a:ext>
                </a:extLst>
              </p:cNvPr>
              <p:cNvSpPr/>
              <p:nvPr/>
            </p:nvSpPr>
            <p:spPr>
              <a:xfrm>
                <a:off x="9537361" y="3769088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3</a:t>
                </a:r>
                <a:endParaRPr kumimoji="0" lang="th-TH" sz="105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71" name="วงรี 70">
                <a:extLst>
                  <a:ext uri="{FF2B5EF4-FFF2-40B4-BE49-F238E27FC236}">
                    <a16:creationId xmlns:a16="http://schemas.microsoft.com/office/drawing/2014/main" id="{670EE992-5C02-41F4-8BD3-EBE8C26DF17F}"/>
                  </a:ext>
                </a:extLst>
              </p:cNvPr>
              <p:cNvSpPr/>
              <p:nvPr/>
            </p:nvSpPr>
            <p:spPr>
              <a:xfrm>
                <a:off x="9909531" y="3542263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2</a:t>
                </a:r>
                <a:endParaRPr kumimoji="0" lang="th-TH" sz="105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7BED0B9A-6DB0-4184-A2BE-259B68A0FA81}"/>
                  </a:ext>
                </a:extLst>
              </p:cNvPr>
              <p:cNvSpPr/>
              <p:nvPr/>
            </p:nvSpPr>
            <p:spPr>
              <a:xfrm>
                <a:off x="10339150" y="3769088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4</a:t>
                </a:r>
                <a:endParaRPr kumimoji="0" lang="th-TH" sz="105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464FF261-25E9-479D-A413-CFAB2A275587}"/>
                  </a:ext>
                </a:extLst>
              </p:cNvPr>
              <p:cNvSpPr/>
              <p:nvPr/>
            </p:nvSpPr>
            <p:spPr>
              <a:xfrm>
                <a:off x="10926130" y="4075991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5</a:t>
                </a:r>
                <a:endParaRPr kumimoji="0" lang="th-TH" sz="105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6F1771D7-D861-432D-8FDF-20B8C0D769F4}"/>
                  </a:ext>
                </a:extLst>
              </p:cNvPr>
              <p:cNvSpPr/>
              <p:nvPr/>
            </p:nvSpPr>
            <p:spPr>
              <a:xfrm>
                <a:off x="8775933" y="4257521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6</a:t>
                </a:r>
                <a:endParaRPr kumimoji="0" lang="th-TH" sz="105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584D3D2B-B364-4412-8354-5718E9B8E2F1}"/>
                  </a:ext>
                </a:extLst>
              </p:cNvPr>
              <p:cNvSpPr/>
              <p:nvPr/>
            </p:nvSpPr>
            <p:spPr>
              <a:xfrm>
                <a:off x="10167019" y="4755913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7</a:t>
                </a:r>
                <a:endParaRPr kumimoji="0" lang="th-TH" sz="105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76" name="วงรี 75">
                <a:extLst>
                  <a:ext uri="{FF2B5EF4-FFF2-40B4-BE49-F238E27FC236}">
                    <a16:creationId xmlns:a16="http://schemas.microsoft.com/office/drawing/2014/main" id="{517AB745-3378-4FB2-866F-16725CB5C56B}"/>
                  </a:ext>
                </a:extLst>
              </p:cNvPr>
              <p:cNvSpPr/>
              <p:nvPr/>
            </p:nvSpPr>
            <p:spPr>
              <a:xfrm>
                <a:off x="10578675" y="4954985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8</a:t>
                </a:r>
                <a:endParaRPr kumimoji="0" lang="th-TH" sz="105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77" name="วงรี 76">
                <a:extLst>
                  <a:ext uri="{FF2B5EF4-FFF2-40B4-BE49-F238E27FC236}">
                    <a16:creationId xmlns:a16="http://schemas.microsoft.com/office/drawing/2014/main" id="{95A26607-A3A0-41A3-BA6A-7F1F069182D4}"/>
                  </a:ext>
                </a:extLst>
              </p:cNvPr>
              <p:cNvSpPr/>
              <p:nvPr/>
            </p:nvSpPr>
            <p:spPr>
              <a:xfrm>
                <a:off x="11192809" y="5338443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  <a:reflection blurRad="6350" stA="55000" endA="300" endPos="45500" dir="5400000" sy="-100000" algn="bl" rotWithShape="0"/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9</a:t>
                </a:r>
                <a:endParaRPr kumimoji="0" lang="th-TH" sz="105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</p:grpSp>
        <p:grpSp>
          <p:nvGrpSpPr>
            <p:cNvPr id="5" name="กลุ่ม 4">
              <a:extLst>
                <a:ext uri="{FF2B5EF4-FFF2-40B4-BE49-F238E27FC236}">
                  <a16:creationId xmlns:a16="http://schemas.microsoft.com/office/drawing/2014/main" id="{5E089909-BA70-4B13-ABA7-436D605578B1}"/>
                </a:ext>
              </a:extLst>
            </p:cNvPr>
            <p:cNvGrpSpPr/>
            <p:nvPr/>
          </p:nvGrpSpPr>
          <p:grpSpPr>
            <a:xfrm>
              <a:off x="5400752" y="3327264"/>
              <a:ext cx="4672285" cy="2111937"/>
              <a:chOff x="5325641" y="3113800"/>
              <a:chExt cx="4785883" cy="2111937"/>
            </a:xfrm>
          </p:grpSpPr>
          <p:sp>
            <p:nvSpPr>
              <p:cNvPr id="53" name="กล่องข้อความ 52">
                <a:extLst>
                  <a:ext uri="{FF2B5EF4-FFF2-40B4-BE49-F238E27FC236}">
                    <a16:creationId xmlns:a16="http://schemas.microsoft.com/office/drawing/2014/main" id="{B5DC1EAC-7F67-45AF-AEB8-7376A4D4CC3B}"/>
                  </a:ext>
                </a:extLst>
              </p:cNvPr>
              <p:cNvSpPr txBox="1"/>
              <p:nvPr/>
            </p:nvSpPr>
            <p:spPr>
              <a:xfrm>
                <a:off x="5469912" y="3113800"/>
                <a:ext cx="28985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พื้นที่ชลประทาน 306,963 ไร่</a:t>
                </a:r>
              </a:p>
            </p:txBody>
          </p:sp>
          <p:sp>
            <p:nvSpPr>
              <p:cNvPr id="54" name="กล่องข้อความ 53">
                <a:extLst>
                  <a:ext uri="{FF2B5EF4-FFF2-40B4-BE49-F238E27FC236}">
                    <a16:creationId xmlns:a16="http://schemas.microsoft.com/office/drawing/2014/main" id="{DD8C7C60-24D9-4AF4-BA02-C521E2CD0192}"/>
                  </a:ext>
                </a:extLst>
              </p:cNvPr>
              <p:cNvSpPr txBox="1"/>
              <p:nvPr/>
            </p:nvSpPr>
            <p:spPr>
              <a:xfrm>
                <a:off x="5325641" y="3478070"/>
                <a:ext cx="30428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ครอบคลุม 4 อำเภอ 33 ตำบล</a:t>
                </a:r>
              </a:p>
            </p:txBody>
          </p:sp>
          <p:sp>
            <p:nvSpPr>
              <p:cNvPr id="55" name="กล่องข้อความ 54">
                <a:extLst>
                  <a:ext uri="{FF2B5EF4-FFF2-40B4-BE49-F238E27FC236}">
                    <a16:creationId xmlns:a16="http://schemas.microsoft.com/office/drawing/2014/main" id="{5C561FEA-6004-4B69-B9CB-53AC72C740D3}"/>
                  </a:ext>
                </a:extLst>
              </p:cNvPr>
              <p:cNvSpPr txBox="1"/>
              <p:nvPr/>
            </p:nvSpPr>
            <p:spPr>
              <a:xfrm>
                <a:off x="6450950" y="4856405"/>
                <a:ext cx="19175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ฝ่ายส่งน้ำฯ 9 ฝ่าย</a:t>
                </a:r>
              </a:p>
            </p:txBody>
          </p:sp>
          <p:sp>
            <p:nvSpPr>
              <p:cNvPr id="78" name="กล่องข้อความ 77">
                <a:extLst>
                  <a:ext uri="{FF2B5EF4-FFF2-40B4-BE49-F238E27FC236}">
                    <a16:creationId xmlns:a16="http://schemas.microsoft.com/office/drawing/2014/main" id="{CB684CC9-88F9-450A-BC3E-DCBF6C5FE896}"/>
                  </a:ext>
                </a:extLst>
              </p:cNvPr>
              <p:cNvSpPr txBox="1"/>
              <p:nvPr/>
            </p:nvSpPr>
            <p:spPr>
              <a:xfrm>
                <a:off x="5344878" y="4202751"/>
                <a:ext cx="30235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การเกษตรที่สำคัญ..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ข้าว,ปลา-กระชัง,กุ้งก้ามกราม</a:t>
                </a:r>
              </a:p>
            </p:txBody>
          </p:sp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1D95BB97-A470-443B-BEC3-F1BDEF64B8E0}"/>
                  </a:ext>
                </a:extLst>
              </p:cNvPr>
              <p:cNvGrpSpPr/>
              <p:nvPr/>
            </p:nvGrpSpPr>
            <p:grpSpPr>
              <a:xfrm>
                <a:off x="8315960" y="3328664"/>
                <a:ext cx="1795564" cy="1697029"/>
                <a:chOff x="8315961" y="3789115"/>
                <a:chExt cx="1795564" cy="1697029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9" name="วงเล็บเหลี่ยมขวา 78">
                  <a:extLst>
                    <a:ext uri="{FF2B5EF4-FFF2-40B4-BE49-F238E27FC236}">
                      <a16:creationId xmlns:a16="http://schemas.microsoft.com/office/drawing/2014/main" id="{0A5E6E29-A363-41D6-AC30-4B6A30B27F16}"/>
                    </a:ext>
                  </a:extLst>
                </p:cNvPr>
                <p:cNvSpPr/>
                <p:nvPr/>
              </p:nvSpPr>
              <p:spPr>
                <a:xfrm>
                  <a:off x="8315961" y="3789115"/>
                  <a:ext cx="196773" cy="1697029"/>
                </a:xfrm>
                <a:prstGeom prst="rightBracket">
                  <a:avLst/>
                </a:prstGeom>
                <a:ln>
                  <a:solidFill>
                    <a:srgbClr val="0000CC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/>
                    <a:ea typeface="+mn-ea"/>
                    <a:cs typeface="TH SarabunPSK"/>
                  </a:endParaRPr>
                </a:p>
              </p:txBody>
            </p:sp>
            <p:cxnSp>
              <p:nvCxnSpPr>
                <p:cNvPr id="81" name="ตัวเชื่อมต่อตรง 80">
                  <a:extLst>
                    <a:ext uri="{FF2B5EF4-FFF2-40B4-BE49-F238E27FC236}">
                      <a16:creationId xmlns:a16="http://schemas.microsoft.com/office/drawing/2014/main" id="{4A89D108-5CA6-4A73-B7DC-FEC9791283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31961" y="4663202"/>
                  <a:ext cx="1579564" cy="0"/>
                </a:xfrm>
                <a:prstGeom prst="line">
                  <a:avLst/>
                </a:prstGeom>
                <a:ln>
                  <a:solidFill>
                    <a:srgbClr val="0000CC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2" name="กล่องข้อความ 81">
                <a:extLst>
                  <a:ext uri="{FF2B5EF4-FFF2-40B4-BE49-F238E27FC236}">
                    <a16:creationId xmlns:a16="http://schemas.microsoft.com/office/drawing/2014/main" id="{A20E1919-6504-4685-8441-51B2EFBC6E6A}"/>
                  </a:ext>
                </a:extLst>
              </p:cNvPr>
              <p:cNvSpPr txBox="1"/>
              <p:nvPr/>
            </p:nvSpPr>
            <p:spPr>
              <a:xfrm>
                <a:off x="5574106" y="3847402"/>
                <a:ext cx="27943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29,174 ครัวเรือน เกษตรกร</a:t>
                </a:r>
              </a:p>
            </p:txBody>
          </p:sp>
        </p:grp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A5AD499-0B4A-4FBE-AFCD-BF2BE251B1DD}"/>
              </a:ext>
            </a:extLst>
          </p:cNvPr>
          <p:cNvGrpSpPr/>
          <p:nvPr/>
        </p:nvGrpSpPr>
        <p:grpSpPr>
          <a:xfrm>
            <a:off x="79052" y="1157700"/>
            <a:ext cx="6016948" cy="4542599"/>
            <a:chOff x="79052" y="1157700"/>
            <a:chExt cx="6016948" cy="4542599"/>
          </a:xfrm>
        </p:grpSpPr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1928E5E4-88E1-4BEF-801A-144AC25BC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1" t="7168" r="11362" b="11110"/>
            <a:stretch/>
          </p:blipFill>
          <p:spPr>
            <a:xfrm>
              <a:off x="79052" y="1157700"/>
              <a:ext cx="6016948" cy="4542599"/>
            </a:xfrm>
            <a:prstGeom prst="rect">
              <a:avLst/>
            </a:prstGeom>
          </p:spPr>
        </p:pic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6C04DC81-012C-4669-BF36-61D4960D8F2C}"/>
                </a:ext>
              </a:extLst>
            </p:cNvPr>
            <p:cNvSpPr txBox="1"/>
            <p:nvPr/>
          </p:nvSpPr>
          <p:spPr>
            <a:xfrm>
              <a:off x="79052" y="3275111"/>
              <a:ext cx="1237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เขื่อนจุฬาภรณ์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9E5D2050-3BA8-4DC3-9ED0-BD2692C6F7FE}"/>
                </a:ext>
              </a:extLst>
            </p:cNvPr>
            <p:cNvSpPr txBox="1"/>
            <p:nvPr/>
          </p:nvSpPr>
          <p:spPr>
            <a:xfrm>
              <a:off x="1653807" y="3298722"/>
              <a:ext cx="1207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เขื่อนอุบลรัตน์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859E2FE3-92CE-4EDF-9039-CA117B0F2556}"/>
                </a:ext>
              </a:extLst>
            </p:cNvPr>
            <p:cNvSpPr txBox="1"/>
            <p:nvPr/>
          </p:nvSpPr>
          <p:spPr>
            <a:xfrm>
              <a:off x="3119575" y="2177845"/>
              <a:ext cx="10342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เขื่อนลำปาว</a:t>
              </a:r>
            </a:p>
          </p:txBody>
        </p:sp>
        <p:pic>
          <p:nvPicPr>
            <p:cNvPr id="114" name="รูปภาพ 113">
              <a:extLst>
                <a:ext uri="{FF2B5EF4-FFF2-40B4-BE49-F238E27FC236}">
                  <a16:creationId xmlns:a16="http://schemas.microsoft.com/office/drawing/2014/main" id="{98306068-2B19-4923-8E50-E79C9E2C3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366" t="5727" r="12596" b="5804"/>
            <a:stretch/>
          </p:blipFill>
          <p:spPr>
            <a:xfrm>
              <a:off x="3221668" y="2568283"/>
              <a:ext cx="295510" cy="353111"/>
            </a:xfrm>
            <a:prstGeom prst="rect">
              <a:avLst/>
            </a:prstGeom>
          </p:spPr>
        </p:pic>
        <p:pic>
          <p:nvPicPr>
            <p:cNvPr id="112" name="รูปภาพ 111">
              <a:extLst>
                <a:ext uri="{FF2B5EF4-FFF2-40B4-BE49-F238E27FC236}">
                  <a16:creationId xmlns:a16="http://schemas.microsoft.com/office/drawing/2014/main" id="{D70F6828-1C09-4E5C-9EC8-ED2AF9A2D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5532" y="2868510"/>
              <a:ext cx="359842" cy="406601"/>
            </a:xfrm>
            <a:prstGeom prst="rect">
              <a:avLst/>
            </a:prstGeom>
          </p:spPr>
        </p:pic>
        <p:pic>
          <p:nvPicPr>
            <p:cNvPr id="113" name="รูปภาพ 112">
              <a:extLst>
                <a:ext uri="{FF2B5EF4-FFF2-40B4-BE49-F238E27FC236}">
                  <a16:creationId xmlns:a16="http://schemas.microsoft.com/office/drawing/2014/main" id="{176D201A-2861-4D51-BFCE-11D1A77AB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9781" y="2868510"/>
              <a:ext cx="359842" cy="406601"/>
            </a:xfrm>
            <a:prstGeom prst="rect">
              <a:avLst/>
            </a:prstGeom>
          </p:spPr>
        </p:pic>
      </p:grpSp>
      <p:grpSp>
        <p:nvGrpSpPr>
          <p:cNvPr id="110" name="กลุ่ม 109">
            <a:extLst>
              <a:ext uri="{FF2B5EF4-FFF2-40B4-BE49-F238E27FC236}">
                <a16:creationId xmlns:a16="http://schemas.microsoft.com/office/drawing/2014/main" id="{E51D9E5C-5F48-4AE8-B826-33D33211B617}"/>
              </a:ext>
            </a:extLst>
          </p:cNvPr>
          <p:cNvGrpSpPr/>
          <p:nvPr/>
        </p:nvGrpSpPr>
        <p:grpSpPr>
          <a:xfrm>
            <a:off x="72577" y="3429000"/>
            <a:ext cx="8052939" cy="3410590"/>
            <a:chOff x="72577" y="3429000"/>
            <a:chExt cx="8052939" cy="3410590"/>
          </a:xfrm>
        </p:grpSpPr>
        <p:sp>
          <p:nvSpPr>
            <p:cNvPr id="86" name="กล่องข้อความ 85">
              <a:extLst>
                <a:ext uri="{FF2B5EF4-FFF2-40B4-BE49-F238E27FC236}">
                  <a16:creationId xmlns:a16="http://schemas.microsoft.com/office/drawing/2014/main" id="{04FA35B1-C8C0-41A9-8843-C2BC5B8CB7CB}"/>
                </a:ext>
              </a:extLst>
            </p:cNvPr>
            <p:cNvSpPr txBox="1"/>
            <p:nvPr/>
          </p:nvSpPr>
          <p:spPr>
            <a:xfrm>
              <a:off x="1653807" y="5007443"/>
              <a:ext cx="3576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sng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ข้อมูลมูลอุตุ-อุทกวิทยา และการใช้น้ำ</a:t>
              </a:r>
            </a:p>
          </p:txBody>
        </p: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3B108577-0FB3-4D16-9BED-38D33204128D}"/>
                </a:ext>
              </a:extLst>
            </p:cNvPr>
            <p:cNvCxnSpPr>
              <a:cxnSpLocks/>
              <a:endCxn id="13" idx="4"/>
            </p:cNvCxnSpPr>
            <p:nvPr/>
          </p:nvCxnSpPr>
          <p:spPr>
            <a:xfrm flipV="1">
              <a:off x="3636703" y="3429000"/>
              <a:ext cx="0" cy="1518726"/>
            </a:xfrm>
            <a:prstGeom prst="line">
              <a:avLst/>
            </a:prstGeom>
            <a:ln>
              <a:solidFill>
                <a:srgbClr val="00B0F0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กลุ่ม 106">
              <a:extLst>
                <a:ext uri="{FF2B5EF4-FFF2-40B4-BE49-F238E27FC236}">
                  <a16:creationId xmlns:a16="http://schemas.microsoft.com/office/drawing/2014/main" id="{89B86A8F-8E93-4880-AF9F-83B827C9DCBC}"/>
                </a:ext>
              </a:extLst>
            </p:cNvPr>
            <p:cNvGrpSpPr/>
            <p:nvPr/>
          </p:nvGrpSpPr>
          <p:grpSpPr>
            <a:xfrm>
              <a:off x="72577" y="5478776"/>
              <a:ext cx="1988045" cy="1360814"/>
              <a:chOff x="72577" y="5478776"/>
              <a:chExt cx="1988045" cy="1360814"/>
            </a:xfrm>
          </p:grpSpPr>
          <p:pic>
            <p:nvPicPr>
              <p:cNvPr id="91" name="รูปภาพ 90">
                <a:extLst>
                  <a:ext uri="{FF2B5EF4-FFF2-40B4-BE49-F238E27FC236}">
                    <a16:creationId xmlns:a16="http://schemas.microsoft.com/office/drawing/2014/main" id="{205BCBC4-3357-4E4F-B4D6-183A94EE5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6600" y="5478776"/>
                <a:ext cx="540000" cy="534954"/>
              </a:xfrm>
              <a:prstGeom prst="rect">
                <a:avLst/>
              </a:prstGeom>
            </p:spPr>
          </p:pic>
          <p:sp>
            <p:nvSpPr>
              <p:cNvPr id="92" name="กล่องข้อความ 91">
                <a:extLst>
                  <a:ext uri="{FF2B5EF4-FFF2-40B4-BE49-F238E27FC236}">
                    <a16:creationId xmlns:a16="http://schemas.microsoft.com/office/drawing/2014/main" id="{C98BA923-66A4-4C99-BCF8-2651A929CDE4}"/>
                  </a:ext>
                </a:extLst>
              </p:cNvPr>
              <p:cNvSpPr txBox="1"/>
              <p:nvPr/>
            </p:nvSpPr>
            <p:spPr>
              <a:xfrm>
                <a:off x="72577" y="6193259"/>
                <a:ext cx="19880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เฉลี่ย 1,350 มม./ปี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ฝนตก 99 วัน/ปี</a:t>
                </a:r>
              </a:p>
            </p:txBody>
          </p:sp>
          <p:sp>
            <p:nvSpPr>
              <p:cNvPr id="96" name="กล่องข้อความ 95">
                <a:extLst>
                  <a:ext uri="{FF2B5EF4-FFF2-40B4-BE49-F238E27FC236}">
                    <a16:creationId xmlns:a16="http://schemas.microsoft.com/office/drawing/2014/main" id="{4C470D94-6823-4D1E-9537-384A82395C50}"/>
                  </a:ext>
                </a:extLst>
              </p:cNvPr>
              <p:cNvSpPr txBox="1"/>
              <p:nvPr/>
            </p:nvSpPr>
            <p:spPr>
              <a:xfrm>
                <a:off x="861254" y="5870580"/>
                <a:ext cx="4106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ฝน</a:t>
                </a:r>
              </a:p>
            </p:txBody>
          </p:sp>
        </p:grpSp>
        <p:grpSp>
          <p:nvGrpSpPr>
            <p:cNvPr id="106" name="กลุ่ม 105">
              <a:extLst>
                <a:ext uri="{FF2B5EF4-FFF2-40B4-BE49-F238E27FC236}">
                  <a16:creationId xmlns:a16="http://schemas.microsoft.com/office/drawing/2014/main" id="{39C040CB-B6D8-468B-8CE1-223AE80DEE38}"/>
                </a:ext>
              </a:extLst>
            </p:cNvPr>
            <p:cNvGrpSpPr/>
            <p:nvPr/>
          </p:nvGrpSpPr>
          <p:grpSpPr>
            <a:xfrm>
              <a:off x="2237668" y="5476004"/>
              <a:ext cx="1463862" cy="1363586"/>
              <a:chOff x="2186806" y="5476004"/>
              <a:chExt cx="1463862" cy="1363586"/>
            </a:xfrm>
          </p:grpSpPr>
          <p:pic>
            <p:nvPicPr>
              <p:cNvPr id="93" name="รูปภาพ 92">
                <a:extLst>
                  <a:ext uri="{FF2B5EF4-FFF2-40B4-BE49-F238E27FC236}">
                    <a16:creationId xmlns:a16="http://schemas.microsoft.com/office/drawing/2014/main" id="{06CE2CFF-DB30-4513-94FA-637657678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48738" y="5476004"/>
                <a:ext cx="540000" cy="540000"/>
              </a:xfrm>
              <a:prstGeom prst="rect">
                <a:avLst/>
              </a:prstGeom>
            </p:spPr>
          </p:pic>
          <p:sp>
            <p:nvSpPr>
              <p:cNvPr id="94" name="กล่องข้อความ 93">
                <a:extLst>
                  <a:ext uri="{FF2B5EF4-FFF2-40B4-BE49-F238E27FC236}">
                    <a16:creationId xmlns:a16="http://schemas.microsoft.com/office/drawing/2014/main" id="{01FB0A59-CBC3-43F2-8E8E-C48882FF1918}"/>
                  </a:ext>
                </a:extLst>
              </p:cNvPr>
              <p:cNvSpPr txBox="1"/>
              <p:nvPr/>
            </p:nvSpPr>
            <p:spPr>
              <a:xfrm>
                <a:off x="2186806" y="6193259"/>
                <a:ext cx="14638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เฉลี่ย 2,027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ล้าน ลบ.ม./ปี</a:t>
                </a:r>
              </a:p>
            </p:txBody>
          </p:sp>
          <p:sp>
            <p:nvSpPr>
              <p:cNvPr id="97" name="กล่องข้อความ 96">
                <a:extLst>
                  <a:ext uri="{FF2B5EF4-FFF2-40B4-BE49-F238E27FC236}">
                    <a16:creationId xmlns:a16="http://schemas.microsoft.com/office/drawing/2014/main" id="{4FE384D2-2897-497C-9014-4125161AE79C}"/>
                  </a:ext>
                </a:extLst>
              </p:cNvPr>
              <p:cNvSpPr txBox="1"/>
              <p:nvPr/>
            </p:nvSpPr>
            <p:spPr>
              <a:xfrm>
                <a:off x="2565111" y="5870579"/>
                <a:ext cx="6880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Inflow</a:t>
                </a:r>
                <a:endParaRPr kumimoji="0" lang="th-TH" sz="1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</p:grpSp>
        <p:grpSp>
          <p:nvGrpSpPr>
            <p:cNvPr id="105" name="กลุ่ม 104">
              <a:extLst>
                <a:ext uri="{FF2B5EF4-FFF2-40B4-BE49-F238E27FC236}">
                  <a16:creationId xmlns:a16="http://schemas.microsoft.com/office/drawing/2014/main" id="{318B22CD-43FE-4108-8999-B947912A0EA2}"/>
                </a:ext>
              </a:extLst>
            </p:cNvPr>
            <p:cNvGrpSpPr/>
            <p:nvPr/>
          </p:nvGrpSpPr>
          <p:grpSpPr>
            <a:xfrm>
              <a:off x="3799445" y="5470411"/>
              <a:ext cx="2036135" cy="1369179"/>
              <a:chOff x="3614813" y="5470411"/>
              <a:chExt cx="2036135" cy="1369179"/>
            </a:xfrm>
          </p:grpSpPr>
          <p:pic>
            <p:nvPicPr>
              <p:cNvPr id="98" name="รูปภาพ 97">
                <a:extLst>
                  <a:ext uri="{FF2B5EF4-FFF2-40B4-BE49-F238E27FC236}">
                    <a16:creationId xmlns:a16="http://schemas.microsoft.com/office/drawing/2014/main" id="{F020E52F-DCD6-49EC-9869-B9FAB727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34035" y="5470411"/>
                <a:ext cx="540000" cy="540000"/>
              </a:xfrm>
              <a:prstGeom prst="rect">
                <a:avLst/>
              </a:prstGeom>
            </p:spPr>
          </p:pic>
          <p:sp>
            <p:nvSpPr>
              <p:cNvPr id="99" name="กล่องข้อความ 98">
                <a:extLst>
                  <a:ext uri="{FF2B5EF4-FFF2-40B4-BE49-F238E27FC236}">
                    <a16:creationId xmlns:a16="http://schemas.microsoft.com/office/drawing/2014/main" id="{4E52BA29-927C-4526-B14B-1CAC2ACA8B8D}"/>
                  </a:ext>
                </a:extLst>
              </p:cNvPr>
              <p:cNvSpPr txBox="1"/>
              <p:nvPr/>
            </p:nvSpPr>
            <p:spPr>
              <a:xfrm>
                <a:off x="3614813" y="5870579"/>
                <a:ext cx="2036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การใช้น้ำการเกษตรฤดูฝน</a:t>
                </a:r>
              </a:p>
            </p:txBody>
          </p:sp>
          <p:sp>
            <p:nvSpPr>
              <p:cNvPr id="100" name="กล่องข้อความ 99">
                <a:extLst>
                  <a:ext uri="{FF2B5EF4-FFF2-40B4-BE49-F238E27FC236}">
                    <a16:creationId xmlns:a16="http://schemas.microsoft.com/office/drawing/2014/main" id="{5D202FF8-EF31-4C94-8E60-EE29D51E0266}"/>
                  </a:ext>
                </a:extLst>
              </p:cNvPr>
              <p:cNvSpPr txBox="1"/>
              <p:nvPr/>
            </p:nvSpPr>
            <p:spPr>
              <a:xfrm>
                <a:off x="3980299" y="6193259"/>
                <a:ext cx="13051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เฉลี่ย 1,282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ลบ.ม./ไร่</a:t>
                </a:r>
              </a:p>
            </p:txBody>
          </p:sp>
        </p:grpSp>
        <p:grpSp>
          <p:nvGrpSpPr>
            <p:cNvPr id="104" name="กลุ่ม 103">
              <a:extLst>
                <a:ext uri="{FF2B5EF4-FFF2-40B4-BE49-F238E27FC236}">
                  <a16:creationId xmlns:a16="http://schemas.microsoft.com/office/drawing/2014/main" id="{31EB92FB-AD8D-440B-8B41-05A92F2D8662}"/>
                </a:ext>
              </a:extLst>
            </p:cNvPr>
            <p:cNvGrpSpPr/>
            <p:nvPr/>
          </p:nvGrpSpPr>
          <p:grpSpPr>
            <a:xfrm>
              <a:off x="6002819" y="5470411"/>
              <a:ext cx="2122697" cy="1369179"/>
              <a:chOff x="5580497" y="5470411"/>
              <a:chExt cx="2122697" cy="1369179"/>
            </a:xfrm>
          </p:grpSpPr>
          <p:pic>
            <p:nvPicPr>
              <p:cNvPr id="101" name="รูปภาพ 100">
                <a:extLst>
                  <a:ext uri="{FF2B5EF4-FFF2-40B4-BE49-F238E27FC236}">
                    <a16:creationId xmlns:a16="http://schemas.microsoft.com/office/drawing/2014/main" id="{37EB4A49-825A-4AC9-9616-822EB33C5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colorTemperature colorTemp="112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99719" y="5470411"/>
                <a:ext cx="540000" cy="540000"/>
              </a:xfrm>
              <a:prstGeom prst="rect">
                <a:avLst/>
              </a:prstGeom>
            </p:spPr>
          </p:pic>
          <p:sp>
            <p:nvSpPr>
              <p:cNvPr id="102" name="กล่องข้อความ 101">
                <a:extLst>
                  <a:ext uri="{FF2B5EF4-FFF2-40B4-BE49-F238E27FC236}">
                    <a16:creationId xmlns:a16="http://schemas.microsoft.com/office/drawing/2014/main" id="{6024C438-EC66-4AE4-A931-F509D802EA1B}"/>
                  </a:ext>
                </a:extLst>
              </p:cNvPr>
              <p:cNvSpPr txBox="1"/>
              <p:nvPr/>
            </p:nvSpPr>
            <p:spPr>
              <a:xfrm>
                <a:off x="5580497" y="5870579"/>
                <a:ext cx="21226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การใช้น้ำการเกษตรฤดูแล้ง</a:t>
                </a:r>
              </a:p>
            </p:txBody>
          </p:sp>
          <p:sp>
            <p:nvSpPr>
              <p:cNvPr id="103" name="กล่องข้อความ 102">
                <a:extLst>
                  <a:ext uri="{FF2B5EF4-FFF2-40B4-BE49-F238E27FC236}">
                    <a16:creationId xmlns:a16="http://schemas.microsoft.com/office/drawing/2014/main" id="{F7B5A4A5-DFC6-439D-BD52-24889C930944}"/>
                  </a:ext>
                </a:extLst>
              </p:cNvPr>
              <p:cNvSpPr txBox="1"/>
              <p:nvPr/>
            </p:nvSpPr>
            <p:spPr>
              <a:xfrm>
                <a:off x="5941976" y="6193259"/>
                <a:ext cx="13131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เฉลี่ย 1,730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ลบ.ม./ไร่</a:t>
                </a:r>
              </a:p>
            </p:txBody>
          </p:sp>
        </p:grpSp>
      </p:grpSp>
      <p:grpSp>
        <p:nvGrpSpPr>
          <p:cNvPr id="109" name="กลุ่ม 108">
            <a:extLst>
              <a:ext uri="{FF2B5EF4-FFF2-40B4-BE49-F238E27FC236}">
                <a16:creationId xmlns:a16="http://schemas.microsoft.com/office/drawing/2014/main" id="{65C09F48-5BBE-4427-B783-115280B866AD}"/>
              </a:ext>
            </a:extLst>
          </p:cNvPr>
          <p:cNvGrpSpPr/>
          <p:nvPr/>
        </p:nvGrpSpPr>
        <p:grpSpPr>
          <a:xfrm>
            <a:off x="2909116" y="973034"/>
            <a:ext cx="5989918" cy="2455966"/>
            <a:chOff x="2909116" y="973034"/>
            <a:chExt cx="5989918" cy="2455966"/>
          </a:xfrm>
        </p:grpSpPr>
        <p:sp>
          <p:nvSpPr>
            <p:cNvPr id="13" name="วงกลม: กลวง 12">
              <a:extLst>
                <a:ext uri="{FF2B5EF4-FFF2-40B4-BE49-F238E27FC236}">
                  <a16:creationId xmlns:a16="http://schemas.microsoft.com/office/drawing/2014/main" id="{D360CF04-FBB1-4449-BD9D-3C3860E7B4F1}"/>
                </a:ext>
              </a:extLst>
            </p:cNvPr>
            <p:cNvSpPr/>
            <p:nvPr/>
          </p:nvSpPr>
          <p:spPr>
            <a:xfrm>
              <a:off x="2909116" y="1973826"/>
              <a:ext cx="1455174" cy="1455174"/>
            </a:xfrm>
            <a:prstGeom prst="donut">
              <a:avLst>
                <a:gd name="adj" fmla="val 3199"/>
              </a:avLst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chemeClr val="accent5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+mn-ea"/>
                <a:cs typeface="TH SarabunPSK"/>
              </a:endParaRPr>
            </a:p>
          </p:txBody>
        </p:sp>
        <p:sp>
          <p:nvSpPr>
            <p:cNvPr id="17" name="กล่องข้อความ 16">
              <a:extLst>
                <a:ext uri="{FF2B5EF4-FFF2-40B4-BE49-F238E27FC236}">
                  <a16:creationId xmlns:a16="http://schemas.microsoft.com/office/drawing/2014/main" id="{422AA23A-73DC-4D63-9257-8D90007CD229}"/>
                </a:ext>
              </a:extLst>
            </p:cNvPr>
            <p:cNvSpPr txBox="1"/>
            <p:nvPr/>
          </p:nvSpPr>
          <p:spPr>
            <a:xfrm>
              <a:off x="4524362" y="973034"/>
              <a:ext cx="3730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1 ใน 3 เขื่อนขนาดใหญ่ ในพื้นที่ลุ่มน้ำชี</a:t>
              </a:r>
            </a:p>
          </p:txBody>
        </p:sp>
        <p:cxnSp>
          <p:nvCxnSpPr>
            <p:cNvPr id="20" name="ตัวเชื่อมต่อ: หักมุม 19">
              <a:extLst>
                <a:ext uri="{FF2B5EF4-FFF2-40B4-BE49-F238E27FC236}">
                  <a16:creationId xmlns:a16="http://schemas.microsoft.com/office/drawing/2014/main" id="{05EF70E6-D270-4150-A634-47B2936A4314}"/>
                </a:ext>
              </a:extLst>
            </p:cNvPr>
            <p:cNvCxnSpPr>
              <a:cxnSpLocks/>
              <a:stCxn id="13" idx="0"/>
              <a:endCxn id="17" idx="1"/>
            </p:cNvCxnSpPr>
            <p:nvPr/>
          </p:nvCxnSpPr>
          <p:spPr>
            <a:xfrm rot="5400000" flipH="1" flipV="1">
              <a:off x="3672469" y="1121934"/>
              <a:ext cx="816126" cy="887659"/>
            </a:xfrm>
            <a:prstGeom prst="bentConnector2">
              <a:avLst/>
            </a:prstGeom>
            <a:ln>
              <a:solidFill>
                <a:srgbClr val="FF00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: หักมุม 21">
              <a:extLst>
                <a:ext uri="{FF2B5EF4-FFF2-40B4-BE49-F238E27FC236}">
                  <a16:creationId xmlns:a16="http://schemas.microsoft.com/office/drawing/2014/main" id="{846A5330-FF20-4732-91A6-83406DBC9534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 flipV="1">
              <a:off x="3896026" y="1517834"/>
              <a:ext cx="628336" cy="518775"/>
            </a:xfrm>
            <a:prstGeom prst="bentConnector3">
              <a:avLst>
                <a:gd name="adj1" fmla="val -1974"/>
              </a:avLst>
            </a:prstGeom>
            <a:ln>
              <a:solidFill>
                <a:srgbClr val="FF00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กล่องข้อความ 31">
              <a:extLst>
                <a:ext uri="{FF2B5EF4-FFF2-40B4-BE49-F238E27FC236}">
                  <a16:creationId xmlns:a16="http://schemas.microsoft.com/office/drawing/2014/main" id="{D6B61B4A-00CD-4269-84D8-780EA7042518}"/>
                </a:ext>
              </a:extLst>
            </p:cNvPr>
            <p:cNvSpPr txBox="1"/>
            <p:nvPr/>
          </p:nvSpPr>
          <p:spPr>
            <a:xfrm>
              <a:off x="4524362" y="1333168"/>
              <a:ext cx="2895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โครงการส่งน้ำและบำรุงรักษา</a:t>
              </a:r>
            </a:p>
          </p:txBody>
        </p:sp>
        <p:sp>
          <p:nvSpPr>
            <p:cNvPr id="35" name="กล่องข้อความ 34">
              <a:extLst>
                <a:ext uri="{FF2B5EF4-FFF2-40B4-BE49-F238E27FC236}">
                  <a16:creationId xmlns:a16="http://schemas.microsoft.com/office/drawing/2014/main" id="{0D6B3D13-D8BF-4A0B-AC64-FD97A2C23CFA}"/>
                </a:ext>
              </a:extLst>
            </p:cNvPr>
            <p:cNvSpPr txBox="1"/>
            <p:nvPr/>
          </p:nvSpPr>
          <p:spPr>
            <a:xfrm>
              <a:off x="4524362" y="1719658"/>
              <a:ext cx="3254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ที่ตั้ง อ.เมืองกาฬสินธุ์ จ.กาฬสินธุ์</a:t>
              </a:r>
            </a:p>
          </p:txBody>
        </p:sp>
        <p:cxnSp>
          <p:nvCxnSpPr>
            <p:cNvPr id="43" name="ตัวเชื่อมต่อ: หักมุม 42">
              <a:extLst>
                <a:ext uri="{FF2B5EF4-FFF2-40B4-BE49-F238E27FC236}">
                  <a16:creationId xmlns:a16="http://schemas.microsoft.com/office/drawing/2014/main" id="{DCF7DC0F-7365-4626-B14C-8CAFA6295884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 flipV="1">
              <a:off x="4040155" y="1904324"/>
              <a:ext cx="484207" cy="184666"/>
            </a:xfrm>
            <a:prstGeom prst="bentConnector3">
              <a:avLst>
                <a:gd name="adj1" fmla="val 3752"/>
              </a:avLst>
            </a:prstGeom>
            <a:ln>
              <a:solidFill>
                <a:srgbClr val="FF00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กล่องข้อความ 44">
              <a:extLst>
                <a:ext uri="{FF2B5EF4-FFF2-40B4-BE49-F238E27FC236}">
                  <a16:creationId xmlns:a16="http://schemas.microsoft.com/office/drawing/2014/main" id="{050F60F2-3B15-4D40-AC1C-4C3B62AF4012}"/>
                </a:ext>
              </a:extLst>
            </p:cNvPr>
            <p:cNvSpPr txBox="1"/>
            <p:nvPr/>
          </p:nvSpPr>
          <p:spPr>
            <a:xfrm>
              <a:off x="4534452" y="2094459"/>
              <a:ext cx="2565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ความจุ 1,980 ล้าน ลบ.ม.</a:t>
              </a:r>
            </a:p>
          </p:txBody>
        </p: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E599784A-43E1-4736-B9C8-930F1DC3ED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9447" y="2268848"/>
              <a:ext cx="293981" cy="9615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กล่องข้อความ 107">
              <a:extLst>
                <a:ext uri="{FF2B5EF4-FFF2-40B4-BE49-F238E27FC236}">
                  <a16:creationId xmlns:a16="http://schemas.microsoft.com/office/drawing/2014/main" id="{31B89D7F-EFDA-4BFB-993C-064D88BF13BF}"/>
                </a:ext>
              </a:extLst>
            </p:cNvPr>
            <p:cNvSpPr txBox="1"/>
            <p:nvPr/>
          </p:nvSpPr>
          <p:spPr>
            <a:xfrm>
              <a:off x="4785407" y="2450737"/>
              <a:ext cx="4113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พื้นที่อ่างฯครอบคลุม 2 จังหวัด 12 อำเภอ</a:t>
              </a:r>
            </a:p>
          </p:txBody>
        </p:sp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2905302-A538-4A38-94AF-73B6862A04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4264" y="2607070"/>
              <a:ext cx="447599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4609E118-894D-404B-A0D1-8273538F96F3}"/>
              </a:ext>
            </a:extLst>
          </p:cNvPr>
          <p:cNvGrpSpPr/>
          <p:nvPr/>
        </p:nvGrpSpPr>
        <p:grpSpPr>
          <a:xfrm>
            <a:off x="8254870" y="5094155"/>
            <a:ext cx="3714159" cy="1679900"/>
            <a:chOff x="8254870" y="5094155"/>
            <a:chExt cx="3714159" cy="1679900"/>
          </a:xfrm>
        </p:grpSpPr>
        <p:grpSp>
          <p:nvGrpSpPr>
            <p:cNvPr id="28" name="กลุ่ม 27">
              <a:extLst>
                <a:ext uri="{FF2B5EF4-FFF2-40B4-BE49-F238E27FC236}">
                  <a16:creationId xmlns:a16="http://schemas.microsoft.com/office/drawing/2014/main" id="{53C1E425-7C6F-44B4-865F-1C12EC29B950}"/>
                </a:ext>
              </a:extLst>
            </p:cNvPr>
            <p:cNvGrpSpPr/>
            <p:nvPr/>
          </p:nvGrpSpPr>
          <p:grpSpPr>
            <a:xfrm>
              <a:off x="8254870" y="5430299"/>
              <a:ext cx="3714159" cy="1343756"/>
              <a:chOff x="8254870" y="5430299"/>
              <a:chExt cx="3714159" cy="1343756"/>
            </a:xfrm>
          </p:grpSpPr>
          <p:pic>
            <p:nvPicPr>
              <p:cNvPr id="21" name="กราฟิก 20" descr="การประชุม">
                <a:extLst>
                  <a:ext uri="{FF2B5EF4-FFF2-40B4-BE49-F238E27FC236}">
                    <a16:creationId xmlns:a16="http://schemas.microsoft.com/office/drawing/2014/main" id="{D9431563-5375-42A7-A6AC-6804A237C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9080764" y="5430299"/>
                <a:ext cx="540000" cy="540000"/>
              </a:xfrm>
              <a:prstGeom prst="rect">
                <a:avLst/>
              </a:prstGeom>
            </p:spPr>
          </p:pic>
          <p:sp>
            <p:nvSpPr>
              <p:cNvPr id="80" name="กล่องข้อความ 79">
                <a:extLst>
                  <a:ext uri="{FF2B5EF4-FFF2-40B4-BE49-F238E27FC236}">
                    <a16:creationId xmlns:a16="http://schemas.microsoft.com/office/drawing/2014/main" id="{3BC2F4DB-5E16-4E65-B706-E20D48A8BB63}"/>
                  </a:ext>
                </a:extLst>
              </p:cNvPr>
              <p:cNvSpPr txBox="1"/>
              <p:nvPr/>
            </p:nvSpPr>
            <p:spPr>
              <a:xfrm>
                <a:off x="8348502" y="5880660"/>
                <a:ext cx="20505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อัตรากำลัง รวม 209 คน</a:t>
                </a:r>
              </a:p>
            </p:txBody>
          </p:sp>
          <p:sp>
            <p:nvSpPr>
              <p:cNvPr id="83" name="กล่องข้อความ 82">
                <a:extLst>
                  <a:ext uri="{FF2B5EF4-FFF2-40B4-BE49-F238E27FC236}">
                    <a16:creationId xmlns:a16="http://schemas.microsoft.com/office/drawing/2014/main" id="{00578B31-B527-480C-BD7E-998A3DC2F464}"/>
                  </a:ext>
                </a:extLst>
              </p:cNvPr>
              <p:cNvSpPr txBox="1"/>
              <p:nvPr/>
            </p:nvSpPr>
            <p:spPr>
              <a:xfrm>
                <a:off x="8254870" y="6188437"/>
                <a:ext cx="22191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ข้าราชการ 15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ประจำ 59 พ.ราช 25</a:t>
                </a:r>
              </a:p>
            </p:txBody>
          </p:sp>
          <p:pic>
            <p:nvPicPr>
              <p:cNvPr id="26" name="กราฟิก 25" descr="กราฟแท่งขาลง">
                <a:extLst>
                  <a:ext uri="{FF2B5EF4-FFF2-40B4-BE49-F238E27FC236}">
                    <a16:creationId xmlns:a16="http://schemas.microsoft.com/office/drawing/2014/main" id="{CD3F528D-3A79-443E-809F-C1F6C75C2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0929345" y="5470411"/>
                <a:ext cx="592173" cy="499888"/>
              </a:xfrm>
              <a:prstGeom prst="rect">
                <a:avLst/>
              </a:prstGeom>
            </p:spPr>
          </p:pic>
          <p:sp>
            <p:nvSpPr>
              <p:cNvPr id="85" name="กล่องข้อความ 84">
                <a:extLst>
                  <a:ext uri="{FF2B5EF4-FFF2-40B4-BE49-F238E27FC236}">
                    <a16:creationId xmlns:a16="http://schemas.microsoft.com/office/drawing/2014/main" id="{2F7F5691-8008-40FF-97D4-1C79DE2D781C}"/>
                  </a:ext>
                </a:extLst>
              </p:cNvPr>
              <p:cNvSpPr txBox="1"/>
              <p:nvPr/>
            </p:nvSpPr>
            <p:spPr>
              <a:xfrm>
                <a:off x="10546865" y="5880660"/>
                <a:ext cx="13933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แนวโน้มบุคลากร</a:t>
                </a:r>
              </a:p>
            </p:txBody>
          </p:sp>
          <p:sp>
            <p:nvSpPr>
              <p:cNvPr id="89" name="กล่องข้อความ 88">
                <a:extLst>
                  <a:ext uri="{FF2B5EF4-FFF2-40B4-BE49-F238E27FC236}">
                    <a16:creationId xmlns:a16="http://schemas.microsoft.com/office/drawing/2014/main" id="{0EF07E5E-A5B2-4E85-9310-9432CC39F710}"/>
                  </a:ext>
                </a:extLst>
              </p:cNvPr>
              <p:cNvSpPr txBox="1"/>
              <p:nvPr/>
            </p:nvSpPr>
            <p:spPr>
              <a:xfrm>
                <a:off x="10479519" y="6127724"/>
                <a:ext cx="1489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ลดลง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อย่างต่อเนื่อง</a:t>
                </a:r>
              </a:p>
            </p:txBody>
          </p:sp>
        </p:grpSp>
        <p:sp>
          <p:nvSpPr>
            <p:cNvPr id="95" name="กล่องข้อความ 94">
              <a:extLst>
                <a:ext uri="{FF2B5EF4-FFF2-40B4-BE49-F238E27FC236}">
                  <a16:creationId xmlns:a16="http://schemas.microsoft.com/office/drawing/2014/main" id="{384F52EC-D21F-404B-A8A2-B14B0B8234E8}"/>
                </a:ext>
              </a:extLst>
            </p:cNvPr>
            <p:cNvSpPr txBox="1"/>
            <p:nvPr/>
          </p:nvSpPr>
          <p:spPr>
            <a:xfrm>
              <a:off x="9515648" y="5094155"/>
              <a:ext cx="1766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sng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ข้อมูลอัตรากำลัง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417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วงรี 16">
            <a:extLst>
              <a:ext uri="{FF2B5EF4-FFF2-40B4-BE49-F238E27FC236}">
                <a16:creationId xmlns:a16="http://schemas.microsoft.com/office/drawing/2014/main" id="{9D440EE3-1D5B-431B-8F83-977CA106B15C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C8DFE4A5-4519-4BBF-BFD1-92576DC943C1}"/>
              </a:ext>
            </a:extLst>
          </p:cNvPr>
          <p:cNvSpPr txBox="1"/>
          <p:nvPr/>
        </p:nvSpPr>
        <p:spPr>
          <a:xfrm>
            <a:off x="0" y="144147"/>
            <a:ext cx="10671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การนำปริมาณน้ำต้นทุนที่ได้รับมาวางแผนจัดสรรน้ำ/ระบายน้ำ</a:t>
            </a:r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3816A1D-BFE3-404C-8AEF-49755E614ED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8" y="1142653"/>
            <a:ext cx="10920045" cy="49205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สี่เหลี่ยมผืนผ้ามุมมน 24">
            <a:extLst>
              <a:ext uri="{FF2B5EF4-FFF2-40B4-BE49-F238E27FC236}">
                <a16:creationId xmlns:a16="http://schemas.microsoft.com/office/drawing/2014/main" id="{C29C3055-9A68-4746-86D5-0048708507F8}"/>
              </a:ext>
            </a:extLst>
          </p:cNvPr>
          <p:cNvSpPr/>
          <p:nvPr/>
        </p:nvSpPr>
        <p:spPr>
          <a:xfrm>
            <a:off x="4142890" y="6063213"/>
            <a:ext cx="2385462" cy="382239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7030A0"/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แนวทางการกำหนดพื้นที่เพาะปลูก</a:t>
            </a:r>
            <a:endParaRPr lang="en-US" sz="32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4833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วงรี 16">
            <a:extLst>
              <a:ext uri="{FF2B5EF4-FFF2-40B4-BE49-F238E27FC236}">
                <a16:creationId xmlns:a16="http://schemas.microsoft.com/office/drawing/2014/main" id="{9D440EE3-1D5B-431B-8F83-977CA106B15C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202A6C6-E4D6-46B6-A455-5E4B30FCE24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58" y="1939156"/>
            <a:ext cx="2114549" cy="1471075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334D3DB-D31E-4481-BEEC-50A7F7D71D6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42" y="476673"/>
            <a:ext cx="1871980" cy="140398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032A8A5-8123-4596-9EE3-2AB63AC3B14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30" y="476673"/>
            <a:ext cx="1871980" cy="140398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FD6254C-A0EC-46C3-B7E5-78DF6F76559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08" y="1957875"/>
            <a:ext cx="2049169" cy="147107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F09D630-01F9-423A-8025-E6DE149DBCC0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r="10533"/>
          <a:stretch/>
        </p:blipFill>
        <p:spPr bwMode="auto">
          <a:xfrm>
            <a:off x="4739550" y="537711"/>
            <a:ext cx="2114550" cy="1401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7B8E23E3-84F1-45DB-9E5A-1CE2E52A2931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r="19390"/>
          <a:stretch/>
        </p:blipFill>
        <p:spPr bwMode="auto">
          <a:xfrm>
            <a:off x="8988778" y="2002760"/>
            <a:ext cx="1959577" cy="1459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EA3AB967-68FF-4E16-BAFE-EBE0CA6F8EF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986" y="3551053"/>
            <a:ext cx="7521965" cy="24214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78BF4AAE-7C88-4342-9A25-AAAB5E730E62}"/>
              </a:ext>
            </a:extLst>
          </p:cNvPr>
          <p:cNvSpPr txBox="1"/>
          <p:nvPr/>
        </p:nvSpPr>
        <p:spPr>
          <a:xfrm>
            <a:off x="239048" y="6124028"/>
            <a:ext cx="114841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solidFill>
                  <a:srgbClr val="FF0000"/>
                </a:solidFill>
                <a:latin typeface="Prompt Light" panose="00000400000000000000" pitchFamily="2" charset="-34"/>
                <a:ea typeface="Times New Roman" panose="02020603050405020304" pitchFamily="18" charset="0"/>
                <a:cs typeface="Prompt Light" panose="00000400000000000000" pitchFamily="2" charset="-34"/>
              </a:rPr>
              <a:t>โดยปกติจะมีการเลี้ยงกุ้งประมาณ 2 รอบ/ปี ตามช่วงการส่งน้ำของโครงการฯ แต่ปัจจุบันได้มีการปรับเปลี่ยนในเกษตรกรบางรายที่จะมีการเลี้ยงกุ้งให้มากขึ้นเป็น 5 รอบ/2ปี ซึ่งจะต้องมีแหล่งน้ำสำรองในพื้นที่</a:t>
            </a:r>
            <a:endParaRPr lang="th-TH" sz="2000" b="1" dirty="0">
              <a:solidFill>
                <a:srgbClr val="FF0000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2BA342FC-E651-4B21-BF1B-9DF714BEE004}"/>
              </a:ext>
            </a:extLst>
          </p:cNvPr>
          <p:cNvSpPr txBox="1"/>
          <p:nvPr/>
        </p:nvSpPr>
        <p:spPr>
          <a:xfrm>
            <a:off x="239048" y="72988"/>
            <a:ext cx="7245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การนำปริมาณน้ำต้นทุนที่ได้รับมาวางแผนจัดสรรน้ำให้เกษตรกรผู้เลี้ยงกุ้ง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BF77CB2-CB1E-4DB6-BD0F-E9D3578EB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9" y="711849"/>
            <a:ext cx="4191938" cy="289058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4ABCBB4-217E-424A-B7A2-7B7EBE906C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7" y="3602433"/>
            <a:ext cx="4191938" cy="242881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3AC6133-E194-4FCE-B574-32F7AB2FF6EE}"/>
              </a:ext>
            </a:extLst>
          </p:cNvPr>
          <p:cNvSpPr txBox="1"/>
          <p:nvPr/>
        </p:nvSpPr>
        <p:spPr>
          <a:xfrm>
            <a:off x="3183174" y="2992736"/>
            <a:ext cx="446463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700" u="sng" dirty="0"/>
              <a:t>1,154,402</a:t>
            </a:r>
          </a:p>
        </p:txBody>
      </p:sp>
    </p:spTree>
    <p:extLst>
      <p:ext uri="{BB962C8B-B14F-4D97-AF65-F5344CB8AC3E}">
        <p14:creationId xmlns:p14="http://schemas.microsoft.com/office/powerpoint/2010/main" val="864084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F7707A8-0200-4F6B-B4A1-6C55D5474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6543" cy="6858000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723EECD-53B1-4368-870F-D42580D8DAE7}"/>
              </a:ext>
            </a:extLst>
          </p:cNvPr>
          <p:cNvSpPr txBox="1"/>
          <p:nvPr/>
        </p:nvSpPr>
        <p:spPr>
          <a:xfrm>
            <a:off x="0" y="115203"/>
            <a:ext cx="6094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การแจ้งข่าวสารให้ผู้ใช้น้ำทราบทั้งก่อนและระหว่างส่งน้ำ</a:t>
            </a:r>
            <a:endParaRPr lang="th-TH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653026B6-E632-4379-871D-CA022A750EAE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29B44D4D-0185-4647-B0B7-FCD01080455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685179"/>
            <a:ext cx="3650962" cy="2886272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33334866-6D92-4BBD-95A4-8C52335FB32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333" y="700445"/>
            <a:ext cx="3996018" cy="290222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AA5D38CB-D686-4496-800D-6101C825E96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7" t="18456" r="25430" b="38387"/>
          <a:stretch/>
        </p:blipFill>
        <p:spPr>
          <a:xfrm>
            <a:off x="8093389" y="3575571"/>
            <a:ext cx="3994962" cy="3166156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68C6DBAD-D3AF-4BD5-8C8F-87A492DC6F6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3594968"/>
            <a:ext cx="3650962" cy="2886272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3FE1B10-8FCB-474C-86D1-0FDDF8272838}"/>
              </a:ext>
            </a:extLst>
          </p:cNvPr>
          <p:cNvSpPr txBox="1"/>
          <p:nvPr/>
        </p:nvSpPr>
        <p:spPr>
          <a:xfrm>
            <a:off x="5992010" y="6197570"/>
            <a:ext cx="5946963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ออกประชาสัมพันธ์แจ้งข่าวสารและจัดแผนรอบเวรการรับน้ำของเกษตรกรผู้ปลูกข้าวและผู้เลี้ยงกุ้ง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สี่เหลี่ยมผืนผ้ามุมมน 24">
            <a:extLst>
              <a:ext uri="{FF2B5EF4-FFF2-40B4-BE49-F238E27FC236}">
                <a16:creationId xmlns:a16="http://schemas.microsoft.com/office/drawing/2014/main" id="{46D79074-7BCE-4B63-8A4F-B9C5FB7CD64D}"/>
              </a:ext>
            </a:extLst>
          </p:cNvPr>
          <p:cNvSpPr/>
          <p:nvPr/>
        </p:nvSpPr>
        <p:spPr>
          <a:xfrm>
            <a:off x="0" y="6334779"/>
            <a:ext cx="2608623" cy="523221"/>
          </a:xfrm>
          <a:prstGeom prst="round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ประกาศรอบเวรการส่งน้ำ</a:t>
            </a: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0480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80D56B0-6393-42B1-9611-D02B52F1C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"/>
            <a:ext cx="4849683" cy="6858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5" name="สี่เหลี่ยมผืนผ้า: มุมมน 44">
            <a:extLst>
              <a:ext uri="{FF2B5EF4-FFF2-40B4-BE49-F238E27FC236}">
                <a16:creationId xmlns:a16="http://schemas.microsoft.com/office/drawing/2014/main" id="{C474ACE6-E9F7-461D-9C3A-81FC195836FD}"/>
              </a:ext>
            </a:extLst>
          </p:cNvPr>
          <p:cNvSpPr/>
          <p:nvPr/>
        </p:nvSpPr>
        <p:spPr>
          <a:xfrm>
            <a:off x="5843703" y="988282"/>
            <a:ext cx="6233894" cy="2336848"/>
          </a:xfrm>
          <a:prstGeom prst="roundRect">
            <a:avLst>
              <a:gd name="adj" fmla="val 4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/>
          </a:p>
        </p:txBody>
      </p:sp>
      <p:sp>
        <p:nvSpPr>
          <p:cNvPr id="9" name="TextBox 46">
            <a:extLst>
              <a:ext uri="{FF2B5EF4-FFF2-40B4-BE49-F238E27FC236}">
                <a16:creationId xmlns:a16="http://schemas.microsoft.com/office/drawing/2014/main" id="{C5CF3D18-6028-46BC-9DB4-27126D3C57FB}"/>
              </a:ext>
            </a:extLst>
          </p:cNvPr>
          <p:cNvSpPr txBox="1"/>
          <p:nvPr/>
        </p:nvSpPr>
        <p:spPr>
          <a:xfrm>
            <a:off x="1737178" y="145782"/>
            <a:ext cx="8717644" cy="58477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th-TH" sz="3200" b="1" dirty="0">
                <a:solidFill>
                  <a:schemeClr val="bg1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แนวทางการป้องกันและบรรเทาอุทกภัยอุทกภัย</a:t>
            </a: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B540CF00-CB24-4B1E-9B00-EEB7845A2406}"/>
              </a:ext>
            </a:extLst>
          </p:cNvPr>
          <p:cNvSpPr txBox="1"/>
          <p:nvPr/>
        </p:nvSpPr>
        <p:spPr>
          <a:xfrm>
            <a:off x="5923323" y="1002544"/>
            <a:ext cx="61542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สาเหตุการเกิดน้ำท่วม</a:t>
            </a:r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endParaRPr lang="th-TH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สภาพพื้นที่เป็นพื้นที่ลุ่มต่ำ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อิทธิพลของพายุ ฝนตกหนักอย่างต่อเนื่องในตัว</a:t>
            </a:r>
            <a:r>
              <a:rPr lang="th-TH" sz="2400" b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เมืองกาฬสินธุ์     รวมทั้ง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พื้นที่ใน</a:t>
            </a:r>
            <a:r>
              <a:rPr lang="th-TH" sz="2400" b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เขตชลประทานได้รับ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ผลกระทบน้ำท่วม</a:t>
            </a:r>
          </a:p>
        </p:txBody>
      </p:sp>
      <p:sp>
        <p:nvSpPr>
          <p:cNvPr id="47" name="ลูกศร: ขวา 46">
            <a:extLst>
              <a:ext uri="{FF2B5EF4-FFF2-40B4-BE49-F238E27FC236}">
                <a16:creationId xmlns:a16="http://schemas.microsoft.com/office/drawing/2014/main" id="{9FD92D0A-2E61-403A-8BAB-D405AF3C12AC}"/>
              </a:ext>
            </a:extLst>
          </p:cNvPr>
          <p:cNvSpPr/>
          <p:nvPr/>
        </p:nvSpPr>
        <p:spPr>
          <a:xfrm>
            <a:off x="6096000" y="1450872"/>
            <a:ext cx="331381" cy="2120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206318F-E6E1-4C7C-8004-FC41004E00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5" t="44441" r="10298" b="4925"/>
          <a:stretch/>
        </p:blipFill>
        <p:spPr>
          <a:xfrm>
            <a:off x="3534405" y="812992"/>
            <a:ext cx="2207795" cy="2194039"/>
          </a:xfrm>
          <a:prstGeom prst="rect">
            <a:avLst/>
          </a:prstGeom>
        </p:spPr>
      </p:pic>
      <p:sp>
        <p:nvSpPr>
          <p:cNvPr id="7" name="วงรี 6">
            <a:extLst>
              <a:ext uri="{FF2B5EF4-FFF2-40B4-BE49-F238E27FC236}">
                <a16:creationId xmlns:a16="http://schemas.microsoft.com/office/drawing/2014/main" id="{07F481C1-BA89-46E9-A2B5-84A0F2AE5A27}"/>
              </a:ext>
            </a:extLst>
          </p:cNvPr>
          <p:cNvSpPr/>
          <p:nvPr/>
        </p:nvSpPr>
        <p:spPr>
          <a:xfrm>
            <a:off x="2177143" y="4985657"/>
            <a:ext cx="1839686" cy="140909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: ขวา 18">
            <a:extLst>
              <a:ext uri="{FF2B5EF4-FFF2-40B4-BE49-F238E27FC236}">
                <a16:creationId xmlns:a16="http://schemas.microsoft.com/office/drawing/2014/main" id="{654C5A8E-C82D-4CAA-9A03-84A72C2BA483}"/>
              </a:ext>
            </a:extLst>
          </p:cNvPr>
          <p:cNvSpPr/>
          <p:nvPr/>
        </p:nvSpPr>
        <p:spPr>
          <a:xfrm>
            <a:off x="6117770" y="1831877"/>
            <a:ext cx="331381" cy="2120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0" name="ตาราง 19">
            <a:extLst>
              <a:ext uri="{FF2B5EF4-FFF2-40B4-BE49-F238E27FC236}">
                <a16:creationId xmlns:a16="http://schemas.microsoft.com/office/drawing/2014/main" id="{C45D87BE-D52D-4B9E-B639-AF0CC1F7D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80865"/>
              </p:ext>
            </p:extLst>
          </p:nvPr>
        </p:nvGraphicFramePr>
        <p:xfrm>
          <a:off x="5290174" y="3161224"/>
          <a:ext cx="6684253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1096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9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สถานการณ์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แจ้งข่าวสารถึง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โดยวิธี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71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เริ่มวิกฤติ</a:t>
                      </a:r>
                      <a:endParaRPr lang="en-US" sz="240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โครงการส่งน้ำและบำรุงรักษาลำปาว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ผู้นำชุมชนที่เกี่ยวข้อง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  <a:tabLst>
                          <a:tab pos="685800" algn="l"/>
                        </a:tabLst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สมาชิกกลุ่มผู้ใช้น้ำที่เกี่ยวข้อง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  <a:tabLst>
                          <a:tab pos="685800" algn="l"/>
                        </a:tabLst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โทรศัพท์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  <a:tabLst>
                          <a:tab pos="685800" algn="l"/>
                        </a:tabLst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ออกหอกระจายข่าวหมู่บ้าน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  <a:tabLst>
                          <a:tab pos="685800" algn="l"/>
                        </a:tabLst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ประชุมและวางแผนการช่วยเหลือ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3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วิกฤติ</a:t>
                      </a:r>
                      <a:endParaRPr lang="en-US" sz="240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โครงการส่งน้ำและบำรุงรักษาลำปาว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หน่วยราชการที่เกี่ยวข้อง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ผู้นำชุมชนที่เกี่ยวข้อง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สมาชิกกลุ่มผู้ใช้น้ำที่เกี่ยวข้อง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  <a:tabLst>
                          <a:tab pos="685800" algn="l"/>
                        </a:tabLst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โทรศัพท์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  <a:tabLst>
                          <a:tab pos="685800" algn="l"/>
                        </a:tabLst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ออกหอกระจายข่าวหมู่บ้าน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400"/>
                        <a:buFont typeface="Symbol"/>
                        <a:buChar char=""/>
                        <a:tabLst>
                          <a:tab pos="685800" algn="l"/>
                        </a:tabLst>
                      </a:pPr>
                      <a:r>
                        <a:rPr lang="th-TH" sz="2400" i="1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ea typeface="Times New Roman"/>
                          <a:cs typeface="TH SarabunPSK" pitchFamily="34" charset="-34"/>
                        </a:rPr>
                        <a:t>ประชุมและวางแผนการช่วยเหลือ</a:t>
                      </a:r>
                      <a:endParaRPr lang="en-US" sz="2400" dirty="0">
                        <a:effectLst/>
                        <a:latin typeface="TH SarabunPSK" pitchFamily="34" charset="-34"/>
                        <a:ea typeface="Times New Roman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7FB86A61-EA5C-4022-9EAC-25B4938B22B0}"/>
              </a:ext>
            </a:extLst>
          </p:cNvPr>
          <p:cNvSpPr txBox="1"/>
          <p:nvPr/>
        </p:nvSpPr>
        <p:spPr>
          <a:xfrm>
            <a:off x="5742199" y="2692192"/>
            <a:ext cx="633539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4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การเตรียมความพร้อมรับสถานการณ์ </a:t>
            </a:r>
          </a:p>
        </p:txBody>
      </p:sp>
    </p:spTree>
    <p:extLst>
      <p:ext uri="{BB962C8B-B14F-4D97-AF65-F5344CB8AC3E}">
        <p14:creationId xmlns:p14="http://schemas.microsoft.com/office/powerpoint/2010/main" val="2690760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08244F-B4B3-4570-A26E-5A0FCEFA648D}"/>
              </a:ext>
            </a:extLst>
          </p:cNvPr>
          <p:cNvSpPr/>
          <p:nvPr/>
        </p:nvSpPr>
        <p:spPr>
          <a:xfrm>
            <a:off x="1590294" y="788671"/>
            <a:ext cx="4206165" cy="5966459"/>
          </a:xfrm>
          <a:prstGeom prst="roundRect">
            <a:avLst>
              <a:gd name="adj" fmla="val 818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th-TH" sz="18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20">
            <a:extLst>
              <a:ext uri="{FF2B5EF4-FFF2-40B4-BE49-F238E27FC236}">
                <a16:creationId xmlns:a16="http://schemas.microsoft.com/office/drawing/2014/main" id="{9250986B-A527-47E8-AEC0-BAB7489EB31D}"/>
              </a:ext>
            </a:extLst>
          </p:cNvPr>
          <p:cNvSpPr/>
          <p:nvPr/>
        </p:nvSpPr>
        <p:spPr>
          <a:xfrm>
            <a:off x="6274421" y="6538245"/>
            <a:ext cx="4393580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th-TH" sz="1500" b="1" dirty="0">
                <a:solidFill>
                  <a:srgbClr val="1F497D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จัดทำโดย โครงการส่งน้ำและบำรุงรักษา </a:t>
            </a:r>
            <a:r>
              <a:rPr lang="en-US" sz="1500" b="1" dirty="0">
                <a:solidFill>
                  <a:srgbClr val="1F497D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1500" b="1" dirty="0">
              <a:solidFill>
                <a:srgbClr val="1F497D"/>
              </a:solidFill>
              <a:effectLst>
                <a:glow rad="1016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ound Diagonal Corner Rectangle 56">
            <a:extLst>
              <a:ext uri="{FF2B5EF4-FFF2-40B4-BE49-F238E27FC236}">
                <a16:creationId xmlns:a16="http://schemas.microsoft.com/office/drawing/2014/main" id="{B76704E3-B8E7-43E7-8991-199413BAADFE}"/>
              </a:ext>
            </a:extLst>
          </p:cNvPr>
          <p:cNvSpPr/>
          <p:nvPr/>
        </p:nvSpPr>
        <p:spPr>
          <a:xfrm>
            <a:off x="4041146" y="25958"/>
            <a:ext cx="6626855" cy="700792"/>
          </a:xfrm>
          <a:prstGeom prst="round2DiagRect">
            <a:avLst>
              <a:gd name="adj1" fmla="val 16667"/>
              <a:gd name="adj2" fmla="val 40481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th-TH" sz="18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7" name="Round Diagonal Corner Rectangle 54">
            <a:extLst>
              <a:ext uri="{FF2B5EF4-FFF2-40B4-BE49-F238E27FC236}">
                <a16:creationId xmlns:a16="http://schemas.microsoft.com/office/drawing/2014/main" id="{66EB5602-5E61-4B21-984F-15AA548C0FA3}"/>
              </a:ext>
            </a:extLst>
          </p:cNvPr>
          <p:cNvSpPr/>
          <p:nvPr/>
        </p:nvSpPr>
        <p:spPr>
          <a:xfrm>
            <a:off x="1524001" y="11849"/>
            <a:ext cx="5372005" cy="706489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>
                  <a:alpha val="70000"/>
                </a:srgb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th-TH" sz="18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A669BD12-4C5E-4923-BF31-851A5B13B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622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th-TH" sz="3200" b="1" u="sng" spc="-60" dirty="0"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แผน</a:t>
            </a:r>
            <a:r>
              <a:rPr lang="th-TH" sz="3200" b="1" spc="-60" dirty="0"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spc="-60" dirty="0">
                <a:solidFill>
                  <a:srgbClr val="002060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การติดตั้งเครื่องจักร-เครื่องมือในพื้นที่เสี่ยง </a:t>
            </a:r>
            <a:r>
              <a:rPr lang="th-TH" sz="3200" b="1" spc="-60" dirty="0">
                <a:solidFill>
                  <a:srgbClr val="FF0000"/>
                </a:solidFill>
                <a:effectLst>
                  <a:glow rad="1016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จังหวัดกาฬสินธุ์</a:t>
            </a:r>
          </a:p>
        </p:txBody>
      </p:sp>
      <p:pic>
        <p:nvPicPr>
          <p:cNvPr id="29" name="รูปภาพ 14">
            <a:extLst>
              <a:ext uri="{FF2B5EF4-FFF2-40B4-BE49-F238E27FC236}">
                <a16:creationId xmlns:a16="http://schemas.microsoft.com/office/drawing/2014/main" id="{8F47CDC0-BA42-46F5-8B31-F509CC3329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75" y="76163"/>
            <a:ext cx="487110" cy="56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>
            <a:extLst>
              <a:ext uri="{FF2B5EF4-FFF2-40B4-BE49-F238E27FC236}">
                <a16:creationId xmlns:a16="http://schemas.microsoft.com/office/drawing/2014/main" id="{D1DA4A93-21E1-427E-B632-5458554C82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24" y="11151"/>
            <a:ext cx="837282" cy="689160"/>
          </a:xfrm>
          <a:prstGeom prst="rect">
            <a:avLst/>
          </a:prstGeom>
        </p:spPr>
      </p:pic>
      <p:sp>
        <p:nvSpPr>
          <p:cNvPr id="38" name="Rectangle: Rounded Corners 88">
            <a:extLst>
              <a:ext uri="{FF2B5EF4-FFF2-40B4-BE49-F238E27FC236}">
                <a16:creationId xmlns:a16="http://schemas.microsoft.com/office/drawing/2014/main" id="{9F273B29-C73A-4545-92D2-9FECA5DD3A8D}"/>
              </a:ext>
            </a:extLst>
          </p:cNvPr>
          <p:cNvSpPr/>
          <p:nvPr/>
        </p:nvSpPr>
        <p:spPr>
          <a:xfrm>
            <a:off x="5884127" y="1349299"/>
            <a:ext cx="4683512" cy="3646448"/>
          </a:xfrm>
          <a:prstGeom prst="roundRect">
            <a:avLst>
              <a:gd name="adj" fmla="val 9132"/>
            </a:avLst>
          </a:prstGeom>
          <a:solidFill>
            <a:srgbClr val="DEEB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13FBAC-CFBE-448E-B5DE-88E5013AA470}"/>
              </a:ext>
            </a:extLst>
          </p:cNvPr>
          <p:cNvSpPr/>
          <p:nvPr/>
        </p:nvSpPr>
        <p:spPr>
          <a:xfrm>
            <a:off x="5884127" y="1299097"/>
            <a:ext cx="459724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thaiDist" defTabSz="457200">
              <a:defRPr/>
            </a:pP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  <a:p>
            <a:pPr algn="thaiDist" defTabSz="457200">
              <a:defRPr/>
            </a:pP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</p:txBody>
      </p:sp>
      <p:sp>
        <p:nvSpPr>
          <p:cNvPr id="39" name="สี่เหลี่ยมมุมมน 31">
            <a:extLst>
              <a:ext uri="{FF2B5EF4-FFF2-40B4-BE49-F238E27FC236}">
                <a16:creationId xmlns:a16="http://schemas.microsoft.com/office/drawing/2014/main" id="{C18FA751-C63D-4FA0-AD98-0361090B615F}"/>
              </a:ext>
            </a:extLst>
          </p:cNvPr>
          <p:cNvSpPr/>
          <p:nvPr/>
        </p:nvSpPr>
        <p:spPr>
          <a:xfrm>
            <a:off x="5905361" y="838522"/>
            <a:ext cx="4628825" cy="443869"/>
          </a:xfrm>
          <a:prstGeom prst="roundRect">
            <a:avLst/>
          </a:prstGeom>
          <a:solidFill>
            <a:srgbClr val="0070C0"/>
          </a:solidFill>
          <a:ln w="285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th-TH" sz="1600" kern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" name="TextBox 50">
            <a:extLst>
              <a:ext uri="{FF2B5EF4-FFF2-40B4-BE49-F238E27FC236}">
                <a16:creationId xmlns:a16="http://schemas.microsoft.com/office/drawing/2014/main" id="{D30D7794-BCB3-4355-A3EC-510F1E806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877" y="838522"/>
            <a:ext cx="45050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จุดติดตั้งเครื่องจักร-เครื่องมือในพื้นที่เสี่ยง</a:t>
            </a:r>
          </a:p>
        </p:txBody>
      </p:sp>
      <p:sp>
        <p:nvSpPr>
          <p:cNvPr id="22" name="แผนผังลำดับงาน: ข้อมูล 348">
            <a:extLst>
              <a:ext uri="{FF2B5EF4-FFF2-40B4-BE49-F238E27FC236}">
                <a16:creationId xmlns:a16="http://schemas.microsoft.com/office/drawing/2014/main" id="{72021A2C-64A0-49B6-AF11-12F72D7DB446}"/>
              </a:ext>
            </a:extLst>
          </p:cNvPr>
          <p:cNvSpPr/>
          <p:nvPr/>
        </p:nvSpPr>
        <p:spPr>
          <a:xfrm flipH="1">
            <a:off x="5911978" y="5539740"/>
            <a:ext cx="4756022" cy="1032435"/>
          </a:xfrm>
          <a:prstGeom prst="rect">
            <a:avLst/>
          </a:prstGeom>
          <a:gradFill flip="none" rotWithShape="1">
            <a:gsLst>
              <a:gs pos="87000">
                <a:srgbClr val="B5EDF4"/>
              </a:gs>
              <a:gs pos="0">
                <a:srgbClr val="9FEDF0">
                  <a:lumMod val="20000"/>
                  <a:lumOff val="80000"/>
                  <a:alpha val="0"/>
                </a:srgbClr>
              </a:gs>
              <a:gs pos="100000">
                <a:srgbClr val="77DDEB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457200">
              <a:defRPr/>
            </a:pPr>
            <a:endParaRPr lang="th-TH" sz="1800" kern="0" dirty="0">
              <a:solidFill>
                <a:prstClr val="white"/>
              </a:solidFill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23" name="สี่เหลี่ยมมุมมน 36">
            <a:extLst>
              <a:ext uri="{FF2B5EF4-FFF2-40B4-BE49-F238E27FC236}">
                <a16:creationId xmlns:a16="http://schemas.microsoft.com/office/drawing/2014/main" id="{B2246456-09D1-46E7-8269-BBF1C0A6008B}"/>
              </a:ext>
            </a:extLst>
          </p:cNvPr>
          <p:cNvSpPr/>
          <p:nvPr/>
        </p:nvSpPr>
        <p:spPr>
          <a:xfrm>
            <a:off x="5879273" y="5073806"/>
            <a:ext cx="4705408" cy="422531"/>
          </a:xfrm>
          <a:prstGeom prst="roundRect">
            <a:avLst/>
          </a:prstGeom>
          <a:solidFill>
            <a:srgbClr val="009999"/>
          </a:solidFill>
          <a:ln w="285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th-TH" sz="1600" kern="0">
              <a:solidFill>
                <a:prstClr val="white"/>
              </a:solidFill>
              <a:latin typeface="Arial"/>
              <a:cs typeface="Angsana New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768C989B-8649-458A-BD1B-15C27840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1755" y="5072813"/>
            <a:ext cx="4648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hangingPunct="1">
              <a:defRPr/>
            </a:pP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สรุปแผนการติดตั้งเครื่องจักร-เครื่องมือ</a:t>
            </a: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46D45A28-BFD7-406F-8B7B-24C4EAC8F141}"/>
              </a:ext>
            </a:extLst>
          </p:cNvPr>
          <p:cNvSpPr/>
          <p:nvPr/>
        </p:nvSpPr>
        <p:spPr>
          <a:xfrm>
            <a:off x="6006792" y="5594292"/>
            <a:ext cx="3873149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thaiDist" defTabSz="457200">
              <a:defRPr/>
            </a:pPr>
            <a:r>
              <a:rPr lang="th-TH" sz="1400" b="1" kern="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เครื่องสูบน้ำ  </a:t>
            </a:r>
            <a:r>
              <a:rPr lang="en-US" sz="1400" b="1" kern="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1400" b="1" kern="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เครื่อง</a:t>
            </a:r>
          </a:p>
          <a:p>
            <a:pPr algn="thaiDist" defTabSz="457200">
              <a:defRPr/>
            </a:pPr>
            <a:r>
              <a:rPr lang="th-TH" sz="1400" b="1" kern="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รถบรรทุกน้ำ ....................... คัน</a:t>
            </a:r>
          </a:p>
          <a:p>
            <a:pPr algn="thaiDist" defTabSz="457200">
              <a:defRPr/>
            </a:pPr>
            <a:r>
              <a:rPr lang="th-TH" sz="1400" b="1" kern="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เครื่องผลักดันน้ำ.....................เครื่อง</a:t>
            </a:r>
          </a:p>
          <a:p>
            <a:pPr algn="thaiDist" defTabSz="457200">
              <a:defRPr/>
            </a:pPr>
            <a:r>
              <a:rPr lang="th-TH" sz="1400" b="1" kern="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อื่นๆ ..............................</a:t>
            </a:r>
          </a:p>
        </p:txBody>
      </p:sp>
      <p:sp>
        <p:nvSpPr>
          <p:cNvPr id="31" name="สี่เหลี่ยมผืนผ้า 20">
            <a:extLst>
              <a:ext uri="{FF2B5EF4-FFF2-40B4-BE49-F238E27FC236}">
                <a16:creationId xmlns:a16="http://schemas.microsoft.com/office/drawing/2014/main" id="{64218C6B-7F9A-4F6A-A69A-46882C08E4F6}"/>
              </a:ext>
            </a:extLst>
          </p:cNvPr>
          <p:cNvSpPr/>
          <p:nvPr/>
        </p:nvSpPr>
        <p:spPr>
          <a:xfrm>
            <a:off x="6096001" y="1476198"/>
            <a:ext cx="377199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หนองเปลือยน้อย  บ้านดอนสนวน  </a:t>
            </a:r>
          </a:p>
          <a:p>
            <a:pPr>
              <a:defRPr/>
            </a:pP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ต.หลุบ อ.เมืองกาฬสินธุ์ จ.กาฬสินธุ์</a:t>
            </a:r>
          </a:p>
        </p:txBody>
      </p:sp>
      <p:pic>
        <p:nvPicPr>
          <p:cNvPr id="32" name="รูปภาพ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9700" r="5786" b="4552"/>
          <a:stretch/>
        </p:blipFill>
        <p:spPr>
          <a:xfrm>
            <a:off x="1636974" y="1036766"/>
            <a:ext cx="4010881" cy="5581576"/>
          </a:xfrm>
          <a:prstGeom prst="rect">
            <a:avLst/>
          </a:prstGeom>
        </p:spPr>
      </p:pic>
      <p:sp>
        <p:nvSpPr>
          <p:cNvPr id="35" name="วงรี 34"/>
          <p:cNvSpPr/>
          <p:nvPr/>
        </p:nvSpPr>
        <p:spPr>
          <a:xfrm>
            <a:off x="4152755" y="5741027"/>
            <a:ext cx="114495" cy="127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6" name="ลูกศรเชื่อมต่อแบบตรง 35"/>
          <p:cNvCxnSpPr>
            <a:endCxn id="35" idx="2"/>
          </p:cNvCxnSpPr>
          <p:nvPr/>
        </p:nvCxnSpPr>
        <p:spPr>
          <a:xfrm>
            <a:off x="3505200" y="5741027"/>
            <a:ext cx="647554" cy="63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สี่เหลี่ยมผืนผ้า 20">
            <a:extLst>
              <a:ext uri="{FF2B5EF4-FFF2-40B4-BE49-F238E27FC236}">
                <a16:creationId xmlns:a16="http://schemas.microsoft.com/office/drawing/2014/main" id="{841DB99C-B061-4EA9-BFCD-F9DA357A9C60}"/>
              </a:ext>
            </a:extLst>
          </p:cNvPr>
          <p:cNvSpPr/>
          <p:nvPr/>
        </p:nvSpPr>
        <p:spPr>
          <a:xfrm>
            <a:off x="2008027" y="5541945"/>
            <a:ext cx="17828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th-TH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หนองเปลือยน้อย  บ้านดอนสนวน  </a:t>
            </a:r>
          </a:p>
          <a:p>
            <a:pPr>
              <a:defRPr/>
            </a:pPr>
            <a:r>
              <a:rPr lang="th-TH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ต.หลุบ อ.เมืองกาฬสินธุ์ จ.กาฬสินธุ์</a:t>
            </a:r>
          </a:p>
        </p:txBody>
      </p:sp>
    </p:spTree>
    <p:extLst>
      <p:ext uri="{BB962C8B-B14F-4D97-AF65-F5344CB8AC3E}">
        <p14:creationId xmlns:p14="http://schemas.microsoft.com/office/powerpoint/2010/main" val="1466259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FEF7446-8A41-453C-B40B-BB89E9B9C0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3" b="34286"/>
          <a:stretch/>
        </p:blipFill>
        <p:spPr>
          <a:xfrm>
            <a:off x="5498777" y="1897858"/>
            <a:ext cx="3085583" cy="289038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A8BCD4B-E16D-4B03-B037-F5C1D7A31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3"/>
          <a:stretch/>
        </p:blipFill>
        <p:spPr>
          <a:xfrm>
            <a:off x="8709902" y="102668"/>
            <a:ext cx="3373646" cy="4809033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71827" y="260382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17" y="2360264"/>
            <a:ext cx="4872169" cy="243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12685A58-7AEC-4087-84AE-6FB412687966}"/>
              </a:ext>
            </a:extLst>
          </p:cNvPr>
          <p:cNvSpPr txBox="1"/>
          <p:nvPr/>
        </p:nvSpPr>
        <p:spPr>
          <a:xfrm>
            <a:off x="415211" y="925230"/>
            <a:ext cx="5934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70C0"/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การดำเนินงานบำรุงรักษาปกติ เชิงป้องกัน และกรณีเร่งด่วน</a:t>
            </a:r>
            <a:endParaRPr lang="th-TH" b="1" dirty="0">
              <a:solidFill>
                <a:srgbClr val="0070C0"/>
              </a:solidFill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3D53B7CD-36A4-4F6F-BEA1-C4F649F7F21A}"/>
              </a:ext>
            </a:extLst>
          </p:cNvPr>
          <p:cNvSpPr txBox="1"/>
          <p:nvPr/>
        </p:nvSpPr>
        <p:spPr>
          <a:xfrm>
            <a:off x="415211" y="1897858"/>
            <a:ext cx="583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70C0"/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การบันทึกการประเมินผลการบำรุงรักษา ประจำฤดูกาล</a:t>
            </a:r>
            <a:endParaRPr lang="en-US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8F1571E8-7FC8-474D-AE52-07D4C4BF1491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Box 46">
            <a:extLst>
              <a:ext uri="{FF2B5EF4-FFF2-40B4-BE49-F238E27FC236}">
                <a16:creationId xmlns:a16="http://schemas.microsoft.com/office/drawing/2014/main" id="{98CDEC97-4669-417D-BFE4-6F0C368C7771}"/>
              </a:ext>
            </a:extLst>
          </p:cNvPr>
          <p:cNvSpPr txBox="1"/>
          <p:nvPr/>
        </p:nvSpPr>
        <p:spPr>
          <a:xfrm>
            <a:off x="396517" y="195427"/>
            <a:ext cx="3825422" cy="58477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th-TH" sz="3200" b="1" dirty="0"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การบำรุงรักษาอาคารชลประทาน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CBF40CED-25EC-4140-BAEB-8EB4C4C5B975}"/>
              </a:ext>
            </a:extLst>
          </p:cNvPr>
          <p:cNvSpPr txBox="1"/>
          <p:nvPr/>
        </p:nvSpPr>
        <p:spPr>
          <a:xfrm>
            <a:off x="396517" y="1423080"/>
            <a:ext cx="8616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70C0"/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การซ่อมแซมบำรุงรักษาระบบชลประทาน ตามข้อเสนอของเกษตรกรผู้ใช้น้ำชลประทาน</a:t>
            </a:r>
            <a:endParaRPr lang="en-US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538FCF1-BE15-4F8F-B7A2-B175DC20E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4" y="4751050"/>
            <a:ext cx="12192000" cy="208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77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71827" y="260382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6928" y="43168"/>
            <a:ext cx="10929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การนำระบบเทคโนโลยี อุปกรณ์ และสิ่งอำนวยความสะดวกมาใช้ในการปฏิบัติงาน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3484" y="871639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u="sng" dirty="0">
                <a:latin typeface="TH SarabunPSK" pitchFamily="34" charset="-34"/>
                <a:cs typeface="TH SarabunPSK" pitchFamily="34" charset="-34"/>
              </a:rPr>
              <a:t>ด้านเทคโนโลยี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9F6A1E43-3F78-4AF0-880C-2949780069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035490"/>
            <a:ext cx="5692140" cy="258826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0910D6C-46DD-4CE5-B4B3-A501B18C92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87" y="2784843"/>
            <a:ext cx="5638165" cy="4176395"/>
          </a:xfrm>
          <a:prstGeom prst="rect">
            <a:avLst/>
          </a:prstGeom>
        </p:spPr>
      </p:pic>
      <p:sp>
        <p:nvSpPr>
          <p:cNvPr id="16" name="สี่เหลี่ยมผืนผ้ามุมมน 24">
            <a:extLst>
              <a:ext uri="{FF2B5EF4-FFF2-40B4-BE49-F238E27FC236}">
                <a16:creationId xmlns:a16="http://schemas.microsoft.com/office/drawing/2014/main" id="{896F284F-B6D2-44CB-A6C4-C8E03355C338}"/>
              </a:ext>
            </a:extLst>
          </p:cNvPr>
          <p:cNvSpPr/>
          <p:nvPr/>
        </p:nvSpPr>
        <p:spPr>
          <a:xfrm>
            <a:off x="5389675" y="6165304"/>
            <a:ext cx="2506302" cy="611742"/>
          </a:xfrm>
          <a:prstGeom prst="roundRect">
            <a:avLst/>
          </a:prstGeom>
          <a:noFill/>
          <a:ln w="1270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dirty="0">
                <a:solidFill>
                  <a:schemeClr val="tx1"/>
                </a:solidFill>
                <a:ea typeface="Times New Roman" panose="02020603050405020304" pitchFamily="18" charset="0"/>
                <a:cs typeface="TH SarabunPSK" panose="020B0500040200020003" pitchFamily="34" charset="-34"/>
              </a:rPr>
              <a:t>การจัดทำแผนที่ผู้เลี้ยงกุ้งและปลูกข้าวในพื้นที่ฝ่ายส่งน้ำฯ 2</a:t>
            </a:r>
            <a:endParaRPr lang="en-US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วงรี 17">
            <a:extLst>
              <a:ext uri="{FF2B5EF4-FFF2-40B4-BE49-F238E27FC236}">
                <a16:creationId xmlns:a16="http://schemas.microsoft.com/office/drawing/2014/main" id="{6FB88031-7530-43EB-9B3F-69467BD34E41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2B3F9749-6FC1-44F9-9DFD-D8EC52D6FCD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7" y="1472967"/>
            <a:ext cx="4148056" cy="3711875"/>
          </a:xfrm>
          <a:prstGeom prst="rect">
            <a:avLst/>
          </a:prstGeom>
        </p:spPr>
      </p:pic>
      <p:sp>
        <p:nvSpPr>
          <p:cNvPr id="20" name="สี่เหลี่ยมผืนผ้ามุมมน 24">
            <a:extLst>
              <a:ext uri="{FF2B5EF4-FFF2-40B4-BE49-F238E27FC236}">
                <a16:creationId xmlns:a16="http://schemas.microsoft.com/office/drawing/2014/main" id="{003B4299-FA14-4D32-BD11-DECD09CCB24A}"/>
              </a:ext>
            </a:extLst>
          </p:cNvPr>
          <p:cNvSpPr/>
          <p:nvPr/>
        </p:nvSpPr>
        <p:spPr>
          <a:xfrm>
            <a:off x="1169023" y="5524560"/>
            <a:ext cx="3276363" cy="611742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7030A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การใช้โปรแกรม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AutoPlay 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จัดเก็บข้อมูล</a:t>
            </a: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0234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9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71827" y="260382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9B56291B-8802-4C99-9B53-28A6396D3F53}"/>
              </a:ext>
            </a:extLst>
          </p:cNvPr>
          <p:cNvSpPr/>
          <p:nvPr/>
        </p:nvSpPr>
        <p:spPr>
          <a:xfrm>
            <a:off x="65089" y="134847"/>
            <a:ext cx="8388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H SarabunPSK" panose="020B0500040200020003" pitchFamily="34" charset="-34"/>
              </a:rPr>
              <a:t>วิธีการสร้างการมีส่วนร่วมกับผู้รับบริการและผู้มีส่วนได้ส่วนเสียในแต่ละฤดูกาล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443C10C2-643E-4ADE-AB72-506AD3DC2231}"/>
              </a:ext>
            </a:extLst>
          </p:cNvPr>
          <p:cNvSpPr/>
          <p:nvPr/>
        </p:nvSpPr>
        <p:spPr>
          <a:xfrm>
            <a:off x="10963905" y="67554"/>
            <a:ext cx="883790" cy="88379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46">
            <a:extLst>
              <a:ext uri="{FF2B5EF4-FFF2-40B4-BE49-F238E27FC236}">
                <a16:creationId xmlns:a16="http://schemas.microsoft.com/office/drawing/2014/main" id="{058016AB-E36E-4528-8CC1-712818540CC6}"/>
              </a:ext>
            </a:extLst>
          </p:cNvPr>
          <p:cNvSpPr txBox="1"/>
          <p:nvPr/>
        </p:nvSpPr>
        <p:spPr>
          <a:xfrm>
            <a:off x="637443" y="792914"/>
            <a:ext cx="724353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th-TH" sz="3200" b="1" dirty="0"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การสร้างความเข้าใจกับกลุ่มผู้ใช้น้ำอย่างต่อเนื่องโดยการประชุม</a:t>
            </a:r>
          </a:p>
        </p:txBody>
      </p:sp>
      <p:sp>
        <p:nvSpPr>
          <p:cNvPr id="15" name="TextBox 46">
            <a:extLst>
              <a:ext uri="{FF2B5EF4-FFF2-40B4-BE49-F238E27FC236}">
                <a16:creationId xmlns:a16="http://schemas.microsoft.com/office/drawing/2014/main" id="{B6CDFF39-7F90-412A-B9AA-0BDACEE98EB8}"/>
              </a:ext>
            </a:extLst>
          </p:cNvPr>
          <p:cNvSpPr txBox="1"/>
          <p:nvPr/>
        </p:nvSpPr>
        <p:spPr>
          <a:xfrm>
            <a:off x="637442" y="1698371"/>
            <a:ext cx="814732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th-TH" sz="3200" b="1" dirty="0"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การมีส่วนร่วมในการบริหารจัดการน้ำของกลุ่มบริหารและกลุ่มพื้นฐาน</a:t>
            </a:r>
          </a:p>
        </p:txBody>
      </p:sp>
      <p:sp>
        <p:nvSpPr>
          <p:cNvPr id="17" name="TextBox 46">
            <a:extLst>
              <a:ext uri="{FF2B5EF4-FFF2-40B4-BE49-F238E27FC236}">
                <a16:creationId xmlns:a16="http://schemas.microsoft.com/office/drawing/2014/main" id="{7D6D9194-0D4D-4C76-9D00-05AE5D25DEE8}"/>
              </a:ext>
            </a:extLst>
          </p:cNvPr>
          <p:cNvSpPr txBox="1"/>
          <p:nvPr/>
        </p:nvSpPr>
        <p:spPr>
          <a:xfrm>
            <a:off x="637442" y="2649513"/>
            <a:ext cx="11489469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th-TH" sz="3200" b="1" dirty="0"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กลุ่มผู้ใช้น้ำร่วมกันดูแลทำความสะอาดคลองส่งน้ำและบำรุงรักษาอาคารชลประทานให้มีสภาพดีอยู่เสมอ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F0551AE-DB9C-4FDB-B5E2-A34DE2BF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42" y="3551057"/>
            <a:ext cx="3328988" cy="277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D7E1685-7DEB-4107-AC10-3A496961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81" y="3563051"/>
            <a:ext cx="4000614" cy="2775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0C795D3-E888-41F2-B13E-C9F71D01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63" y="3543590"/>
            <a:ext cx="3510785" cy="277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6BEB475-C5E6-4164-8D25-E2EA882AFC7A}"/>
              </a:ext>
            </a:extLst>
          </p:cNvPr>
          <p:cNvSpPr/>
          <p:nvPr/>
        </p:nvSpPr>
        <p:spPr>
          <a:xfrm>
            <a:off x="0" y="0"/>
            <a:ext cx="12192000" cy="491611"/>
          </a:xfrm>
          <a:prstGeom prst="rect">
            <a:avLst/>
          </a:prstGeom>
          <a:gradFill flip="none" rotWithShape="1">
            <a:gsLst>
              <a:gs pos="17000">
                <a:srgbClr val="FF99FF">
                  <a:alpha val="49804"/>
                </a:srgbClr>
              </a:gs>
              <a:gs pos="1361">
                <a:srgbClr val="CC66FF">
                  <a:alpha val="49804"/>
                </a:srgbClr>
              </a:gs>
              <a:gs pos="45000">
                <a:srgbClr val="D5D5D5">
                  <a:alpha val="50000"/>
                </a:srgbClr>
              </a:gs>
              <a:gs pos="99000">
                <a:schemeClr val="accent6">
                  <a:lumMod val="40000"/>
                  <a:lumOff val="60000"/>
                </a:schemeClr>
              </a:gs>
              <a:gs pos="79000">
                <a:srgbClr val="FFFF99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4482DC21-C851-42DD-963E-E1301B7CE083}"/>
              </a:ext>
            </a:extLst>
          </p:cNvPr>
          <p:cNvSpPr/>
          <p:nvPr/>
        </p:nvSpPr>
        <p:spPr>
          <a:xfrm>
            <a:off x="0" y="491612"/>
            <a:ext cx="12192000" cy="237039"/>
          </a:xfrm>
          <a:prstGeom prst="rect">
            <a:avLst/>
          </a:prstGeom>
          <a:gradFill flip="none" rotWithShape="1">
            <a:gsLst>
              <a:gs pos="12000">
                <a:srgbClr val="D6D6D6">
                  <a:alpha val="50000"/>
                </a:srgbClr>
              </a:gs>
              <a:gs pos="39000">
                <a:srgbClr val="D1D1D1"/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/>
              <a:ea typeface="+mn-ea"/>
              <a:cs typeface="TH SarabunPSK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3E9B62D-CAB2-4689-8FB6-1B2B4042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6" b="98225" l="10000" r="99000">
                        <a14:foregroundMark x1="92333" y1="27811" x2="92333" y2="27811"/>
                        <a14:foregroundMark x1="97000" y1="29586" x2="97000" y2="29586"/>
                        <a14:foregroundMark x1="94333" y1="69231" x2="94333" y2="69231"/>
                        <a14:foregroundMark x1="94667" y1="47929" x2="94667" y2="47929"/>
                        <a14:foregroundMark x1="93333" y1="55030" x2="93333" y2="55030"/>
                        <a14:foregroundMark x1="93000" y1="71598" x2="93000" y2="71598"/>
                        <a14:foregroundMark x1="96333" y1="67456" x2="96333" y2="67456"/>
                        <a14:foregroundMark x1="99000" y1="59763" x2="99000" y2="59763"/>
                        <a14:foregroundMark x1="92000" y1="59172" x2="92000" y2="59172"/>
                        <a14:foregroundMark x1="82667" y1="77515" x2="82667" y2="77515"/>
                        <a14:foregroundMark x1="87333" y1="98225" x2="87333" y2="98225"/>
                        <a14:foregroundMark x1="89667" y1="85799" x2="89667" y2="85799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60"/>
          <a:stretch/>
        </p:blipFill>
        <p:spPr>
          <a:xfrm>
            <a:off x="10474050" y="-102081"/>
            <a:ext cx="1717950" cy="83073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F9E02A0-A238-4A41-B8F0-44B405F58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8"/>
            <a:ext cx="914400" cy="914400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2E8D63E-28BA-41F1-8917-1370842C5D91}"/>
              </a:ext>
            </a:extLst>
          </p:cNvPr>
          <p:cNvSpPr txBox="1"/>
          <p:nvPr/>
        </p:nvSpPr>
        <p:spPr>
          <a:xfrm>
            <a:off x="3125119" y="89850"/>
            <a:ext cx="6014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rPr>
              <a:t>เข้าใจพื้นที่ เข้าใจความต้องการ เข้าใจปัญหา สู่การปฏิบัติ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2E8D8E3B-8AF4-4E75-93A6-D2409FBBA200}"/>
              </a:ext>
            </a:extLst>
          </p:cNvPr>
          <p:cNvGrpSpPr/>
          <p:nvPr/>
        </p:nvGrpSpPr>
        <p:grpSpPr>
          <a:xfrm>
            <a:off x="433676" y="914709"/>
            <a:ext cx="11397673" cy="5852697"/>
            <a:chOff x="378691" y="690979"/>
            <a:chExt cx="11397673" cy="5852697"/>
          </a:xfrm>
        </p:grpSpPr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058AD9DA-2368-4DE9-B7D5-A6411DE5E36C}"/>
                </a:ext>
              </a:extLst>
            </p:cNvPr>
            <p:cNvGrpSpPr/>
            <p:nvPr/>
          </p:nvGrpSpPr>
          <p:grpSpPr>
            <a:xfrm>
              <a:off x="2383032" y="1248607"/>
              <a:ext cx="792000" cy="792000"/>
              <a:chOff x="2309158" y="2108425"/>
              <a:chExt cx="972000" cy="970535"/>
            </a:xfrm>
          </p:grpSpPr>
          <p:sp>
            <p:nvSpPr>
              <p:cNvPr id="13" name="สี่เหลี่ยมผืนผ้า: มุมมน 12">
                <a:extLst>
                  <a:ext uri="{FF2B5EF4-FFF2-40B4-BE49-F238E27FC236}">
                    <a16:creationId xmlns:a16="http://schemas.microsoft.com/office/drawing/2014/main" id="{9FF53813-DD08-400F-983F-070E868CC42D}"/>
                  </a:ext>
                </a:extLst>
              </p:cNvPr>
              <p:cNvSpPr/>
              <p:nvPr/>
            </p:nvSpPr>
            <p:spPr>
              <a:xfrm>
                <a:off x="2309158" y="2108425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grpSp>
            <p:nvGrpSpPr>
              <p:cNvPr id="14" name="กลุ่ม 13">
                <a:extLst>
                  <a:ext uri="{FF2B5EF4-FFF2-40B4-BE49-F238E27FC236}">
                    <a16:creationId xmlns:a16="http://schemas.microsoft.com/office/drawing/2014/main" id="{D95A29A4-3E84-4F01-BB7E-B9700D63AB28}"/>
                  </a:ext>
                </a:extLst>
              </p:cNvPr>
              <p:cNvGrpSpPr/>
              <p:nvPr/>
            </p:nvGrpSpPr>
            <p:grpSpPr>
              <a:xfrm>
                <a:off x="2333332" y="2182395"/>
                <a:ext cx="923651" cy="785889"/>
                <a:chOff x="2357507" y="2051312"/>
                <a:chExt cx="923651" cy="785889"/>
              </a:xfrm>
            </p:grpSpPr>
            <p:pic>
              <p:nvPicPr>
                <p:cNvPr id="15" name="รูปภาพ 14">
                  <a:extLst>
                    <a:ext uri="{FF2B5EF4-FFF2-40B4-BE49-F238E27FC236}">
                      <a16:creationId xmlns:a16="http://schemas.microsoft.com/office/drawing/2014/main" id="{9AA0711F-8BA5-4629-81EE-16338D4B53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53775" y="2051312"/>
                  <a:ext cx="731117" cy="70389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6" name="กล่องข้อความ 15">
                  <a:extLst>
                    <a:ext uri="{FF2B5EF4-FFF2-40B4-BE49-F238E27FC236}">
                      <a16:creationId xmlns:a16="http://schemas.microsoft.com/office/drawing/2014/main" id="{1D6789BC-4F93-402E-B6C2-44AD9F51A73B}"/>
                    </a:ext>
                  </a:extLst>
                </p:cNvPr>
                <p:cNvSpPr txBox="1"/>
                <p:nvPr/>
              </p:nvSpPr>
              <p:spPr>
                <a:xfrm>
                  <a:off x="2357507" y="2476716"/>
                  <a:ext cx="923651" cy="360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ArchDown">
                    <a:avLst>
                      <a:gd name="adj" fmla="val 3054731"/>
                    </a:avLst>
                  </a:prstTxWarp>
                  <a:spAutoFit/>
                </a:bodyPr>
                <a:lstStyle/>
                <a:p>
                  <a:pPr marL="0" marR="0" lvl="0" indent="0" algn="thaiDi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1100" b="0" i="0" u="none" strike="noStrike" kern="0" cap="none" spc="0" normalizeH="0" baseline="0" noProof="0" dirty="0">
                      <a:ln w="0">
                        <a:solidFill>
                          <a:sysClr val="windowText" lastClr="000000"/>
                        </a:solidFill>
                      </a:ln>
                      <a:solidFill>
                        <a:prstClr val="black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Prompt Light" panose="00000400000000000000" pitchFamily="2" charset="-34"/>
                      <a:ea typeface="+mn-ea"/>
                      <a:cs typeface="Prompt Light" panose="00000400000000000000" pitchFamily="2" charset="-34"/>
                    </a:rPr>
                    <a:t>จังหวัดกาฬสินธุ์</a:t>
                  </a:r>
                </a:p>
              </p:txBody>
            </p:sp>
          </p:grpSp>
        </p:grpSp>
        <p:grpSp>
          <p:nvGrpSpPr>
            <p:cNvPr id="17" name="กลุ่ม 16">
              <a:extLst>
                <a:ext uri="{FF2B5EF4-FFF2-40B4-BE49-F238E27FC236}">
                  <a16:creationId xmlns:a16="http://schemas.microsoft.com/office/drawing/2014/main" id="{4AE8EE38-B172-4639-AF1B-F24C0F96317C}"/>
                </a:ext>
              </a:extLst>
            </p:cNvPr>
            <p:cNvGrpSpPr/>
            <p:nvPr/>
          </p:nvGrpSpPr>
          <p:grpSpPr>
            <a:xfrm>
              <a:off x="1481177" y="1248607"/>
              <a:ext cx="792000" cy="792000"/>
              <a:chOff x="2308669" y="1044204"/>
              <a:chExt cx="972000" cy="970535"/>
            </a:xfrm>
          </p:grpSpPr>
          <p:sp>
            <p:nvSpPr>
              <p:cNvPr id="19" name="สี่เหลี่ยมผืนผ้า: มุมมน 18">
                <a:extLst>
                  <a:ext uri="{FF2B5EF4-FFF2-40B4-BE49-F238E27FC236}">
                    <a16:creationId xmlns:a16="http://schemas.microsoft.com/office/drawing/2014/main" id="{95083648-4AF0-4371-A41B-811EB1EAE02C}"/>
                  </a:ext>
                </a:extLst>
              </p:cNvPr>
              <p:cNvSpPr/>
              <p:nvPr/>
            </p:nvSpPr>
            <p:spPr>
              <a:xfrm>
                <a:off x="2308669" y="1044204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pic>
            <p:nvPicPr>
              <p:cNvPr id="20" name="รูปภาพ 19">
                <a:extLst>
                  <a:ext uri="{FF2B5EF4-FFF2-40B4-BE49-F238E27FC236}">
                    <a16:creationId xmlns:a16="http://schemas.microsoft.com/office/drawing/2014/main" id="{94160CA8-8894-41B0-BA9B-B5CD8B1D7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29600" y="1127176"/>
                <a:ext cx="731117" cy="8382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กลุ่ม 20">
              <a:extLst>
                <a:ext uri="{FF2B5EF4-FFF2-40B4-BE49-F238E27FC236}">
                  <a16:creationId xmlns:a16="http://schemas.microsoft.com/office/drawing/2014/main" id="{EDA00BEB-E592-40CF-B20A-7AB825F101B4}"/>
                </a:ext>
              </a:extLst>
            </p:cNvPr>
            <p:cNvGrpSpPr/>
            <p:nvPr/>
          </p:nvGrpSpPr>
          <p:grpSpPr>
            <a:xfrm>
              <a:off x="579322" y="1248607"/>
              <a:ext cx="792000" cy="792000"/>
              <a:chOff x="3852799" y="1187427"/>
              <a:chExt cx="972000" cy="970535"/>
            </a:xfrm>
          </p:grpSpPr>
          <p:sp>
            <p:nvSpPr>
              <p:cNvPr id="22" name="สี่เหลี่ยมผืนผ้า: มุมมน 21">
                <a:extLst>
                  <a:ext uri="{FF2B5EF4-FFF2-40B4-BE49-F238E27FC236}">
                    <a16:creationId xmlns:a16="http://schemas.microsoft.com/office/drawing/2014/main" id="{44C883CA-D755-4424-84AC-2DCAE7A7F130}"/>
                  </a:ext>
                </a:extLst>
              </p:cNvPr>
              <p:cNvSpPr/>
              <p:nvPr/>
            </p:nvSpPr>
            <p:spPr>
              <a:xfrm>
                <a:off x="3852799" y="1187427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pic>
            <p:nvPicPr>
              <p:cNvPr id="23" name="รูปภาพ 22">
                <a:extLst>
                  <a:ext uri="{FF2B5EF4-FFF2-40B4-BE49-F238E27FC236}">
                    <a16:creationId xmlns:a16="http://schemas.microsoft.com/office/drawing/2014/main" id="{7BB45243-B5BD-47C0-8BE9-FED4284FE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9524" y="1298217"/>
                <a:ext cx="764262" cy="7642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4" name="วงเล็บปีกกาขวา 23">
              <a:extLst>
                <a:ext uri="{FF2B5EF4-FFF2-40B4-BE49-F238E27FC236}">
                  <a16:creationId xmlns:a16="http://schemas.microsoft.com/office/drawing/2014/main" id="{E87AEA46-9963-435A-8677-E1D1D5FC59FF}"/>
                </a:ext>
              </a:extLst>
            </p:cNvPr>
            <p:cNvSpPr/>
            <p:nvPr/>
          </p:nvSpPr>
          <p:spPr>
            <a:xfrm rot="5400000">
              <a:off x="1754174" y="1323644"/>
              <a:ext cx="239158" cy="180850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grpSp>
          <p:nvGrpSpPr>
            <p:cNvPr id="25" name="กลุ่ม 24">
              <a:extLst>
                <a:ext uri="{FF2B5EF4-FFF2-40B4-BE49-F238E27FC236}">
                  <a16:creationId xmlns:a16="http://schemas.microsoft.com/office/drawing/2014/main" id="{E7306886-FB77-47A3-BB2B-8893E47C3D27}"/>
                </a:ext>
              </a:extLst>
            </p:cNvPr>
            <p:cNvGrpSpPr/>
            <p:nvPr/>
          </p:nvGrpSpPr>
          <p:grpSpPr>
            <a:xfrm>
              <a:off x="579322" y="2455348"/>
              <a:ext cx="2576012" cy="572248"/>
              <a:chOff x="2333332" y="3152930"/>
              <a:chExt cx="972000" cy="970535"/>
            </a:xfrm>
          </p:grpSpPr>
          <p:sp>
            <p:nvSpPr>
              <p:cNvPr id="26" name="สี่เหลี่ยมผืนผ้า: มุมมน 25">
                <a:extLst>
                  <a:ext uri="{FF2B5EF4-FFF2-40B4-BE49-F238E27FC236}">
                    <a16:creationId xmlns:a16="http://schemas.microsoft.com/office/drawing/2014/main" id="{E3F25729-8DE3-4E5D-8845-D0CEF4990E8A}"/>
                  </a:ext>
                </a:extLst>
              </p:cNvPr>
              <p:cNvSpPr/>
              <p:nvPr/>
            </p:nvSpPr>
            <p:spPr>
              <a:xfrm>
                <a:off x="2333332" y="3152930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27" name="กล่องข้อความ 26">
                <a:extLst>
                  <a:ext uri="{FF2B5EF4-FFF2-40B4-BE49-F238E27FC236}">
                    <a16:creationId xmlns:a16="http://schemas.microsoft.com/office/drawing/2014/main" id="{0034B933-D603-406E-B689-9A970574287B}"/>
                  </a:ext>
                </a:extLst>
              </p:cNvPr>
              <p:cNvSpPr txBox="1"/>
              <p:nvPr/>
            </p:nvSpPr>
            <p:spPr>
              <a:xfrm>
                <a:off x="2373013" y="3351102"/>
                <a:ext cx="890165" cy="5741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0" cap="none" spc="0" normalizeH="0" baseline="0" noProof="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แก้ไขปัญหาความต้องการ</a:t>
                </a:r>
              </a:p>
            </p:txBody>
          </p:sp>
        </p:grpSp>
        <p:sp>
          <p:nvSpPr>
            <p:cNvPr id="28" name="กล่องข้อความ 27">
              <a:extLst>
                <a:ext uri="{FF2B5EF4-FFF2-40B4-BE49-F238E27FC236}">
                  <a16:creationId xmlns:a16="http://schemas.microsoft.com/office/drawing/2014/main" id="{1D3F424D-7978-4258-BBB3-D319B89C8AEC}"/>
                </a:ext>
              </a:extLst>
            </p:cNvPr>
            <p:cNvSpPr txBox="1"/>
            <p:nvPr/>
          </p:nvSpPr>
          <p:spPr>
            <a:xfrm>
              <a:off x="1022313" y="690979"/>
              <a:ext cx="16834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sng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กำหนดทิศทาง</a:t>
              </a:r>
            </a:p>
          </p:txBody>
        </p:sp>
        <p:sp>
          <p:nvSpPr>
            <p:cNvPr id="29" name="ลูกศร: ขวาท้ายบาก 28">
              <a:extLst>
                <a:ext uri="{FF2B5EF4-FFF2-40B4-BE49-F238E27FC236}">
                  <a16:creationId xmlns:a16="http://schemas.microsoft.com/office/drawing/2014/main" id="{EA68FE16-849F-473F-A563-446D7D29AFFF}"/>
                </a:ext>
              </a:extLst>
            </p:cNvPr>
            <p:cNvSpPr/>
            <p:nvPr/>
          </p:nvSpPr>
          <p:spPr>
            <a:xfrm>
              <a:off x="3507677" y="1754483"/>
              <a:ext cx="609600" cy="572248"/>
            </a:xfrm>
            <a:prstGeom prst="notchedRightArrow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sp>
          <p:nvSpPr>
            <p:cNvPr id="30" name="กล่องข้อความ 29">
              <a:extLst>
                <a:ext uri="{FF2B5EF4-FFF2-40B4-BE49-F238E27FC236}">
                  <a16:creationId xmlns:a16="http://schemas.microsoft.com/office/drawing/2014/main" id="{AFDF9413-3C81-4C18-BCE2-BA6F6A5FB8AF}"/>
                </a:ext>
              </a:extLst>
            </p:cNvPr>
            <p:cNvSpPr txBox="1"/>
            <p:nvPr/>
          </p:nvSpPr>
          <p:spPr>
            <a:xfrm>
              <a:off x="4955067" y="690979"/>
              <a:ext cx="20842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sng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ถ่ายทอดสู่ผู้ปฏิบัติ</a:t>
              </a:r>
            </a:p>
          </p:txBody>
        </p:sp>
        <p:sp>
          <p:nvSpPr>
            <p:cNvPr id="31" name="สี่เหลี่ยมผืนผ้า: มุมมน 30">
              <a:extLst>
                <a:ext uri="{FF2B5EF4-FFF2-40B4-BE49-F238E27FC236}">
                  <a16:creationId xmlns:a16="http://schemas.microsoft.com/office/drawing/2014/main" id="{9B76B7A8-F5EC-4BCB-B6B4-145A8875FFE3}"/>
                </a:ext>
              </a:extLst>
            </p:cNvPr>
            <p:cNvSpPr/>
            <p:nvPr/>
          </p:nvSpPr>
          <p:spPr>
            <a:xfrm>
              <a:off x="4629994" y="1248607"/>
              <a:ext cx="1320800" cy="751718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เอกสาร</a:t>
              </a:r>
            </a:p>
          </p:txBody>
        </p:sp>
        <p:sp>
          <p:nvSpPr>
            <p:cNvPr id="32" name="สี่เหลี่ยมผืนผ้า: มุมมน 31">
              <a:extLst>
                <a:ext uri="{FF2B5EF4-FFF2-40B4-BE49-F238E27FC236}">
                  <a16:creationId xmlns:a16="http://schemas.microsoft.com/office/drawing/2014/main" id="{D0D936CC-B662-41AB-838C-813A4FF9B94E}"/>
                </a:ext>
              </a:extLst>
            </p:cNvPr>
            <p:cNvSpPr/>
            <p:nvPr/>
          </p:nvSpPr>
          <p:spPr>
            <a:xfrm>
              <a:off x="6043157" y="1248607"/>
              <a:ext cx="1320800" cy="751718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ประชุมชี้แจง</a:t>
              </a:r>
            </a:p>
          </p:txBody>
        </p:sp>
        <p:sp>
          <p:nvSpPr>
            <p:cNvPr id="33" name="วงเล็บปีกกาขวา 32">
              <a:extLst>
                <a:ext uri="{FF2B5EF4-FFF2-40B4-BE49-F238E27FC236}">
                  <a16:creationId xmlns:a16="http://schemas.microsoft.com/office/drawing/2014/main" id="{47C5FB9C-F29C-4ABF-94C3-A17FBD410B00}"/>
                </a:ext>
              </a:extLst>
            </p:cNvPr>
            <p:cNvSpPr/>
            <p:nvPr/>
          </p:nvSpPr>
          <p:spPr>
            <a:xfrm rot="5400000">
              <a:off x="5877601" y="1323644"/>
              <a:ext cx="239158" cy="180850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grpSp>
          <p:nvGrpSpPr>
            <p:cNvPr id="34" name="กลุ่ม 33">
              <a:extLst>
                <a:ext uri="{FF2B5EF4-FFF2-40B4-BE49-F238E27FC236}">
                  <a16:creationId xmlns:a16="http://schemas.microsoft.com/office/drawing/2014/main" id="{4F81F78C-1014-43FC-A1AD-C07983B201DE}"/>
                </a:ext>
              </a:extLst>
            </p:cNvPr>
            <p:cNvGrpSpPr/>
            <p:nvPr/>
          </p:nvGrpSpPr>
          <p:grpSpPr>
            <a:xfrm>
              <a:off x="4702749" y="2455348"/>
              <a:ext cx="2576012" cy="572248"/>
              <a:chOff x="2333332" y="3152930"/>
              <a:chExt cx="972000" cy="970535"/>
            </a:xfrm>
          </p:grpSpPr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F83008CC-6EB8-4166-AABF-327597446FE6}"/>
                  </a:ext>
                </a:extLst>
              </p:cNvPr>
              <p:cNvSpPr/>
              <p:nvPr/>
            </p:nvSpPr>
            <p:spPr>
              <a:xfrm>
                <a:off x="2333332" y="3152930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36" name="กล่องข้อความ 35">
                <a:extLst>
                  <a:ext uri="{FF2B5EF4-FFF2-40B4-BE49-F238E27FC236}">
                    <a16:creationId xmlns:a16="http://schemas.microsoft.com/office/drawing/2014/main" id="{4BA1CC3B-BB42-46DE-8D28-350EB76F1DAA}"/>
                  </a:ext>
                </a:extLst>
              </p:cNvPr>
              <p:cNvSpPr txBox="1"/>
              <p:nvPr/>
            </p:nvSpPr>
            <p:spPr>
              <a:xfrm>
                <a:off x="2373013" y="3351103"/>
                <a:ext cx="890165" cy="5741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0" cap="none" spc="0" normalizeH="0" baseline="0" noProof="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สร้างความเข้าใจ</a:t>
                </a:r>
              </a:p>
            </p:txBody>
          </p:sp>
        </p:grpSp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9838D49F-5291-4E8C-874C-AF80E04F49E4}"/>
                </a:ext>
              </a:extLst>
            </p:cNvPr>
            <p:cNvGrpSpPr/>
            <p:nvPr/>
          </p:nvGrpSpPr>
          <p:grpSpPr>
            <a:xfrm>
              <a:off x="4702749" y="3075470"/>
              <a:ext cx="2576012" cy="572248"/>
              <a:chOff x="2333332" y="3152930"/>
              <a:chExt cx="972000" cy="970535"/>
            </a:xfrm>
          </p:grpSpPr>
          <p:sp>
            <p:nvSpPr>
              <p:cNvPr id="38" name="สี่เหลี่ยมผืนผ้า: มุมมน 37">
                <a:extLst>
                  <a:ext uri="{FF2B5EF4-FFF2-40B4-BE49-F238E27FC236}">
                    <a16:creationId xmlns:a16="http://schemas.microsoft.com/office/drawing/2014/main" id="{F4C1CFA8-9ACA-42E6-BCB9-C15BDA44EB40}"/>
                  </a:ext>
                </a:extLst>
              </p:cNvPr>
              <p:cNvSpPr/>
              <p:nvPr/>
            </p:nvSpPr>
            <p:spPr>
              <a:xfrm>
                <a:off x="2333332" y="3152930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39" name="กล่องข้อความ 38">
                <a:extLst>
                  <a:ext uri="{FF2B5EF4-FFF2-40B4-BE49-F238E27FC236}">
                    <a16:creationId xmlns:a16="http://schemas.microsoft.com/office/drawing/2014/main" id="{3E249299-99F6-4233-9C99-CC7D50514903}"/>
                  </a:ext>
                </a:extLst>
              </p:cNvPr>
              <p:cNvSpPr txBox="1"/>
              <p:nvPr/>
            </p:nvSpPr>
            <p:spPr>
              <a:xfrm>
                <a:off x="2373013" y="3351103"/>
                <a:ext cx="890165" cy="5741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0" cap="none" spc="0" normalizeH="0" baseline="0" noProof="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กำหนดผู้รับผิดชอบ</a:t>
                </a:r>
              </a:p>
            </p:txBody>
          </p:sp>
        </p:grpSp>
        <p:sp>
          <p:nvSpPr>
            <p:cNvPr id="40" name="ลูกศร: ขวาท้ายบาก 39">
              <a:extLst>
                <a:ext uri="{FF2B5EF4-FFF2-40B4-BE49-F238E27FC236}">
                  <a16:creationId xmlns:a16="http://schemas.microsoft.com/office/drawing/2014/main" id="{FA23D5F6-B5F7-4494-8E6E-963937AB00DF}"/>
                </a:ext>
              </a:extLst>
            </p:cNvPr>
            <p:cNvSpPr/>
            <p:nvPr/>
          </p:nvSpPr>
          <p:spPr>
            <a:xfrm>
              <a:off x="7632221" y="1754483"/>
              <a:ext cx="609600" cy="572248"/>
            </a:xfrm>
            <a:prstGeom prst="notchedRightArrow">
              <a:avLst/>
            </a:prstGeom>
            <a:solidFill>
              <a:srgbClr val="0000C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sp>
          <p:nvSpPr>
            <p:cNvPr id="41" name="กล่องข้อความ 40">
              <a:extLst>
                <a:ext uri="{FF2B5EF4-FFF2-40B4-BE49-F238E27FC236}">
                  <a16:creationId xmlns:a16="http://schemas.microsoft.com/office/drawing/2014/main" id="{A25AAA55-2BEC-4515-B307-B836197E7359}"/>
                </a:ext>
              </a:extLst>
            </p:cNvPr>
            <p:cNvSpPr txBox="1"/>
            <p:nvPr/>
          </p:nvSpPr>
          <p:spPr>
            <a:xfrm>
              <a:off x="8686938" y="690979"/>
              <a:ext cx="29835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sng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การจัดทำแผนงานโครงการ</a:t>
              </a:r>
            </a:p>
          </p:txBody>
        </p:sp>
        <p:sp>
          <p:nvSpPr>
            <p:cNvPr id="42" name="สี่เหลี่ยมผืนผ้า: มุมมน 41">
              <a:extLst>
                <a:ext uri="{FF2B5EF4-FFF2-40B4-BE49-F238E27FC236}">
                  <a16:creationId xmlns:a16="http://schemas.microsoft.com/office/drawing/2014/main" id="{1DE97574-151D-47AD-9BAC-EFBA0B366A69}"/>
                </a:ext>
              </a:extLst>
            </p:cNvPr>
            <p:cNvSpPr/>
            <p:nvPr/>
          </p:nvSpPr>
          <p:spPr>
            <a:xfrm>
              <a:off x="8765530" y="1248607"/>
              <a:ext cx="1320800" cy="751718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จัดทำแผนงาน</a:t>
              </a:r>
            </a:p>
          </p:txBody>
        </p:sp>
        <p:sp>
          <p:nvSpPr>
            <p:cNvPr id="43" name="สี่เหลี่ยมผืนผ้า: มุมมน 42">
              <a:extLst>
                <a:ext uri="{FF2B5EF4-FFF2-40B4-BE49-F238E27FC236}">
                  <a16:creationId xmlns:a16="http://schemas.microsoft.com/office/drawing/2014/main" id="{39C8C390-5AEB-4C62-A7D9-D158B01F7E26}"/>
                </a:ext>
              </a:extLst>
            </p:cNvPr>
            <p:cNvSpPr/>
            <p:nvPr/>
          </p:nvSpPr>
          <p:spPr>
            <a:xfrm>
              <a:off x="10178693" y="1248607"/>
              <a:ext cx="1320800" cy="751718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ทบทวนแผนงาน</a:t>
              </a:r>
            </a:p>
          </p:txBody>
        </p:sp>
        <p:sp>
          <p:nvSpPr>
            <p:cNvPr id="44" name="วงเล็บปีกกาขวา 43">
              <a:extLst>
                <a:ext uri="{FF2B5EF4-FFF2-40B4-BE49-F238E27FC236}">
                  <a16:creationId xmlns:a16="http://schemas.microsoft.com/office/drawing/2014/main" id="{DE6572A6-A77B-4B58-93D1-0B47A307326B}"/>
                </a:ext>
              </a:extLst>
            </p:cNvPr>
            <p:cNvSpPr/>
            <p:nvPr/>
          </p:nvSpPr>
          <p:spPr>
            <a:xfrm rot="5400000">
              <a:off x="10106617" y="1323644"/>
              <a:ext cx="239158" cy="180850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grpSp>
          <p:nvGrpSpPr>
            <p:cNvPr id="45" name="กลุ่ม 44">
              <a:extLst>
                <a:ext uri="{FF2B5EF4-FFF2-40B4-BE49-F238E27FC236}">
                  <a16:creationId xmlns:a16="http://schemas.microsoft.com/office/drawing/2014/main" id="{2FCB0A1F-880F-41E4-95BF-19D96F1A0F46}"/>
                </a:ext>
              </a:extLst>
            </p:cNvPr>
            <p:cNvGrpSpPr/>
            <p:nvPr/>
          </p:nvGrpSpPr>
          <p:grpSpPr>
            <a:xfrm>
              <a:off x="8931765" y="2455348"/>
              <a:ext cx="2576012" cy="572248"/>
              <a:chOff x="2333332" y="3152930"/>
              <a:chExt cx="972000" cy="970535"/>
            </a:xfrm>
          </p:grpSpPr>
          <p:sp>
            <p:nvSpPr>
              <p:cNvPr id="46" name="สี่เหลี่ยมผืนผ้า: มุมมน 45">
                <a:extLst>
                  <a:ext uri="{FF2B5EF4-FFF2-40B4-BE49-F238E27FC236}">
                    <a16:creationId xmlns:a16="http://schemas.microsoft.com/office/drawing/2014/main" id="{58E20849-B55A-49B5-9665-1B1E58D5FA3D}"/>
                  </a:ext>
                </a:extLst>
              </p:cNvPr>
              <p:cNvSpPr/>
              <p:nvPr/>
            </p:nvSpPr>
            <p:spPr>
              <a:xfrm>
                <a:off x="2333332" y="3152930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47" name="กล่องข้อความ 46">
                <a:extLst>
                  <a:ext uri="{FF2B5EF4-FFF2-40B4-BE49-F238E27FC236}">
                    <a16:creationId xmlns:a16="http://schemas.microsoft.com/office/drawing/2014/main" id="{790A1AFD-162F-4330-A220-0785CBACF675}"/>
                  </a:ext>
                </a:extLst>
              </p:cNvPr>
              <p:cNvSpPr txBox="1"/>
              <p:nvPr/>
            </p:nvSpPr>
            <p:spPr>
              <a:xfrm>
                <a:off x="2373013" y="3351103"/>
                <a:ext cx="890165" cy="5741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0" cap="none" spc="0" normalizeH="0" baseline="0" noProof="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เร่งด่วน/เฉพาะหน้า</a:t>
                </a:r>
              </a:p>
            </p:txBody>
          </p:sp>
        </p:grpSp>
        <p:grpSp>
          <p:nvGrpSpPr>
            <p:cNvPr id="48" name="กลุ่ม 47">
              <a:extLst>
                <a:ext uri="{FF2B5EF4-FFF2-40B4-BE49-F238E27FC236}">
                  <a16:creationId xmlns:a16="http://schemas.microsoft.com/office/drawing/2014/main" id="{3C0916AB-BACB-4F2C-A1AF-191E406810F2}"/>
                </a:ext>
              </a:extLst>
            </p:cNvPr>
            <p:cNvGrpSpPr/>
            <p:nvPr/>
          </p:nvGrpSpPr>
          <p:grpSpPr>
            <a:xfrm>
              <a:off x="8931765" y="3065155"/>
              <a:ext cx="2576012" cy="572248"/>
              <a:chOff x="2333332" y="3152930"/>
              <a:chExt cx="972000" cy="970535"/>
            </a:xfrm>
          </p:grpSpPr>
          <p:sp>
            <p:nvSpPr>
              <p:cNvPr id="4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3FE95185-C456-4368-A5F5-DEF754D4EEAA}"/>
                  </a:ext>
                </a:extLst>
              </p:cNvPr>
              <p:cNvSpPr/>
              <p:nvPr/>
            </p:nvSpPr>
            <p:spPr>
              <a:xfrm>
                <a:off x="2333332" y="3152930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50" name="กล่องข้อความ 49">
                <a:extLst>
                  <a:ext uri="{FF2B5EF4-FFF2-40B4-BE49-F238E27FC236}">
                    <a16:creationId xmlns:a16="http://schemas.microsoft.com/office/drawing/2014/main" id="{92CA102B-9D90-4722-AEE8-406022B067CB}"/>
                  </a:ext>
                </a:extLst>
              </p:cNvPr>
              <p:cNvSpPr txBox="1"/>
              <p:nvPr/>
            </p:nvSpPr>
            <p:spPr>
              <a:xfrm>
                <a:off x="2373013" y="3351103"/>
                <a:ext cx="890165" cy="5741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0" cap="none" spc="0" normalizeH="0" baseline="0" noProof="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ระยะยาว/ยั่งยืน</a:t>
                </a:r>
              </a:p>
            </p:txBody>
          </p:sp>
        </p:grpSp>
        <p:sp>
          <p:nvSpPr>
            <p:cNvPr id="51" name="กล่องข้อความ 50">
              <a:extLst>
                <a:ext uri="{FF2B5EF4-FFF2-40B4-BE49-F238E27FC236}">
                  <a16:creationId xmlns:a16="http://schemas.microsoft.com/office/drawing/2014/main" id="{1E34EED3-2566-49B9-90D5-691C691082CB}"/>
                </a:ext>
              </a:extLst>
            </p:cNvPr>
            <p:cNvSpPr txBox="1"/>
            <p:nvPr/>
          </p:nvSpPr>
          <p:spPr>
            <a:xfrm>
              <a:off x="920513" y="4030093"/>
              <a:ext cx="2044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sng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ติดตามประเมินผล</a:t>
              </a:r>
            </a:p>
          </p:txBody>
        </p:sp>
        <p:sp>
          <p:nvSpPr>
            <p:cNvPr id="52" name="สี่เหลี่ยมผืนผ้า: มุมมน 51">
              <a:extLst>
                <a:ext uri="{FF2B5EF4-FFF2-40B4-BE49-F238E27FC236}">
                  <a16:creationId xmlns:a16="http://schemas.microsoft.com/office/drawing/2014/main" id="{B99B9ADA-2B03-44FE-B8F2-0C775F34414B}"/>
                </a:ext>
              </a:extLst>
            </p:cNvPr>
            <p:cNvSpPr/>
            <p:nvPr/>
          </p:nvSpPr>
          <p:spPr>
            <a:xfrm>
              <a:off x="575401" y="4481817"/>
              <a:ext cx="2648767" cy="751718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ห้องประชุม/สนาม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และรายงานตามรอบเวลา</a:t>
              </a:r>
            </a:p>
          </p:txBody>
        </p:sp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73C70BCA-6C0D-40BE-BCB3-3BF89B6A1271}"/>
                </a:ext>
              </a:extLst>
            </p:cNvPr>
            <p:cNvGrpSpPr/>
            <p:nvPr/>
          </p:nvGrpSpPr>
          <p:grpSpPr>
            <a:xfrm>
              <a:off x="648157" y="5566748"/>
              <a:ext cx="2576012" cy="572248"/>
              <a:chOff x="2333332" y="3152930"/>
              <a:chExt cx="972000" cy="970535"/>
            </a:xfrm>
          </p:grpSpPr>
          <p:sp>
            <p:nvSpPr>
              <p:cNvPr id="54" name="สี่เหลี่ยมผืนผ้า: มุมมน 53">
                <a:extLst>
                  <a:ext uri="{FF2B5EF4-FFF2-40B4-BE49-F238E27FC236}">
                    <a16:creationId xmlns:a16="http://schemas.microsoft.com/office/drawing/2014/main" id="{5E2AD31B-3009-42F6-ABEA-84FE3DA58353}"/>
                  </a:ext>
                </a:extLst>
              </p:cNvPr>
              <p:cNvSpPr/>
              <p:nvPr/>
            </p:nvSpPr>
            <p:spPr>
              <a:xfrm>
                <a:off x="2333332" y="3152930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55" name="กล่องข้อความ 54">
                <a:extLst>
                  <a:ext uri="{FF2B5EF4-FFF2-40B4-BE49-F238E27FC236}">
                    <a16:creationId xmlns:a16="http://schemas.microsoft.com/office/drawing/2014/main" id="{75D983C9-BFD2-4683-A916-A4E5ED28AC0A}"/>
                  </a:ext>
                </a:extLst>
              </p:cNvPr>
              <p:cNvSpPr txBox="1"/>
              <p:nvPr/>
            </p:nvSpPr>
            <p:spPr>
              <a:xfrm>
                <a:off x="2373013" y="3351103"/>
                <a:ext cx="890165" cy="5741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0" cap="none" spc="0" normalizeH="0" baseline="0" noProof="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ให้เป็นไปตามแผน/แก้ไข</a:t>
                </a:r>
              </a:p>
            </p:txBody>
          </p:sp>
        </p:grpSp>
        <p:sp>
          <p:nvSpPr>
            <p:cNvPr id="56" name="วงเล็บปีกกาขวา 55">
              <a:extLst>
                <a:ext uri="{FF2B5EF4-FFF2-40B4-BE49-F238E27FC236}">
                  <a16:creationId xmlns:a16="http://schemas.microsoft.com/office/drawing/2014/main" id="{9917268E-556A-42E4-A9BC-AEE9EF942613}"/>
                </a:ext>
              </a:extLst>
            </p:cNvPr>
            <p:cNvSpPr/>
            <p:nvPr/>
          </p:nvSpPr>
          <p:spPr>
            <a:xfrm rot="5400000">
              <a:off x="1823009" y="4487626"/>
              <a:ext cx="239158" cy="180850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sp>
          <p:nvSpPr>
            <p:cNvPr id="57" name="สี่เหลี่ยมผืนผ้า: มุมมน 56">
              <a:extLst>
                <a:ext uri="{FF2B5EF4-FFF2-40B4-BE49-F238E27FC236}">
                  <a16:creationId xmlns:a16="http://schemas.microsoft.com/office/drawing/2014/main" id="{A990F829-EE32-4E37-99D6-91AA0E5C3598}"/>
                </a:ext>
              </a:extLst>
            </p:cNvPr>
            <p:cNvSpPr/>
            <p:nvPr/>
          </p:nvSpPr>
          <p:spPr>
            <a:xfrm>
              <a:off x="378691" y="690979"/>
              <a:ext cx="11397673" cy="3188294"/>
            </a:xfrm>
            <a:prstGeom prst="roundRect">
              <a:avLst>
                <a:gd name="adj" fmla="val 594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sp>
          <p:nvSpPr>
            <p:cNvPr id="58" name="สี่เหลี่ยมผืนผ้า: มุมมน 57">
              <a:extLst>
                <a:ext uri="{FF2B5EF4-FFF2-40B4-BE49-F238E27FC236}">
                  <a16:creationId xmlns:a16="http://schemas.microsoft.com/office/drawing/2014/main" id="{6986002A-98F4-4A3F-91AD-2BA3FA529B1A}"/>
                </a:ext>
              </a:extLst>
            </p:cNvPr>
            <p:cNvSpPr/>
            <p:nvPr/>
          </p:nvSpPr>
          <p:spPr>
            <a:xfrm>
              <a:off x="378692" y="3953164"/>
              <a:ext cx="7102764" cy="2590512"/>
            </a:xfrm>
            <a:prstGeom prst="roundRect">
              <a:avLst>
                <a:gd name="adj" fmla="val 882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sp>
          <p:nvSpPr>
            <p:cNvPr id="59" name="ลูกศร: ขวาท้ายบาก 58">
              <a:extLst>
                <a:ext uri="{FF2B5EF4-FFF2-40B4-BE49-F238E27FC236}">
                  <a16:creationId xmlns:a16="http://schemas.microsoft.com/office/drawing/2014/main" id="{C2D71EDF-023A-4BF6-B4BB-3490C6419A23}"/>
                </a:ext>
              </a:extLst>
            </p:cNvPr>
            <p:cNvSpPr/>
            <p:nvPr/>
          </p:nvSpPr>
          <p:spPr>
            <a:xfrm>
              <a:off x="3507677" y="4950744"/>
              <a:ext cx="609600" cy="572248"/>
            </a:xfrm>
            <a:prstGeom prst="notchedRightArrow">
              <a:avLst/>
            </a:prstGeo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sp>
          <p:nvSpPr>
            <p:cNvPr id="60" name="กล่องข้อความ 59">
              <a:extLst>
                <a:ext uri="{FF2B5EF4-FFF2-40B4-BE49-F238E27FC236}">
                  <a16:creationId xmlns:a16="http://schemas.microsoft.com/office/drawing/2014/main" id="{17C71A75-C3F7-4182-BABE-B2838B9D5B1D}"/>
                </a:ext>
              </a:extLst>
            </p:cNvPr>
            <p:cNvSpPr txBox="1"/>
            <p:nvPr/>
          </p:nvSpPr>
          <p:spPr>
            <a:xfrm>
              <a:off x="4765027" y="4030093"/>
              <a:ext cx="2444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sng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สรุปผลการดำเนินงาน</a:t>
              </a:r>
            </a:p>
          </p:txBody>
        </p:sp>
        <p:sp>
          <p:nvSpPr>
            <p:cNvPr id="61" name="สี่เหลี่ยมผืนผ้า: มุมมน 60">
              <a:extLst>
                <a:ext uri="{FF2B5EF4-FFF2-40B4-BE49-F238E27FC236}">
                  <a16:creationId xmlns:a16="http://schemas.microsoft.com/office/drawing/2014/main" id="{AD36F16F-5443-46BA-9EAE-A295587BCB2A}"/>
                </a:ext>
              </a:extLst>
            </p:cNvPr>
            <p:cNvSpPr/>
            <p:nvPr/>
          </p:nvSpPr>
          <p:spPr>
            <a:xfrm>
              <a:off x="4702749" y="4481817"/>
              <a:ext cx="2576012" cy="751718"/>
            </a:xfrm>
            <a:prstGeom prst="round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สรุปบทเรียน</a:t>
              </a:r>
            </a:p>
          </p:txBody>
        </p:sp>
        <p:grpSp>
          <p:nvGrpSpPr>
            <p:cNvPr id="62" name="กลุ่ม 61">
              <a:extLst>
                <a:ext uri="{FF2B5EF4-FFF2-40B4-BE49-F238E27FC236}">
                  <a16:creationId xmlns:a16="http://schemas.microsoft.com/office/drawing/2014/main" id="{F76BF646-658A-4EFE-8051-4A0BC806038D}"/>
                </a:ext>
              </a:extLst>
            </p:cNvPr>
            <p:cNvGrpSpPr/>
            <p:nvPr/>
          </p:nvGrpSpPr>
          <p:grpSpPr>
            <a:xfrm>
              <a:off x="4702749" y="5566748"/>
              <a:ext cx="2576012" cy="572248"/>
              <a:chOff x="2333332" y="3152930"/>
              <a:chExt cx="972000" cy="970535"/>
            </a:xfrm>
          </p:grpSpPr>
          <p:sp>
            <p:nvSpPr>
              <p:cNvPr id="63" name="สี่เหลี่ยมผืนผ้า: มุมมน 62">
                <a:extLst>
                  <a:ext uri="{FF2B5EF4-FFF2-40B4-BE49-F238E27FC236}">
                    <a16:creationId xmlns:a16="http://schemas.microsoft.com/office/drawing/2014/main" id="{B076CE36-2422-43AB-83B3-F190DC695D3C}"/>
                  </a:ext>
                </a:extLst>
              </p:cNvPr>
              <p:cNvSpPr/>
              <p:nvPr/>
            </p:nvSpPr>
            <p:spPr>
              <a:xfrm>
                <a:off x="2333332" y="3152930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64" name="กล่องข้อความ 63">
                <a:extLst>
                  <a:ext uri="{FF2B5EF4-FFF2-40B4-BE49-F238E27FC236}">
                    <a16:creationId xmlns:a16="http://schemas.microsoft.com/office/drawing/2014/main" id="{1FB80E3D-6BB5-4FE1-8D8E-60EFDD39A538}"/>
                  </a:ext>
                </a:extLst>
              </p:cNvPr>
              <p:cNvSpPr txBox="1"/>
              <p:nvPr/>
            </p:nvSpPr>
            <p:spPr>
              <a:xfrm>
                <a:off x="2373013" y="3351103"/>
                <a:ext cx="890165" cy="5741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0" cap="none" spc="0" normalizeH="0" baseline="0" noProof="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นวัตกรรม/องค์ความรู้</a:t>
                </a:r>
              </a:p>
            </p:txBody>
          </p:sp>
        </p:grpSp>
        <p:sp>
          <p:nvSpPr>
            <p:cNvPr id="65" name="วงเล็บปีกกาขวา 64">
              <a:extLst>
                <a:ext uri="{FF2B5EF4-FFF2-40B4-BE49-F238E27FC236}">
                  <a16:creationId xmlns:a16="http://schemas.microsoft.com/office/drawing/2014/main" id="{CF92CAD1-A63E-4732-8006-EFF47AB9DFDA}"/>
                </a:ext>
              </a:extLst>
            </p:cNvPr>
            <p:cNvSpPr/>
            <p:nvPr/>
          </p:nvSpPr>
          <p:spPr>
            <a:xfrm rot="5400000">
              <a:off x="5877601" y="4487626"/>
              <a:ext cx="239158" cy="180850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grpSp>
          <p:nvGrpSpPr>
            <p:cNvPr id="66" name="กลุ่ม 65">
              <a:extLst>
                <a:ext uri="{FF2B5EF4-FFF2-40B4-BE49-F238E27FC236}">
                  <a16:creationId xmlns:a16="http://schemas.microsoft.com/office/drawing/2014/main" id="{C8AD80D4-8B1A-4C15-B728-335DB730C3D9}"/>
                </a:ext>
              </a:extLst>
            </p:cNvPr>
            <p:cNvGrpSpPr/>
            <p:nvPr/>
          </p:nvGrpSpPr>
          <p:grpSpPr>
            <a:xfrm>
              <a:off x="579322" y="3081943"/>
              <a:ext cx="2576012" cy="572248"/>
              <a:chOff x="2333332" y="3152930"/>
              <a:chExt cx="972000" cy="970535"/>
            </a:xfrm>
          </p:grpSpPr>
          <p:sp>
            <p:nvSpPr>
              <p:cNvPr id="67" name="สี่เหลี่ยมผืนผ้า: มุมมน 66">
                <a:extLst>
                  <a:ext uri="{FF2B5EF4-FFF2-40B4-BE49-F238E27FC236}">
                    <a16:creationId xmlns:a16="http://schemas.microsoft.com/office/drawing/2014/main" id="{50C3C135-02C9-4418-B54F-6A16DE5D96E9}"/>
                  </a:ext>
                </a:extLst>
              </p:cNvPr>
              <p:cNvSpPr/>
              <p:nvPr/>
            </p:nvSpPr>
            <p:spPr>
              <a:xfrm>
                <a:off x="2333332" y="3152930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68" name="กล่องข้อความ 67">
                <a:extLst>
                  <a:ext uri="{FF2B5EF4-FFF2-40B4-BE49-F238E27FC236}">
                    <a16:creationId xmlns:a16="http://schemas.microsoft.com/office/drawing/2014/main" id="{F11EAFAB-6919-40DC-B69D-7C8B4FA7BE62}"/>
                  </a:ext>
                </a:extLst>
              </p:cNvPr>
              <p:cNvSpPr txBox="1"/>
              <p:nvPr/>
            </p:nvSpPr>
            <p:spPr>
              <a:xfrm>
                <a:off x="2373013" y="3351103"/>
                <a:ext cx="890165" cy="5741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0" cap="none" spc="0" normalizeH="0" baseline="0" noProof="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กลุ่มผู้รับบริการ</a:t>
                </a:r>
              </a:p>
            </p:txBody>
          </p:sp>
        </p:grpSp>
        <p:sp>
          <p:nvSpPr>
            <p:cNvPr id="69" name="สี่เหลี่ยมผืนผ้า: มุมมน 68">
              <a:extLst>
                <a:ext uri="{FF2B5EF4-FFF2-40B4-BE49-F238E27FC236}">
                  <a16:creationId xmlns:a16="http://schemas.microsoft.com/office/drawing/2014/main" id="{8DC59350-BC6D-48E2-9D6C-5759C4DE0938}"/>
                </a:ext>
              </a:extLst>
            </p:cNvPr>
            <p:cNvSpPr/>
            <p:nvPr/>
          </p:nvSpPr>
          <p:spPr>
            <a:xfrm>
              <a:off x="7632221" y="3953164"/>
              <a:ext cx="4144143" cy="2590512"/>
            </a:xfrm>
            <a:prstGeom prst="roundRect">
              <a:avLst>
                <a:gd name="adj" fmla="val 975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sp>
          <p:nvSpPr>
            <p:cNvPr id="70" name="กล่องข้อความ 69">
              <a:extLst>
                <a:ext uri="{FF2B5EF4-FFF2-40B4-BE49-F238E27FC236}">
                  <a16:creationId xmlns:a16="http://schemas.microsoft.com/office/drawing/2014/main" id="{D13F41D6-4E5D-49AF-A8CE-C3C4DFF42C59}"/>
                </a:ext>
              </a:extLst>
            </p:cNvPr>
            <p:cNvSpPr txBox="1"/>
            <p:nvPr/>
          </p:nvSpPr>
          <p:spPr>
            <a:xfrm>
              <a:off x="8402929" y="4030093"/>
              <a:ext cx="2457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sng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rPr>
                <a:t>การจัดวางอัตรากำลัง</a:t>
              </a:r>
            </a:p>
          </p:txBody>
        </p: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FF6BEAE6-7BEE-4887-95AE-E0D2BBB9C02D}"/>
                </a:ext>
              </a:extLst>
            </p:cNvPr>
            <p:cNvGrpSpPr/>
            <p:nvPr/>
          </p:nvGrpSpPr>
          <p:grpSpPr>
            <a:xfrm>
              <a:off x="8347063" y="4711142"/>
              <a:ext cx="2576012" cy="572248"/>
              <a:chOff x="2333332" y="3152930"/>
              <a:chExt cx="972000" cy="970535"/>
            </a:xfrm>
          </p:grpSpPr>
          <p:sp>
            <p:nvSpPr>
              <p:cNvPr id="72" name="สี่เหลี่ยมผืนผ้า: มุมมน 71">
                <a:extLst>
                  <a:ext uri="{FF2B5EF4-FFF2-40B4-BE49-F238E27FC236}">
                    <a16:creationId xmlns:a16="http://schemas.microsoft.com/office/drawing/2014/main" id="{6593FDB8-5FB7-447A-AD8A-28EA87817624}"/>
                  </a:ext>
                </a:extLst>
              </p:cNvPr>
              <p:cNvSpPr/>
              <p:nvPr/>
            </p:nvSpPr>
            <p:spPr>
              <a:xfrm>
                <a:off x="2333332" y="3152930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73" name="กล่องข้อความ 72">
                <a:extLst>
                  <a:ext uri="{FF2B5EF4-FFF2-40B4-BE49-F238E27FC236}">
                    <a16:creationId xmlns:a16="http://schemas.microsoft.com/office/drawing/2014/main" id="{49E05D2E-718F-4DD5-8A95-341C6570F125}"/>
                  </a:ext>
                </a:extLst>
              </p:cNvPr>
              <p:cNvSpPr txBox="1"/>
              <p:nvPr/>
            </p:nvSpPr>
            <p:spPr>
              <a:xfrm>
                <a:off x="2373013" y="3351103"/>
                <a:ext cx="890165" cy="5741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0" cap="none" spc="0" normalizeH="0" baseline="0" noProof="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เหมาะสม/เพียงพอ</a:t>
                </a:r>
              </a:p>
            </p:txBody>
          </p:sp>
        </p:grpSp>
        <p:sp>
          <p:nvSpPr>
            <p:cNvPr id="74" name="วงเล็บปีกกาขวา 73">
              <a:extLst>
                <a:ext uri="{FF2B5EF4-FFF2-40B4-BE49-F238E27FC236}">
                  <a16:creationId xmlns:a16="http://schemas.microsoft.com/office/drawing/2014/main" id="{9338F766-6D4E-49FA-B62F-854662249378}"/>
                </a:ext>
              </a:extLst>
            </p:cNvPr>
            <p:cNvSpPr/>
            <p:nvPr/>
          </p:nvSpPr>
          <p:spPr>
            <a:xfrm rot="5400000">
              <a:off x="9521915" y="3632020"/>
              <a:ext cx="239158" cy="180850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 Light" panose="00000400000000000000" pitchFamily="2" charset="-34"/>
                <a:ea typeface="+mn-ea"/>
                <a:cs typeface="Prompt Light" panose="00000400000000000000" pitchFamily="2" charset="-34"/>
              </a:endParaRPr>
            </a:p>
          </p:txBody>
        </p:sp>
        <p:grpSp>
          <p:nvGrpSpPr>
            <p:cNvPr id="75" name="กลุ่ม 74">
              <a:extLst>
                <a:ext uri="{FF2B5EF4-FFF2-40B4-BE49-F238E27FC236}">
                  <a16:creationId xmlns:a16="http://schemas.microsoft.com/office/drawing/2014/main" id="{EFA099F0-CB47-4602-BA6F-E7EB59956CB0}"/>
                </a:ext>
              </a:extLst>
            </p:cNvPr>
            <p:cNvGrpSpPr/>
            <p:nvPr/>
          </p:nvGrpSpPr>
          <p:grpSpPr>
            <a:xfrm>
              <a:off x="8347063" y="5469120"/>
              <a:ext cx="2576012" cy="572248"/>
              <a:chOff x="2333332" y="3378845"/>
              <a:chExt cx="972000" cy="970535"/>
            </a:xfrm>
          </p:grpSpPr>
          <p:sp>
            <p:nvSpPr>
              <p:cNvPr id="76" name="สี่เหลี่ยมผืนผ้า: มุมมน 75">
                <a:extLst>
                  <a:ext uri="{FF2B5EF4-FFF2-40B4-BE49-F238E27FC236}">
                    <a16:creationId xmlns:a16="http://schemas.microsoft.com/office/drawing/2014/main" id="{2E496D1C-0B76-4DB2-9144-06CFE92E510E}"/>
                  </a:ext>
                </a:extLst>
              </p:cNvPr>
              <p:cNvSpPr/>
              <p:nvPr/>
            </p:nvSpPr>
            <p:spPr>
              <a:xfrm>
                <a:off x="2333332" y="3378845"/>
                <a:ext cx="972000" cy="970535"/>
              </a:xfrm>
              <a:prstGeom prst="roundRect">
                <a:avLst/>
              </a:prstGeom>
              <a:solidFill>
                <a:srgbClr val="4E67C8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Light" panose="00000400000000000000" pitchFamily="2" charset="-34"/>
                  <a:ea typeface="+mn-ea"/>
                  <a:cs typeface="Prompt Light" panose="00000400000000000000" pitchFamily="2" charset="-34"/>
                </a:endParaRPr>
              </a:p>
            </p:txBody>
          </p:sp>
          <p:sp>
            <p:nvSpPr>
              <p:cNvPr id="77" name="กล่องข้อความ 76">
                <a:extLst>
                  <a:ext uri="{FF2B5EF4-FFF2-40B4-BE49-F238E27FC236}">
                    <a16:creationId xmlns:a16="http://schemas.microsoft.com/office/drawing/2014/main" id="{E793563E-5D34-4E4B-8B5D-7F3CE97C4205}"/>
                  </a:ext>
                </a:extLst>
              </p:cNvPr>
              <p:cNvSpPr txBox="1"/>
              <p:nvPr/>
            </p:nvSpPr>
            <p:spPr>
              <a:xfrm>
                <a:off x="2373013" y="3577015"/>
                <a:ext cx="890165" cy="57418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0" cap="none" spc="0" normalizeH="0" baseline="0" noProof="0" dirty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rompt Light" panose="00000400000000000000" pitchFamily="2" charset="-34"/>
                    <a:ea typeface="+mn-ea"/>
                    <a:cs typeface="Prompt Light" panose="00000400000000000000" pitchFamily="2" charset="-34"/>
                  </a:rPr>
                  <a:t>พัฒนาความรู้/สมรรถนะ</a:t>
                </a:r>
              </a:p>
            </p:txBody>
          </p:sp>
        </p:grpSp>
      </p:grpSp>
      <p:pic>
        <p:nvPicPr>
          <p:cNvPr id="4" name="กราฟิก 3" descr="จุดกลางเป้า">
            <a:extLst>
              <a:ext uri="{FF2B5EF4-FFF2-40B4-BE49-F238E27FC236}">
                <a16:creationId xmlns:a16="http://schemas.microsoft.com/office/drawing/2014/main" id="{1E3F67A2-BA91-4559-B404-7B56AF9AD2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1381" y="934764"/>
            <a:ext cx="360000" cy="360000"/>
          </a:xfrm>
          <a:prstGeom prst="rect">
            <a:avLst/>
          </a:prstGeom>
        </p:spPr>
      </p:pic>
      <p:pic>
        <p:nvPicPr>
          <p:cNvPr id="78" name="กราฟิก 77" descr="การตลาด">
            <a:extLst>
              <a:ext uri="{FF2B5EF4-FFF2-40B4-BE49-F238E27FC236}">
                <a16:creationId xmlns:a16="http://schemas.microsoft.com/office/drawing/2014/main" id="{8B5ED727-3E40-4123-AD18-B4369FC2BD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50052" y="946634"/>
            <a:ext cx="360000" cy="360000"/>
          </a:xfrm>
          <a:prstGeom prst="rect">
            <a:avLst/>
          </a:prstGeom>
        </p:spPr>
      </p:pic>
      <p:pic>
        <p:nvPicPr>
          <p:cNvPr id="80" name="กราฟิก 79" descr="Bitcoin">
            <a:extLst>
              <a:ext uri="{FF2B5EF4-FFF2-40B4-BE49-F238E27FC236}">
                <a16:creationId xmlns:a16="http://schemas.microsoft.com/office/drawing/2014/main" id="{D54FB4D8-BC3B-4407-8F60-C07A2489C7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82531" y="963099"/>
            <a:ext cx="309696" cy="309696"/>
          </a:xfrm>
          <a:prstGeom prst="rect">
            <a:avLst/>
          </a:prstGeom>
        </p:spPr>
      </p:pic>
      <p:pic>
        <p:nvPicPr>
          <p:cNvPr id="82" name="กราฟิก 81" descr="งานนำเสนอที่มีแผนภูมิแท่งแบบขวาไปซ้าย">
            <a:extLst>
              <a:ext uri="{FF2B5EF4-FFF2-40B4-BE49-F238E27FC236}">
                <a16:creationId xmlns:a16="http://schemas.microsoft.com/office/drawing/2014/main" id="{9DADA6EA-0BDF-435C-9279-B128582A46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3142" y="4250518"/>
            <a:ext cx="360000" cy="360000"/>
          </a:xfrm>
          <a:prstGeom prst="rect">
            <a:avLst/>
          </a:prstGeom>
        </p:spPr>
      </p:pic>
      <p:pic>
        <p:nvPicPr>
          <p:cNvPr id="86" name="กราฟิก 85" descr="สัญญาแบบขวาไปซ้าย">
            <a:extLst>
              <a:ext uri="{FF2B5EF4-FFF2-40B4-BE49-F238E27FC236}">
                <a16:creationId xmlns:a16="http://schemas.microsoft.com/office/drawing/2014/main" id="{520FE254-F34F-4C48-A496-78F3273A63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8483" y="4250518"/>
            <a:ext cx="360000" cy="360000"/>
          </a:xfrm>
          <a:prstGeom prst="rect">
            <a:avLst/>
          </a:prstGeom>
        </p:spPr>
      </p:pic>
      <p:pic>
        <p:nvPicPr>
          <p:cNvPr id="88" name="กราฟิก 87" descr="เด็ก">
            <a:extLst>
              <a:ext uri="{FF2B5EF4-FFF2-40B4-BE49-F238E27FC236}">
                <a16:creationId xmlns:a16="http://schemas.microsoft.com/office/drawing/2014/main" id="{BA852353-4496-42E1-B7B8-6DFB5B8E3C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27149" y="428042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25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4E7F9AAA-8F3C-4D51-AE7A-3DAA5A5B74A7}"/>
              </a:ext>
            </a:extLst>
          </p:cNvPr>
          <p:cNvSpPr/>
          <p:nvPr/>
        </p:nvSpPr>
        <p:spPr>
          <a:xfrm>
            <a:off x="323687" y="6217834"/>
            <a:ext cx="3050835" cy="461665"/>
          </a:xfrm>
          <a:prstGeom prst="rect">
            <a:avLst/>
          </a:prstGeom>
          <a:noFill/>
          <a:ln>
            <a:solidFill>
              <a:srgbClr val="FF0000">
                <a:alpha val="0"/>
              </a:srgb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th-TH" sz="2400" b="1" dirty="0">
                <a:ln w="22225">
                  <a:solidFill>
                    <a:srgbClr val="5ECCF3"/>
                  </a:solidFill>
                  <a:prstDash val="solid"/>
                </a:ln>
                <a:solidFill>
                  <a:srgbClr val="FF0000"/>
                </a:solidFill>
                <a:latin typeface="TH Fah kwang" panose="02000506000000020004" pitchFamily="2" charset="-34"/>
                <a:ea typeface="Times New Roman" panose="02020603050405020304" pitchFamily="18" charset="0"/>
                <a:cs typeface="TH Fah kwang" panose="02000506000000020004" pitchFamily="2" charset="-34"/>
              </a:rPr>
              <a:t>ตารางการรวบรวมข้อมูล ฝ่ายฯ</a:t>
            </a:r>
            <a:endParaRPr lang="en-US" sz="2400" b="1" dirty="0">
              <a:ln w="22225">
                <a:solidFill>
                  <a:srgbClr val="5ECCF3"/>
                </a:solidFill>
                <a:prstDash val="solid"/>
              </a:ln>
              <a:solidFill>
                <a:srgbClr val="FF0000"/>
              </a:solidFill>
              <a:latin typeface="TH Fah kwang" panose="02000506000000020004" pitchFamily="2" charset="-34"/>
              <a:ea typeface="Times New Roman" panose="02020603050405020304" pitchFamily="18" charset="0"/>
              <a:cs typeface="TH Fah kwang" panose="02000506000000020004" pitchFamily="2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5EAAB81-E278-492F-BE98-4ABA915B7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31" y="950989"/>
            <a:ext cx="6758133" cy="4024786"/>
          </a:xfrm>
          <a:prstGeom prst="rect">
            <a:avLst/>
          </a:prstGeom>
        </p:spPr>
      </p:pic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02F9347E-ADFB-4283-81ED-B1E173473742}"/>
              </a:ext>
            </a:extLst>
          </p:cNvPr>
          <p:cNvGraphicFramePr>
            <a:graphicFrameLocks noGrp="1"/>
          </p:cNvGraphicFramePr>
          <p:nvPr/>
        </p:nvGraphicFramePr>
        <p:xfrm>
          <a:off x="124288" y="1211243"/>
          <a:ext cx="5240814" cy="49976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46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7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75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9016">
                <a:tc rowSpan="2"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ประเภทรายงาน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ชื่อรายงาน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ผู้รับผิดชอบ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ลักษณะการบันทึก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61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สมุดบันทึก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file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GPS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381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617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1.ประจำวัน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ระดับน้ำในคลอง 3 เวลา , น้ำฝน และระดับน้ำชี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ผู้รักษาอาคาร </a:t>
                      </a:r>
                      <a:r>
                        <a:rPr lang="th-TH" sz="1400" b="1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ชป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809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ขอเปิด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–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ปิดบาน ปตร.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พนักงานส่งน้ำ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809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ลงเวลาทำการ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ธุรการ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809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การรับ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–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ส่ง วิทยุ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ธุรการ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809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รายงานผลการซ่อมแซม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พนักงานส่งน้ำ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617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2.ประจำสัปดาห์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ความก้าวหน้าการใช้ที่ดิน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พนักงานส่งน้ำ, สน.บร.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617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ความต้องใช้น้ำชลประทาน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พนักงานส่งน้ำ, สบ.คบ.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617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ความก้าวหน้างานซ่อมแซม/ปรับปรุง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พนักงานส่งน้ำ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617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การวัดน้ำชลประทาน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พนักงานส่งน้ำ, สบ.คบ.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491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3.ประจำเดือน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รายงานเวลาปฏิบัติงาน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ธุรการ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0809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ใบสำคัญค่าแรง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ธุรการ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0809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พบปะเกษตรกร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พนักงานส่งน้ำ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0809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ผลการบำรุงรักษา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พนักงานส่งน้ำ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0809"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น้ำใต้ดิน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พนักงานส่งน้ำ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230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0461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5692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09232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61540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13848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166156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18464" algn="l" defTabSz="904616" rtl="0" eaLnBrk="1" latinLnBrk="0" hangingPunct="1">
                        <a:defRPr sz="277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47463" marR="47463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91E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" name="วงรี 9">
            <a:extLst>
              <a:ext uri="{FF2B5EF4-FFF2-40B4-BE49-F238E27FC236}">
                <a16:creationId xmlns:a16="http://schemas.microsoft.com/office/drawing/2014/main" id="{7AD9BFA0-FFD6-47E3-A2D1-FFE0CA2F41E6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Pentagon 7"/>
          <p:cNvSpPr/>
          <p:nvPr/>
        </p:nvSpPr>
        <p:spPr>
          <a:xfrm>
            <a:off x="140716" y="323578"/>
            <a:ext cx="6144470" cy="603825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การรวบรวมและจัดทำฐานข้อมูลฝ่ายส่งน้ำและบำรุงรักษา</a:t>
            </a:r>
            <a:endParaRPr lang="en-US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44D1EA3-9BC1-421B-92C4-4D5755829C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22" y="5013772"/>
            <a:ext cx="6409550" cy="178647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71534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8" y="10942"/>
            <a:ext cx="1206182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A909039-0B4E-4E99-9D03-040037BD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" y="10942"/>
            <a:ext cx="1218647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0746DA5D-5125-4CBD-B302-F40223DFB451}"/>
              </a:ext>
            </a:extLst>
          </p:cNvPr>
          <p:cNvSpPr/>
          <p:nvPr/>
        </p:nvSpPr>
        <p:spPr>
          <a:xfrm>
            <a:off x="0" y="0"/>
            <a:ext cx="1206182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1"/>
            <a:r>
              <a:rPr lang="th-TH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การจัดทำและจัดเก็บข้อมูล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961BCC7-5673-4C3D-97D6-56D88F4DEF2C}"/>
              </a:ext>
            </a:extLst>
          </p:cNvPr>
          <p:cNvSpPr txBox="1"/>
          <p:nvPr/>
        </p:nvSpPr>
        <p:spPr>
          <a:xfrm>
            <a:off x="670275" y="6367785"/>
            <a:ext cx="5153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Prompt Light" panose="00000400000000000000" pitchFamily="2" charset="-34"/>
                <a:ea typeface="Times New Roman" panose="02020603050405020304" pitchFamily="18" charset="0"/>
                <a:cs typeface="Prompt Light" panose="00000400000000000000" pitchFamily="2" charset="-34"/>
              </a:rPr>
              <a:t>จัดเก็บข้อมูลเลี้ยงกุ้งก้ามกรามในพื้นที่ ฝ่ายฯ2 </a:t>
            </a:r>
            <a:endParaRPr lang="th-TH" sz="2000" dirty="0"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sp>
        <p:nvSpPr>
          <p:cNvPr id="10" name="วงรี 9">
            <a:extLst>
              <a:ext uri="{FF2B5EF4-FFF2-40B4-BE49-F238E27FC236}">
                <a16:creationId xmlns:a16="http://schemas.microsoft.com/office/drawing/2014/main" id="{3A26EF1E-F191-4929-8CF9-A6E63DC09231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C66B8E0-17F9-48BB-9551-5C030124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79" y="2833584"/>
            <a:ext cx="5862105" cy="3990669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03CA28D-D5A5-40C0-86BF-049CCDB67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6" y="237634"/>
            <a:ext cx="4906800" cy="472221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4077536-0C1F-4F6D-B625-5B39CB46C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9" y="556967"/>
            <a:ext cx="6916647" cy="57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459BBEE-4C4C-4147-9A69-C612B2EE1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7" y="338456"/>
            <a:ext cx="5450432" cy="3014118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604CB6B-280A-461F-9FA8-56BAAD7C121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98"/>
          <a:stretch/>
        </p:blipFill>
        <p:spPr bwMode="auto">
          <a:xfrm>
            <a:off x="318995" y="3505427"/>
            <a:ext cx="5450433" cy="3156313"/>
          </a:xfrm>
          <a:prstGeom prst="rect">
            <a:avLst/>
          </a:prstGeom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6FDD534-1209-4795-9088-D148844A80F2}"/>
              </a:ext>
            </a:extLst>
          </p:cNvPr>
          <p:cNvSpPr txBox="1"/>
          <p:nvPr/>
        </p:nvSpPr>
        <p:spPr>
          <a:xfrm>
            <a:off x="3276601" y="3167391"/>
            <a:ext cx="2492827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th-TH" sz="2800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ข้อมูลอาคารชลประทาน</a:t>
            </a:r>
            <a:endParaRPr lang="th-TH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900D07D-A15F-4DB0-A7B4-CE7F16CA9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38457"/>
            <a:ext cx="5290457" cy="297588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00EC064-4DB0-45BF-A313-9488ECAF8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3505427"/>
            <a:ext cx="5358434" cy="3014119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CB3590D3-F92E-46F1-A989-C22ABB39FD6C}"/>
              </a:ext>
            </a:extLst>
          </p:cNvPr>
          <p:cNvSpPr txBox="1"/>
          <p:nvPr/>
        </p:nvSpPr>
        <p:spPr>
          <a:xfrm>
            <a:off x="9514115" y="6257933"/>
            <a:ext cx="2492827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th-TH" sz="2800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ข้อมูลเกษตรกรผู้เลี้ยงกุ้ง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5811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7C7BC46-D7A6-40BE-AA08-23BBC8826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75" y="2244402"/>
            <a:ext cx="6239240" cy="1644022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71827" y="2603828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98154" y="41453"/>
            <a:ext cx="87956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การดำเนินการจัดทำบันทึกประวัติการตรวจสอบสภาพและการบำรุงรักษาอาคารชลประทาน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5" y="2308736"/>
            <a:ext cx="4818340" cy="380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57164" y="1215917"/>
            <a:ext cx="519975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จัดเก็บข้อมูล อาคารชลประทาน พร้อมรูปถ่าย และพิกัดทางภูมิศาสตร์ เพื่อสะดวกต่อการสืบค้นข้อมูล</a:t>
            </a:r>
            <a:endParaRPr lang="en-US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613658" y="1215917"/>
            <a:ext cx="6246936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สำรวจสภาพความเสียหายของระบบชลประทาน แล้วบันทึกตามแบบฟอร์ม  สำรวจโดยวิธี </a:t>
            </a:r>
            <a:r>
              <a:rPr lang="en-US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Walk thru</a:t>
            </a:r>
            <a:r>
              <a:rPr lang="en-US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และในรูปแบบ ระบบ </a:t>
            </a:r>
            <a:r>
              <a:rPr lang="en-US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GIS</a:t>
            </a:r>
          </a:p>
        </p:txBody>
      </p:sp>
      <p:sp>
        <p:nvSpPr>
          <p:cNvPr id="10" name="ลูกศรลง 9"/>
          <p:cNvSpPr/>
          <p:nvPr/>
        </p:nvSpPr>
        <p:spPr>
          <a:xfrm>
            <a:off x="2495600" y="2244486"/>
            <a:ext cx="261442" cy="39235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ลง 18"/>
          <p:cNvSpPr/>
          <p:nvPr/>
        </p:nvSpPr>
        <p:spPr>
          <a:xfrm>
            <a:off x="8632395" y="2244402"/>
            <a:ext cx="261442" cy="39235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330A7291-E2D9-4DE3-9255-57FE2B07D4E1}"/>
              </a:ext>
            </a:extLst>
          </p:cNvPr>
          <p:cNvSpPr/>
          <p:nvPr/>
        </p:nvSpPr>
        <p:spPr>
          <a:xfrm>
            <a:off x="11167494" y="116273"/>
            <a:ext cx="883790" cy="88379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834030A-F50F-40DB-8E0A-C5153D43B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042" y="4118646"/>
            <a:ext cx="3483407" cy="261255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0E2D035-62D1-44AB-A18C-FCED8A0EF1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016" y="4067966"/>
            <a:ext cx="3618551" cy="2713913"/>
          </a:xfrm>
          <a:prstGeom prst="rect">
            <a:avLst/>
          </a:prstGeom>
        </p:spPr>
      </p:pic>
      <p:sp>
        <p:nvSpPr>
          <p:cNvPr id="16" name="TextBox 46">
            <a:extLst>
              <a:ext uri="{FF2B5EF4-FFF2-40B4-BE49-F238E27FC236}">
                <a16:creationId xmlns:a16="http://schemas.microsoft.com/office/drawing/2014/main" id="{E8D2BF95-5043-4213-8C9E-C668B8F377C1}"/>
              </a:ext>
            </a:extLst>
          </p:cNvPr>
          <p:cNvSpPr txBox="1"/>
          <p:nvPr/>
        </p:nvSpPr>
        <p:spPr>
          <a:xfrm>
            <a:off x="140716" y="552403"/>
            <a:ext cx="6466913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326578"/>
            <a:r>
              <a:rPr lang="th-TH" b="1" dirty="0"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การจัดทำบันทึกประวัติ การตรวจสอบสภาพอาคารชลประทาน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ADAD672-A340-4D7A-BCC6-4C4CCB9CBE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922" r="18572" b="8054"/>
          <a:stretch/>
        </p:blipFill>
        <p:spPr>
          <a:xfrm>
            <a:off x="160706" y="4097994"/>
            <a:ext cx="4931229" cy="276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2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B430D55-15E3-4276-83AC-624776D23CF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5" b="22449"/>
          <a:stretch/>
        </p:blipFill>
        <p:spPr bwMode="auto">
          <a:xfrm>
            <a:off x="7329982" y="79538"/>
            <a:ext cx="4862018" cy="3452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B39424D-54A5-49D1-9AFD-860AF0EB2BB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0" b="12026"/>
          <a:stretch/>
        </p:blipFill>
        <p:spPr bwMode="auto">
          <a:xfrm>
            <a:off x="7304178" y="3279938"/>
            <a:ext cx="4887822" cy="3578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A5F10F37-A70C-4425-BB00-87BDF35001A0}"/>
              </a:ext>
            </a:extLst>
          </p:cNvPr>
          <p:cNvSpPr txBox="1"/>
          <p:nvPr/>
        </p:nvSpPr>
        <p:spPr>
          <a:xfrm>
            <a:off x="500744" y="5573772"/>
            <a:ext cx="652054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effectLst/>
                <a:ea typeface="Times New Roman" panose="02020603050405020304" pitchFamily="18" charset="0"/>
                <a:cs typeface="TH SarabunPSK" panose="020B0500040200020003" pitchFamily="34" charset="-34"/>
              </a:rPr>
              <a:t>การติดตามการรายงานของพนักงานส่งน้ำและเจ้าหน้าที่อาสาสมัครชลประทาน</a:t>
            </a:r>
            <a:endParaRPr lang="th-TH" sz="2400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3028A75-F5E2-42A4-92E5-006E1450B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" y="79538"/>
            <a:ext cx="7226082" cy="50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27129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1">
  <a:themeElements>
    <a:clrScheme name="สลิปสตรี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H SarabunPSK">
      <a:majorFont>
        <a:latin typeface="TH SarabunPSK"/>
        <a:ea typeface=""/>
        <a:cs typeface="TH SarabunPSK"/>
      </a:majorFont>
      <a:minorFont>
        <a:latin typeface="TH SarabunPSK"/>
        <a:ea typeface=""/>
        <a:cs typeface="TH SarabunPS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ธีม1" id="{7F11691B-2375-4CF0-A840-B3F017F05B04}" vid="{9CDD0FD5-EF91-4022-A531-DE7FC52937E5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3544</Words>
  <Application>Microsoft Office PowerPoint</Application>
  <PresentationFormat>แบบจอกว้าง</PresentationFormat>
  <Paragraphs>570</Paragraphs>
  <Slides>37</Slides>
  <Notes>32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37</vt:i4>
      </vt:variant>
    </vt:vector>
  </HeadingPairs>
  <TitlesOfParts>
    <vt:vector size="49" baseType="lpstr">
      <vt:lpstr>Arial</vt:lpstr>
      <vt:lpstr>Calibri</vt:lpstr>
      <vt:lpstr>JasmineUPC</vt:lpstr>
      <vt:lpstr>Leelawadee</vt:lpstr>
      <vt:lpstr>Prompt Light</vt:lpstr>
      <vt:lpstr>Symbol</vt:lpstr>
      <vt:lpstr>TH Fah kwang</vt:lpstr>
      <vt:lpstr>TH SarabunPSK</vt:lpstr>
      <vt:lpstr>THSarabunPSK</vt:lpstr>
      <vt:lpstr>Times New Roman</vt:lpstr>
      <vt:lpstr>ธีม1</vt:lpstr>
      <vt:lpstr>Worksheet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wmlampao@outlook.com</dc:creator>
  <cp:lastModifiedBy>user</cp:lastModifiedBy>
  <cp:revision>203</cp:revision>
  <cp:lastPrinted>2021-12-28T04:01:54Z</cp:lastPrinted>
  <dcterms:created xsi:type="dcterms:W3CDTF">2021-05-17T13:11:02Z</dcterms:created>
  <dcterms:modified xsi:type="dcterms:W3CDTF">2022-02-10T03:19:56Z</dcterms:modified>
</cp:coreProperties>
</file>