
<file path=[Content_Types].xml><?xml version="1.0" encoding="utf-8"?>
<Types xmlns="http://schemas.openxmlformats.org/package/2006/content-types">
  <Default Extension="emf" ContentType="image/x-emf"/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20" r:id="rId2"/>
    <p:sldMasterId id="2147483744" r:id="rId3"/>
  </p:sldMasterIdLst>
  <p:notesMasterIdLst>
    <p:notesMasterId r:id="rId61"/>
  </p:notesMasterIdLst>
  <p:sldIdLst>
    <p:sldId id="256" r:id="rId4"/>
    <p:sldId id="615" r:id="rId5"/>
    <p:sldId id="616" r:id="rId6"/>
    <p:sldId id="617" r:id="rId7"/>
    <p:sldId id="618" r:id="rId8"/>
    <p:sldId id="472" r:id="rId9"/>
    <p:sldId id="479" r:id="rId10"/>
    <p:sldId id="480" r:id="rId11"/>
    <p:sldId id="481" r:id="rId12"/>
    <p:sldId id="585" r:id="rId13"/>
    <p:sldId id="586" r:id="rId14"/>
    <p:sldId id="559" r:id="rId15"/>
    <p:sldId id="619" r:id="rId16"/>
    <p:sldId id="19346" r:id="rId17"/>
    <p:sldId id="19345" r:id="rId18"/>
    <p:sldId id="19347" r:id="rId19"/>
    <p:sldId id="19356" r:id="rId20"/>
    <p:sldId id="19349" r:id="rId21"/>
    <p:sldId id="571" r:id="rId22"/>
    <p:sldId id="572" r:id="rId23"/>
    <p:sldId id="567" r:id="rId24"/>
    <p:sldId id="573" r:id="rId25"/>
    <p:sldId id="576" r:id="rId26"/>
    <p:sldId id="568" r:id="rId27"/>
    <p:sldId id="19351" r:id="rId28"/>
    <p:sldId id="19352" r:id="rId29"/>
    <p:sldId id="19355" r:id="rId30"/>
    <p:sldId id="19353" r:id="rId31"/>
    <p:sldId id="577" r:id="rId32"/>
    <p:sldId id="584" r:id="rId33"/>
    <p:sldId id="579" r:id="rId34"/>
    <p:sldId id="19357" r:id="rId35"/>
    <p:sldId id="580" r:id="rId36"/>
    <p:sldId id="581" r:id="rId37"/>
    <p:sldId id="582" r:id="rId38"/>
    <p:sldId id="583" r:id="rId39"/>
    <p:sldId id="482" r:id="rId40"/>
    <p:sldId id="475" r:id="rId41"/>
    <p:sldId id="556" r:id="rId42"/>
    <p:sldId id="558" r:id="rId43"/>
    <p:sldId id="19358" r:id="rId44"/>
    <p:sldId id="19359" r:id="rId45"/>
    <p:sldId id="465" r:id="rId46"/>
    <p:sldId id="451" r:id="rId47"/>
    <p:sldId id="19360" r:id="rId48"/>
    <p:sldId id="19361" r:id="rId49"/>
    <p:sldId id="19362" r:id="rId50"/>
    <p:sldId id="453" r:id="rId51"/>
    <p:sldId id="457" r:id="rId52"/>
    <p:sldId id="454" r:id="rId53"/>
    <p:sldId id="455" r:id="rId54"/>
    <p:sldId id="459" r:id="rId55"/>
    <p:sldId id="460" r:id="rId56"/>
    <p:sldId id="461" r:id="rId57"/>
    <p:sldId id="456" r:id="rId58"/>
    <p:sldId id="589" r:id="rId59"/>
    <p:sldId id="19363" r:id="rId60"/>
  </p:sldIdLst>
  <p:sldSz cx="9144000" cy="6858000" type="screen4x3"/>
  <p:notesSz cx="7099300" cy="10234613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537E7"/>
    <a:srgbClr val="BFADF1"/>
    <a:srgbClr val="FFCC00"/>
    <a:srgbClr val="FFFF99"/>
    <a:srgbClr val="99FFCC"/>
    <a:srgbClr val="FF33CC"/>
    <a:srgbClr val="FF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สไตล์สีปานกลาง 2 - เน้น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693" autoAdjust="0"/>
    <p:restoredTop sz="94216" autoAdjust="0"/>
  </p:normalViewPr>
  <p:slideViewPr>
    <p:cSldViewPr>
      <p:cViewPr varScale="1">
        <p:scale>
          <a:sx n="108" d="100"/>
          <a:sy n="108" d="100"/>
        </p:scale>
        <p:origin x="1470" y="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slide" Target="slides/slide44.xml"/><Relationship Id="rId50" Type="http://schemas.openxmlformats.org/officeDocument/2006/relationships/slide" Target="slides/slide47.xml"/><Relationship Id="rId55" Type="http://schemas.openxmlformats.org/officeDocument/2006/relationships/slide" Target="slides/slide52.xml"/><Relationship Id="rId63" Type="http://schemas.openxmlformats.org/officeDocument/2006/relationships/viewProps" Target="viewProps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slide" Target="slides/slide42.xml"/><Relationship Id="rId53" Type="http://schemas.openxmlformats.org/officeDocument/2006/relationships/slide" Target="slides/slide50.xml"/><Relationship Id="rId58" Type="http://schemas.openxmlformats.org/officeDocument/2006/relationships/slide" Target="slides/slide55.xml"/><Relationship Id="rId5" Type="http://schemas.openxmlformats.org/officeDocument/2006/relationships/slide" Target="slides/slide2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slide" Target="slides/slide40.xml"/><Relationship Id="rId48" Type="http://schemas.openxmlformats.org/officeDocument/2006/relationships/slide" Target="slides/slide45.xml"/><Relationship Id="rId56" Type="http://schemas.openxmlformats.org/officeDocument/2006/relationships/slide" Target="slides/slide53.xml"/><Relationship Id="rId64" Type="http://schemas.openxmlformats.org/officeDocument/2006/relationships/theme" Target="theme/theme1.xml"/><Relationship Id="rId8" Type="http://schemas.openxmlformats.org/officeDocument/2006/relationships/slide" Target="slides/slide5.xml"/><Relationship Id="rId51" Type="http://schemas.openxmlformats.org/officeDocument/2006/relationships/slide" Target="slides/slide4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slide" Target="slides/slide43.xml"/><Relationship Id="rId59" Type="http://schemas.openxmlformats.org/officeDocument/2006/relationships/slide" Target="slides/slide56.xml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slide" Target="slides/slide51.xml"/><Relationship Id="rId62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slide" Target="slides/slide46.xml"/><Relationship Id="rId57" Type="http://schemas.openxmlformats.org/officeDocument/2006/relationships/slide" Target="slides/slide54.xml"/><Relationship Id="rId10" Type="http://schemas.openxmlformats.org/officeDocument/2006/relationships/slide" Target="slides/slide7.xml"/><Relationship Id="rId31" Type="http://schemas.openxmlformats.org/officeDocument/2006/relationships/slide" Target="slides/slide28.xml"/><Relationship Id="rId44" Type="http://schemas.openxmlformats.org/officeDocument/2006/relationships/slide" Target="slides/slide41.xml"/><Relationship Id="rId52" Type="http://schemas.openxmlformats.org/officeDocument/2006/relationships/slide" Target="slides/slide49.xml"/><Relationship Id="rId60" Type="http://schemas.openxmlformats.org/officeDocument/2006/relationships/slide" Target="slides/slide57.xml"/><Relationship Id="rId65" Type="http://schemas.openxmlformats.org/officeDocument/2006/relationships/tableStyles" Target="tableStyle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9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หัวกระดาษ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F7B0AC-EC09-4494-B22B-C13A549D9C2B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4" name="ตัวแทนรูปบนภาพนิ่ง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ตัวแทนบันทึกย่อ 4"/>
          <p:cNvSpPr>
            <a:spLocks noGrp="1"/>
          </p:cNvSpPr>
          <p:nvPr>
            <p:ph type="body" sz="quarter" idx="3"/>
          </p:nvPr>
        </p:nvSpPr>
        <p:spPr>
          <a:xfrm>
            <a:off x="709613" y="4860925"/>
            <a:ext cx="5680075" cy="4605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117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04D35D-1051-4AB6-A129-7D3365883FF1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772719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รูปบนสไลด์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ตัวแทนบันทึกย่อ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h-TH" dirty="0"/>
          </a:p>
        </p:txBody>
      </p:sp>
      <p:sp>
        <p:nvSpPr>
          <p:cNvPr id="4" name="ตัวแทนหมายเลขสไลด์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4D35D-1051-4AB6-A129-7D3365883FF1}" type="slidenum">
              <a:rPr lang="th-TH" smtClean="0"/>
              <a:t>48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095264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90304388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78109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05953847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ภาพนิ่ง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ชื่อเรื่องรอง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h-TH"/>
              <a:t>คลิกเพื่อแก้ไขลักษณะชื่อเรื่องรองต้นแบบ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12981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93680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109384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91075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062284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309809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645479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5967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ชื่อเรื่องและเนื้อห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232449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6437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ชื่อเรื่องและข้อความ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0966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ข้อความและชื่อเรื่องแนวตั้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แนวตั้ง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แนวตั้ง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606632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38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539850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605208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6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7262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395873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6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6" y="1535116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12547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3183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3543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ส่วนหัวของ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231894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1" y="273052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1" y="1435104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306822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27184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84599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5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5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60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เนื้อหา 2 ส่ว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029938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การเปรียบเทียบ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4" name="ตัวแทนเนื้อหา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5" name="ตัวแทนข้อความ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6" name="ตัวแทนเนื้อหา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7" name="ตัวแทนวันที่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8" name="ตัวแทนท้ายกระดา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ตัวแทนหมายเลขภาพนิ่ง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371100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เฉพาะชื่อเรื่อ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วันที่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4" name="ตัวแทนท้ายกระดา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ตัวแทนหมายเลขภาพนิ่ง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1494422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ว่างเปล่า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วันที่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3" name="ตัวแทนท้ายกระดา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ตัวแทนหมายเลขภาพนิ่ง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692527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เนื้อหา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เนื้อหา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1341823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รูปภาพพร้อมคำอธิบายภาพ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รูปภาพ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ตัวแทนข้อความ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h-TH"/>
              <a:t>คลิกเพื่อแก้ไขลักษณะของข้อความต้นแบบ</a:t>
            </a:r>
          </a:p>
        </p:txBody>
      </p:sp>
      <p:sp>
        <p:nvSpPr>
          <p:cNvPr id="5" name="ตัวแทนวันที่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6" name="ตัวแทนท้ายกระดา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ตัวแทนหมายเลขภาพนิ่ง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00647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A3F84-9402-4E1B-B5B3-340D09944145}" type="datetimeFigureOut">
              <a:rPr lang="th-TH" smtClean="0"/>
              <a:t>02/05/65</a:t>
            </a:fld>
            <a:endParaRPr lang="th-TH"/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FA69-27A4-4806-8E20-F962D8ED0D9E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7193674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ตัวแทนชื่อเรื่อง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h-TH"/>
              <a:t>คลิกเพื่อแก้ไขลักษณะชื่อเรื่องต้นแบบ</a:t>
            </a:r>
          </a:p>
        </p:txBody>
      </p:sp>
      <p:sp>
        <p:nvSpPr>
          <p:cNvPr id="3" name="ตัวแทนข้อความ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h-TH"/>
              <a:t>คลิกเพื่อแก้ไขลักษณะของข้อความต้นแบบ</a:t>
            </a:r>
          </a:p>
          <a:p>
            <a:pPr lvl="1"/>
            <a:r>
              <a:rPr lang="th-TH"/>
              <a:t>ระดับที่สอง</a:t>
            </a:r>
          </a:p>
          <a:p>
            <a:pPr lvl="2"/>
            <a:r>
              <a:rPr lang="th-TH"/>
              <a:t>ระดับที่สาม</a:t>
            </a:r>
          </a:p>
          <a:p>
            <a:pPr lvl="3"/>
            <a:r>
              <a:rPr lang="th-TH"/>
              <a:t>ระดับที่สี่</a:t>
            </a:r>
          </a:p>
          <a:p>
            <a:pPr lvl="4"/>
            <a:r>
              <a:rPr lang="th-TH"/>
              <a:t>ระดับที่ห้า</a:t>
            </a:r>
          </a:p>
        </p:txBody>
      </p:sp>
      <p:sp>
        <p:nvSpPr>
          <p:cNvPr id="4" name="ตัวแทนวันที่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5A3F84-9402-4E1B-B5B3-340D09944145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ตัวแทนท้ายกระดา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ตัวแทนหมายเลขภาพนิ่ง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FA69-27A4-4806-8E20-F962D8ED0D9E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900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5000">
              <a:srgbClr val="D1F3FF"/>
            </a:gs>
            <a:gs pos="36000">
              <a:srgbClr val="E5F5FF"/>
            </a:gs>
            <a:gs pos="71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17E48B-CC13-4BC6-ADC5-825E1119DBBC}" type="datetimeFigureOut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02/05/65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6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6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5589F1-D626-43E8-84F9-EE3CB476ACB5}" type="slidenum">
              <a:rPr lang="th-TH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th-TH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2964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defTabSz="685800" rtl="0" eaLnBrk="1" latinLnBrk="0" hangingPunct="1">
        <a:spcBef>
          <a:spcPct val="20000"/>
        </a:spcBef>
        <a:buFont typeface="Arial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4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3.png"/><Relationship Id="rId2" Type="http://schemas.openxmlformats.org/officeDocument/2006/relationships/image" Target="../media/image19.png"/><Relationship Id="rId16" Type="http://schemas.openxmlformats.org/officeDocument/2006/relationships/image" Target="../media/image32.png"/><Relationship Id="rId20" Type="http://schemas.openxmlformats.org/officeDocument/2006/relationships/image" Target="../media/image36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5" Type="http://schemas.openxmlformats.org/officeDocument/2006/relationships/image" Target="../media/image31.png"/><Relationship Id="rId10" Type="http://schemas.openxmlformats.org/officeDocument/2006/relationships/image" Target="../media/image27.png"/><Relationship Id="rId19" Type="http://schemas.openxmlformats.org/officeDocument/2006/relationships/image" Target="../media/image35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8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0.png"/><Relationship Id="rId4" Type="http://schemas.openxmlformats.org/officeDocument/2006/relationships/image" Target="../media/image4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3.jpeg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5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63.jpg"/><Relationship Id="rId4" Type="http://schemas.openxmlformats.org/officeDocument/2006/relationships/image" Target="../media/image6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fif"/><Relationship Id="rId7" Type="http://schemas.openxmlformats.org/officeDocument/2006/relationships/image" Target="../media/image7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2.jpg"/><Relationship Id="rId5" Type="http://schemas.openxmlformats.org/officeDocument/2006/relationships/image" Target="../media/image71.jpeg"/><Relationship Id="rId4" Type="http://schemas.openxmlformats.org/officeDocument/2006/relationships/image" Target="../media/image70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8.png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6.jfif"/><Relationship Id="rId5" Type="http://schemas.openxmlformats.org/officeDocument/2006/relationships/image" Target="../media/image85.png"/><Relationship Id="rId4" Type="http://schemas.openxmlformats.org/officeDocument/2006/relationships/image" Target="../media/image8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8.png"/><Relationship Id="rId5" Type="http://schemas.openxmlformats.org/officeDocument/2006/relationships/image" Target="../media/image87.jpg"/><Relationship Id="rId4" Type="http://schemas.openxmlformats.org/officeDocument/2006/relationships/image" Target="../media/image3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1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hyperlink" Target="&#3605;&#3633;&#3623;&#3594;&#3637;&#3657;&#3623;&#3633;&#3604;&#3607;&#3637;&#3656;%205%20&#3611;&#3619;&#3632;&#3626;&#3636;&#3607;&#3608;&#3636;&#3616;&#3634;&#3614;&#3594;&#3621;&#3611;&#3619;&#3632;&#3607;&#3634;&#3609;&#3651;&#3609;&#3620;&#3604;&#3641;&#3613;&#3609;.pdf" TargetMode="External"/><Relationship Id="rId13" Type="http://schemas.openxmlformats.org/officeDocument/2006/relationships/hyperlink" Target="&#3605;&#3633;&#3623;&#3594;&#3637;&#3657;&#3623;&#3633;&#3604;&#3607;&#3637;&#3656;%2010%20&#3619;&#3657;&#3629;&#3618;&#3621;&#3632;&#3586;&#3629;&#3591;&#3614;&#3639;&#3657;&#3609;&#3607;&#3637;&#3656;&#3594;&#3621;&#3611;&#3619;&#3632;&#3607;&#3634;&#3609;&#3607;&#3637;&#3656;&#3617;&#3637;&#3585;&#3634;&#3619;&#3605;&#3633;&#3657;&#3591;&#3585;&#3621;&#3640;&#3656;&#3617;&#3610;&#3619;&#3636;&#3627;&#3634;&#3619;&#3585;&#3634;&#3619;&#3651;&#3594;&#3657;&#3609;&#3657;&#3635;&#3594;&#3621;&#3611;&#3619;&#3632;&#3607;&#3634;&#3609;%20&#3585;&#3621;&#3640;&#3656;&#3617;&#3648;&#3585;&#3625;&#3605;&#3619;&#3585;&#3619;%20&#3626;&#3617;&#3634;&#3588;&#3617;&#3631;%20&#3649;&#3621;&#3632;&#3626;&#3627;&#3585;&#3619;&#3603;&#3660;&#3631;.pdf" TargetMode="External"/><Relationship Id="rId18" Type="http://schemas.openxmlformats.org/officeDocument/2006/relationships/image" Target="../media/image94.jpg"/><Relationship Id="rId3" Type="http://schemas.openxmlformats.org/officeDocument/2006/relationships/image" Target="../media/image92.JPG"/><Relationship Id="rId21" Type="http://schemas.openxmlformats.org/officeDocument/2006/relationships/hyperlink" Target="file:///C:\Users\Sombat\Desktop\&#3585;&#3634;&#3619;&#3614;&#3633;&#3602;&#3609;&#3634;&#3588;&#3640;&#3603;&#3616;&#3634;&#3614;&#3610;&#3619;&#3636;&#3627;&#3634;&#3619;&#3592;&#3633;&#3604;&#3585;&#3634;&#3619;&#3613;&#3656;&#3634;&#3618;&#3626;&#3656;&#3591;&#3609;&#3657;&#3635;&#3631;%20%5b&#3626;&#3617;&#3610;&#3633;&#3605;&#3636;-11&#3585;.&#3614;.65%5d\20220204%20-%20&#3588;&#3632;&#3649;&#3609;&#3609;&#3627;&#3617;&#3623;&#3604;%201-3%20&#3649;&#3621;&#3632;&#3627;&#3617;&#3623;&#3604;%204.xlsm" TargetMode="External"/><Relationship Id="rId7" Type="http://schemas.openxmlformats.org/officeDocument/2006/relationships/hyperlink" Target="&#3605;&#3633;&#3623;&#3594;&#3637;&#3657;&#3623;&#3633;&#3604;&#3607;&#3637;&#3656;%204%20&#3619;&#3657;&#3629;&#3618;&#3621;&#3632;&#3588;&#3623;&#3634;&#3617;&#3614;&#3638;&#3591;&#3614;&#3629;&#3651;&#3592;&#3586;&#3629;&#3591;&#3648;&#3585;&#3625;&#3605;&#3619;&#3585;&#3619;&#3612;&#3641;&#3657;&#3651;&#3594;&#3657;&#3609;&#3657;&#3635;&#3651;&#3609;&#3648;&#3586;&#3605;&#3594;&#3621;&#3611;&#3619;&#3632;&#3607;&#3634;&#3609;.pdf" TargetMode="External"/><Relationship Id="rId12" Type="http://schemas.openxmlformats.org/officeDocument/2006/relationships/hyperlink" Target="&#3605;&#3633;&#3623;&#3594;&#3637;&#3657;&#3623;&#3633;&#3604;&#3607;&#3637;&#3656;%209%20&#3619;&#3657;&#3629;&#3618;&#3621;&#3632;&#3586;&#3629;&#3591;&#3614;&#3639;&#3657;&#3609;&#3607;&#3637;&#3656;&#3594;&#3621;&#3611;&#3619;&#3632;&#3607;&#3634;&#3609;&#3607;&#3637;&#3656;&#3617;&#3637;&#3585;&#3634;&#3619;&#3605;&#3633;&#3657;&#3591;&#3585;&#3621;&#3640;&#3656;&#3617;&#3612;&#3641;&#3657;&#3651;&#3594;&#3657;&#3609;&#3657;&#3635;&#3594;&#3621;&#3611;&#3619;&#3632;&#3607;&#3634;&#3609;%20(&#3585;&#3621;&#3640;&#3656;&#3617;&#3614;&#3639;&#3657;&#3609;&#3600;&#3634;&#3609;).pdf" TargetMode="External"/><Relationship Id="rId17" Type="http://schemas.openxmlformats.org/officeDocument/2006/relationships/image" Target="../media/image93.jpg"/><Relationship Id="rId2" Type="http://schemas.openxmlformats.org/officeDocument/2006/relationships/image" Target="../media/image3.jpeg"/><Relationship Id="rId16" Type="http://schemas.openxmlformats.org/officeDocument/2006/relationships/slide" Target="slide38.xml"/><Relationship Id="rId20" Type="http://schemas.openxmlformats.org/officeDocument/2006/relationships/slide" Target="slide41.xml"/><Relationship Id="rId1" Type="http://schemas.openxmlformats.org/officeDocument/2006/relationships/slideLayout" Target="../slideLayouts/slideLayout13.xml"/><Relationship Id="rId6" Type="http://schemas.openxmlformats.org/officeDocument/2006/relationships/hyperlink" Target="&#3605;&#3633;&#3623;&#3594;&#3637;&#3657;&#3623;&#3633;&#3604;&#3607;&#3637;&#3656;%203%20&#3619;&#3657;&#3629;&#3618;&#3621;&#3632;&#3586;&#3629;&#3591;&#3629;&#3656;&#3634;&#3591;&#3648;&#3585;&#3655;&#3610;&#3609;&#3657;&#3635;&#3649;&#3621;&#3632;&#3607;&#3634;&#3591;&#3609;&#3657;&#3635;&#3594;&#3621;&#3611;&#3619;&#3632;&#3607;&#3634;&#3609;&#3607;&#3637;&#3656;&#3588;&#3640;&#3603;&#3616;&#3634;&#3614;&#3609;&#3657;&#3635;&#3652;&#3604;&#3657;&#3648;&#3585;&#3603;&#3601;&#3660;&#3617;&#3634;&#3605;&#3619;&#3600;&#3634;&#3609;.pdf" TargetMode="External"/><Relationship Id="rId11" Type="http://schemas.openxmlformats.org/officeDocument/2006/relationships/hyperlink" Target="&#3605;&#3633;&#3623;&#3594;&#3637;&#3657;&#3623;&#3633;&#3604;&#3607;&#3637;&#3656;%208%20&#3619;&#3657;&#3629;&#3618;&#3621;&#3632;&#3586;&#3629;&#3591;&#3629;&#3634;&#3588;&#3634;&#3619;&#3588;&#3623;&#3610;&#3588;&#3640;&#3617;&#3609;&#3657;&#3635;&#3651;&#3609;&#3619;&#3632;&#3610;&#3610;&#3626;&#3656;&#3591;&#3609;&#3657;&#3635;&#3649;&#3621;&#3632;&#3651;&#3609;&#3619;&#3632;&#3610;&#3610;&#3619;&#3632;&#3610;&#3634;&#3618;&#3609;&#3657;&#3635;&#3607;&#3637;&#3656;&#3629;&#3618;&#3641;&#3656;&#3651;&#3609;&#3626;&#3616;&#3634;&#3614;&#3651;&#3594;&#3657;&#3591;&#3634;&#3609;&#3652;&#3604;&#3657;&#3604;&#3637;.pdf" TargetMode="External"/><Relationship Id="rId5" Type="http://schemas.openxmlformats.org/officeDocument/2006/relationships/hyperlink" Target="&#3605;&#3633;&#3623;&#3594;&#3637;&#3657;&#3623;&#3633;&#3604;&#3607;&#3637;&#3656;%202%20&#3619;&#3657;&#3629;&#3618;&#3621;&#3632;&#3588;&#3623;&#3634;&#3617;&#3648;&#3626;&#3637;&#3618;&#3627;&#3634;&#3618;&#3586;&#3629;&#3591;&#3614;&#3639;&#3594;&#3648;&#3624;&#3619;&#3625;&#3600;&#3585;&#3636;&#3592;&#3651;&#3609;&#3648;&#3586;&#3605;&#3594;&#3621;&#3611;&#3619;&#3632;&#3607;&#3634;&#3609;&#3592;&#3634;&#3585;&#3629;&#3640;&#3607;&#3585;&#3616;&#3633;&#3618;&#3649;&#3621;&#3632;&#3616;&#3633;&#3618;&#3649;&#3621;&#3657;&#3591;.pdf" TargetMode="External"/><Relationship Id="rId15" Type="http://schemas.openxmlformats.org/officeDocument/2006/relationships/hyperlink" Target="&#3605;&#3633;&#3623;&#3594;&#3637;&#3657;&#3623;&#3633;&#3604;&#3607;&#3637;&#3656;%2012%20&#3619;&#3657;&#3629;&#3618;&#3621;&#3632;&#3586;&#3629;&#3591;&#3592;&#3635;&#3609;&#3623;&#3609;&#3648;&#3619;&#3639;&#3656;&#3629;&#3591;&#3607;&#3637;&#3656;&#3648;&#3612;&#3618;&#3649;&#3614;&#3619;&#3656;&#3649;&#3621;&#3632;&#3611;&#3619;&#3632;&#3594;&#3634;&#3626;&#3633;&#3617;&#3614;&#3633;&#3609;&#3608;&#3660;&#3612;&#3656;&#3634;&#3609;&#3626;&#3639;&#3656;&#3629;&#3605;&#3656;&#3634;&#3591;%20&#3654;.pdf" TargetMode="External"/><Relationship Id="rId10" Type="http://schemas.openxmlformats.org/officeDocument/2006/relationships/hyperlink" Target="&#3605;&#3633;&#3623;&#3594;&#3637;&#3657;&#3623;&#3633;&#3604;&#3607;&#3637;&#3656;%207%20&#3619;&#3657;&#3629;&#3618;&#3621;&#3632;&#3586;&#3629;&#3591;&#3585;&#3634;&#3619;&#3648;&#3610;&#3636;&#3585;&#3592;&#3656;&#3634;&#3618;&#3591;&#3610;&#3611;&#3619;&#3632;&#3617;&#3634;&#3603;&#3591;&#3610;&#3621;&#3591;&#3607;&#3640;&#3609;&#3607;&#3637;&#3656;&#3648;&#3611;&#3655;&#3609;&#3652;&#3611;&#3605;&#3634;&#3617;&#3649;&#3612;&#3609;.pdf" TargetMode="External"/><Relationship Id="rId19" Type="http://schemas.openxmlformats.org/officeDocument/2006/relationships/image" Target="../media/image95.jpg"/><Relationship Id="rId4" Type="http://schemas.openxmlformats.org/officeDocument/2006/relationships/hyperlink" Target="&#3605;&#3633;&#3623;&#3594;&#3637;&#3657;&#3623;&#3633;&#3604;&#3607;&#3637;&#3656;%201%20&#3619;&#3657;&#3629;&#3618;&#3621;&#3632;&#3586;&#3629;&#3591;&#3614;&#3639;&#3657;&#3609;&#3607;&#3637;&#3656;&#3610;&#3619;&#3636;&#3627;&#3634;&#3619;&#3592;&#3633;&#3604;&#3585;&#3634;&#3619;&#3609;&#3657;&#3635;&#3651;&#3609;&#3648;&#3586;&#3605;&#3594;&#3621;&#3611;&#3619;&#3632;&#3607;&#3634;&#3609;.pdf" TargetMode="External"/><Relationship Id="rId9" Type="http://schemas.openxmlformats.org/officeDocument/2006/relationships/hyperlink" Target="&#3605;&#3633;&#3623;&#3594;&#3637;&#3657;&#3623;&#3633;&#3604;&#3607;&#3637;&#3656;%206%20&#3611;&#3619;&#3632;&#3626;&#3636;&#3607;&#3608;&#3636;&#3616;&#3634;&#3614;&#3594;&#3621;&#3611;&#3619;&#3632;&#3607;&#3634;&#3609;&#3651;&#3609;&#3620;&#3604;&#3641;&#3649;&#3621;&#3657;&#3591;.pdf" TargetMode="External"/><Relationship Id="rId14" Type="http://schemas.openxmlformats.org/officeDocument/2006/relationships/hyperlink" Target="&#3605;&#3633;&#3623;&#3594;&#3637;&#3657;&#3623;&#3633;&#3604;&#3607;&#3637;&#3656;%2011%20&#3619;&#3657;&#3629;&#3618;&#3621;&#3632;&#3586;&#3629;&#3591;&#3629;&#3591;&#3588;&#3660;&#3585;&#3619;&#3612;&#3641;&#3657;&#3651;&#3594;&#3657;&#3609;&#3657;&#3635;&#3594;&#3621;&#3611;&#3619;&#3632;&#3607;&#3634;&#3609;&#3607;&#3637;&#3656;&#3617;&#3637;&#3588;&#3623;&#3634;&#3617;&#3648;&#3586;&#3657;&#3617;&#3649;&#3586;&#3655;&#3591;&#3651;&#3609;&#3585;&#3634;&#3619;&#3610;&#3619;&#3636;&#3627;&#3634;&#3619;&#3592;&#3633;&#3604;&#3585;&#3634;&#3619;&#3609;&#3657;&#3635;.pdf" TargetMode="Externa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slide" Target="slide3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w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G"/><Relationship Id="rId7" Type="http://schemas.openxmlformats.org/officeDocument/2006/relationships/image" Target="../media/image10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3.JPG"/><Relationship Id="rId5" Type="http://schemas.openxmlformats.org/officeDocument/2006/relationships/image" Target="../media/image102.JPG"/><Relationship Id="rId10" Type="http://schemas.openxmlformats.org/officeDocument/2006/relationships/image" Target="../media/image107.jpeg"/><Relationship Id="rId4" Type="http://schemas.openxmlformats.org/officeDocument/2006/relationships/image" Target="../media/image101.JPG"/><Relationship Id="rId9" Type="http://schemas.openxmlformats.org/officeDocument/2006/relationships/image" Target="../media/image106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12" Type="http://schemas.openxmlformats.org/officeDocument/2006/relationships/image" Target="../media/image11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1.JPG"/><Relationship Id="rId11" Type="http://schemas.openxmlformats.org/officeDocument/2006/relationships/image" Target="../media/image116.jpeg"/><Relationship Id="rId5" Type="http://schemas.openxmlformats.org/officeDocument/2006/relationships/image" Target="../media/image110.JPG"/><Relationship Id="rId10" Type="http://schemas.openxmlformats.org/officeDocument/2006/relationships/image" Target="../media/image115.jpeg"/><Relationship Id="rId4" Type="http://schemas.openxmlformats.org/officeDocument/2006/relationships/image" Target="../media/image109.JPG"/><Relationship Id="rId9" Type="http://schemas.openxmlformats.org/officeDocument/2006/relationships/image" Target="../media/image11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1.jpeg"/><Relationship Id="rId5" Type="http://schemas.openxmlformats.org/officeDocument/2006/relationships/image" Target="../media/image120.JPG"/><Relationship Id="rId4" Type="http://schemas.openxmlformats.org/officeDocument/2006/relationships/image" Target="../media/image119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24.JPG"/><Relationship Id="rId5" Type="http://schemas.openxmlformats.org/officeDocument/2006/relationships/image" Target="../media/image123.gif"/><Relationship Id="rId4" Type="http://schemas.openxmlformats.org/officeDocument/2006/relationships/hyperlink" Target="http://water.rid.go.th/waterm/template/manager/home.html" TargetMode="Externa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gif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7904" y="476672"/>
            <a:ext cx="1728192" cy="2052709"/>
          </a:xfrm>
          <a:prstGeom prst="rect">
            <a:avLst/>
          </a:prstGeom>
        </p:spPr>
      </p:pic>
      <p:sp>
        <p:nvSpPr>
          <p:cNvPr id="5" name="สี่เหลี่ยมผืนผ้า 4"/>
          <p:cNvSpPr/>
          <p:nvPr/>
        </p:nvSpPr>
        <p:spPr>
          <a:xfrm>
            <a:off x="0" y="2695965"/>
            <a:ext cx="9144000" cy="3551742"/>
          </a:xfrm>
          <a:prstGeom prst="rect">
            <a:avLst/>
          </a:prstGeom>
          <a:gradFill flip="none" rotWithShape="1">
            <a:gsLst>
              <a:gs pos="0">
                <a:srgbClr val="FFFF99">
                  <a:alpha val="50000"/>
                </a:srgbClr>
              </a:gs>
              <a:gs pos="50000">
                <a:schemeClr val="bg1">
                  <a:alpha val="0"/>
                </a:schemeClr>
              </a:gs>
              <a:gs pos="100000">
                <a:srgbClr val="FFFF99">
                  <a:alpha val="50000"/>
                </a:srgbClr>
              </a:gs>
            </a:gsLst>
            <a:lin ang="10800000" scaled="1"/>
            <a:tileRect/>
          </a:gradFill>
        </p:spPr>
        <p:txBody>
          <a:bodyPr wrap="square">
            <a:spAutoFit/>
          </a:bodyPr>
          <a:lstStyle/>
          <a:p>
            <a:pPr algn="ctr">
              <a:lnSpc>
                <a:spcPct val="105000"/>
              </a:lnSpc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โครงการฝึกอบรมเชิงปฏิบัติการ</a:t>
            </a:r>
          </a:p>
          <a:p>
            <a:pPr algn="ctr">
              <a:lnSpc>
                <a:spcPct val="105000"/>
              </a:lnSpc>
            </a:pPr>
            <a:r>
              <a:rPr lang="th-TH" b="1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หลักสูตรมาตรฐานการปฏิบัติงานด้านบริหารจัดการน้ำ ระดับหัวหน้าฝ่ายส่งน้ำและบำรุงรักษา</a:t>
            </a:r>
            <a:r>
              <a:rPr lang="en-US" b="1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รุ่นที่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 </a:t>
            </a:r>
            <a:r>
              <a:rPr lang="th-TH" sz="1600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และรุ่นที่ </a:t>
            </a:r>
            <a:r>
              <a:rPr lang="en-US" sz="1600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3</a:t>
            </a:r>
            <a:endParaRPr lang="en-US" dirty="0">
              <a:solidFill>
                <a:schemeClr val="accent3">
                  <a:lumMod val="75000"/>
                </a:scheme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endParaRPr lang="en-US" sz="1600" b="1" dirty="0">
              <a:solidFill>
                <a:srgbClr val="0070C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sz="40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การพัฒนาคุณภาพการบริหารจัดการฝ่ายส่งน้ำและบำรุงรักษา</a:t>
            </a:r>
            <a:endParaRPr lang="en-US" sz="4000" b="1" dirty="0">
              <a:solidFill>
                <a:srgbClr val="0070C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endParaRPr lang="en-US" sz="1200" b="1" dirty="0">
              <a:solidFill>
                <a:srgbClr val="0070C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นายสมบัติ  สาลีพัฒนา</a:t>
            </a:r>
          </a:p>
          <a:p>
            <a:pPr algn="ctr"/>
            <a:r>
              <a:rPr lang="th-TH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หัวหน้าฝ่ายพัฒนาการบริหารจัดการน้ำ  สำนักบริหารจัดการน้ำและอุทกวิทยา</a:t>
            </a:r>
          </a:p>
          <a:p>
            <a:pPr algn="ctr"/>
            <a:endParaRPr lang="en-US" sz="1600" dirty="0">
              <a:solidFill>
                <a:srgbClr val="0070C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b="1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ณ โรงแรมริ</a:t>
            </a:r>
            <a:r>
              <a:rPr lang="th-TH" b="1" dirty="0" err="1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เวอร์</a:t>
            </a:r>
            <a:r>
              <a:rPr lang="th-TH" b="1" dirty="0">
                <a:solidFill>
                  <a:schemeClr val="accent3">
                    <a:lumMod val="75000"/>
                  </a:scheme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ไรน์ เพลส  อำเภอเมืองนนทบุรี  จังหวัดนนทบุรี</a:t>
            </a:r>
            <a:endParaRPr lang="th-TH" b="1" dirty="0">
              <a:solidFill>
                <a:srgbClr val="0070C0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576901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หลักเกณฑ์การให้คะแนน หมวด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1 - 3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การประเมินการพัฒนาคุณภาพการบริหารจัดโครงการส่งน้ำและบำรุงรักษา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76E4834-0F9D-4B54-BD11-EB9F01A179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352" y="1411031"/>
            <a:ext cx="8669136" cy="52583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4084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หลักเกณฑ์การให้คะแนน หมวด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1 - 3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การประเมินการพัฒนาคุณภาพการบริหารจัดโครงการส่งน้ำและบำรุงรักษา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52937D6B-02A9-446E-9873-5E0E7EC281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19" y="1340767"/>
            <a:ext cx="8568953" cy="542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452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หมวด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การนำองค์กร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9E8036E9-32A0-4A96-BB9B-A3532F2ABF0F}"/>
              </a:ext>
            </a:extLst>
          </p:cNvPr>
          <p:cNvGrpSpPr/>
          <p:nvPr/>
        </p:nvGrpSpPr>
        <p:grpSpPr>
          <a:xfrm>
            <a:off x="659819" y="1340768"/>
            <a:ext cx="7812360" cy="4884565"/>
            <a:chOff x="659819" y="1340768"/>
            <a:chExt cx="7812360" cy="4884565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5877BE79-40D9-48CA-8CC5-A24252DE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59819" y="1626475"/>
              <a:ext cx="7812360" cy="4598858"/>
            </a:xfrm>
            <a:prstGeom prst="rect">
              <a:avLst/>
            </a:prstGeom>
          </p:spPr>
        </p:pic>
        <p:sp>
          <p:nvSpPr>
            <p:cNvPr id="34" name="Freeform 5">
              <a:extLst>
                <a:ext uri="{FF2B5EF4-FFF2-40B4-BE49-F238E27FC236}">
                  <a16:creationId xmlns:a16="http://schemas.microsoft.com/office/drawing/2014/main" id="{25022E72-AA06-4C71-A2FF-BAA98E67AA69}"/>
                </a:ext>
              </a:extLst>
            </p:cNvPr>
            <p:cNvSpPr/>
            <p:nvPr/>
          </p:nvSpPr>
          <p:spPr>
            <a:xfrm>
              <a:off x="3608551" y="1340768"/>
              <a:ext cx="4131801" cy="2585136"/>
            </a:xfrm>
            <a:custGeom>
              <a:avLst/>
              <a:gdLst>
                <a:gd name="connsiteX0" fmla="*/ 188217 w 4131801"/>
                <a:gd name="connsiteY0" fmla="*/ 1660415 h 2585136"/>
                <a:gd name="connsiteX1" fmla="*/ 1256621 w 4131801"/>
                <a:gd name="connsiteY1" fmla="*/ 197375 h 2585136"/>
                <a:gd name="connsiteX2" fmla="*/ 4067198 w 4131801"/>
                <a:gd name="connsiteY2" fmla="*/ 255127 h 2585136"/>
                <a:gd name="connsiteX3" fmla="*/ 2989169 w 4131801"/>
                <a:gd name="connsiteY3" fmla="*/ 2411186 h 2585136"/>
                <a:gd name="connsiteX4" fmla="*/ 284470 w 4131801"/>
                <a:gd name="connsiteY4" fmla="*/ 2363059 h 2585136"/>
                <a:gd name="connsiteX5" fmla="*/ 188217 w 4131801"/>
                <a:gd name="connsiteY5" fmla="*/ 1660415 h 258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1801" h="2585136">
                  <a:moveTo>
                    <a:pt x="188217" y="1660415"/>
                  </a:moveTo>
                  <a:cubicBezTo>
                    <a:pt x="350242" y="1299468"/>
                    <a:pt x="610124" y="431590"/>
                    <a:pt x="1256621" y="197375"/>
                  </a:cubicBezTo>
                  <a:cubicBezTo>
                    <a:pt x="1903118" y="-36840"/>
                    <a:pt x="3778440" y="-113841"/>
                    <a:pt x="4067198" y="255127"/>
                  </a:cubicBezTo>
                  <a:cubicBezTo>
                    <a:pt x="4355956" y="624095"/>
                    <a:pt x="3619624" y="2059864"/>
                    <a:pt x="2989169" y="2411186"/>
                  </a:cubicBezTo>
                  <a:cubicBezTo>
                    <a:pt x="2358714" y="2762508"/>
                    <a:pt x="748087" y="2494604"/>
                    <a:pt x="284470" y="2363059"/>
                  </a:cubicBezTo>
                  <a:cubicBezTo>
                    <a:pt x="-179147" y="2231514"/>
                    <a:pt x="26192" y="2021362"/>
                    <a:pt x="188217" y="1660415"/>
                  </a:cubicBezTo>
                  <a:close/>
                </a:path>
              </a:pathLst>
            </a:custGeom>
            <a:noFill/>
            <a:ln w="666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6431281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1.1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ความเข้าใจนโยบายในระดับต่างๆ รวมถึงการแปลงนโยบายสู่ผู้ปฏิบัติงาน</a:t>
            </a: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F00D7B69-EDF9-4C76-8161-4775D409CB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1217902"/>
            <a:ext cx="9036496" cy="555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4752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58AD92-4BD3-4FCE-8D42-536F88487B34}"/>
              </a:ext>
            </a:extLst>
          </p:cNvPr>
          <p:cNvGrpSpPr/>
          <p:nvPr/>
        </p:nvGrpSpPr>
        <p:grpSpPr>
          <a:xfrm>
            <a:off x="52522" y="40185"/>
            <a:ext cx="9107732" cy="809158"/>
            <a:chOff x="18134" y="527274"/>
            <a:chExt cx="9107732" cy="809158"/>
          </a:xfrm>
        </p:grpSpPr>
        <p:sp>
          <p:nvSpPr>
            <p:cNvPr id="89" name="Round Diagonal Corner Rectangle 6">
              <a:extLst>
                <a:ext uri="{FF2B5EF4-FFF2-40B4-BE49-F238E27FC236}">
                  <a16:creationId xmlns:a16="http://schemas.microsoft.com/office/drawing/2014/main" id="{93DB897C-6451-4FEB-9650-6D74D387C790}"/>
                </a:ext>
              </a:extLst>
            </p:cNvPr>
            <p:cNvSpPr/>
            <p:nvPr/>
          </p:nvSpPr>
          <p:spPr>
            <a:xfrm>
              <a:off x="18134" y="527274"/>
              <a:ext cx="9073344" cy="80915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65C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8" name="Round Diagonal Corner Rectangle 7">
              <a:extLst>
                <a:ext uri="{FF2B5EF4-FFF2-40B4-BE49-F238E27FC236}">
                  <a16:creationId xmlns:a16="http://schemas.microsoft.com/office/drawing/2014/main" id="{150F7F87-F593-4036-8204-97DAB6D3C8C4}"/>
                </a:ext>
              </a:extLst>
            </p:cNvPr>
            <p:cNvSpPr/>
            <p:nvPr/>
          </p:nvSpPr>
          <p:spPr>
            <a:xfrm>
              <a:off x="86910" y="578705"/>
              <a:ext cx="9038956" cy="62376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E1F3FF">
                <a:alpha val="6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id="{3411E5CF-F592-46E3-BD77-C252C9F5EDEB}"/>
              </a:ext>
            </a:extLst>
          </p:cNvPr>
          <p:cNvSpPr txBox="1"/>
          <p:nvPr/>
        </p:nvSpPr>
        <p:spPr>
          <a:xfrm>
            <a:off x="274386" y="115222"/>
            <a:ext cx="51288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การขับเคลื่อนงานชลประทานภายใต้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RID TEAM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ABDFAE50-01C2-410C-B8B0-CF072907DF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98130"/>
            <a:ext cx="9144000" cy="5959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99851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658AD92-4BD3-4FCE-8D42-536F88487B34}"/>
              </a:ext>
            </a:extLst>
          </p:cNvPr>
          <p:cNvGrpSpPr/>
          <p:nvPr/>
        </p:nvGrpSpPr>
        <p:grpSpPr>
          <a:xfrm>
            <a:off x="52522" y="40185"/>
            <a:ext cx="9107732" cy="809158"/>
            <a:chOff x="18134" y="527274"/>
            <a:chExt cx="9107732" cy="809158"/>
          </a:xfrm>
        </p:grpSpPr>
        <p:sp>
          <p:nvSpPr>
            <p:cNvPr id="89" name="Round Diagonal Corner Rectangle 6">
              <a:extLst>
                <a:ext uri="{FF2B5EF4-FFF2-40B4-BE49-F238E27FC236}">
                  <a16:creationId xmlns:a16="http://schemas.microsoft.com/office/drawing/2014/main" id="{93DB897C-6451-4FEB-9650-6D74D387C790}"/>
                </a:ext>
              </a:extLst>
            </p:cNvPr>
            <p:cNvSpPr/>
            <p:nvPr/>
          </p:nvSpPr>
          <p:spPr>
            <a:xfrm>
              <a:off x="18134" y="527274"/>
              <a:ext cx="9073344" cy="80915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65C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88" name="Round Diagonal Corner Rectangle 7">
              <a:extLst>
                <a:ext uri="{FF2B5EF4-FFF2-40B4-BE49-F238E27FC236}">
                  <a16:creationId xmlns:a16="http://schemas.microsoft.com/office/drawing/2014/main" id="{150F7F87-F593-4036-8204-97DAB6D3C8C4}"/>
                </a:ext>
              </a:extLst>
            </p:cNvPr>
            <p:cNvSpPr/>
            <p:nvPr/>
          </p:nvSpPr>
          <p:spPr>
            <a:xfrm>
              <a:off x="86910" y="578705"/>
              <a:ext cx="9038956" cy="62376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E1F3FF">
                <a:alpha val="6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3" name="กล่องข้อความ 4">
            <a:extLst>
              <a:ext uri="{FF2B5EF4-FFF2-40B4-BE49-F238E27FC236}">
                <a16:creationId xmlns:a16="http://schemas.microsoft.com/office/drawing/2014/main" id="{3411E5CF-F592-46E3-BD77-C252C9F5EDEB}"/>
              </a:ext>
            </a:extLst>
          </p:cNvPr>
          <p:cNvSpPr txBox="1"/>
          <p:nvPr/>
        </p:nvSpPr>
        <p:spPr>
          <a:xfrm>
            <a:off x="274386" y="115222"/>
            <a:ext cx="806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การดำเนินงานสายงานส่งน้ำและการขับเคลื่อนงานชลประทานภายใต้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RID TEAM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35" name="Rectangle: Rounded Corners 234">
            <a:extLst>
              <a:ext uri="{FF2B5EF4-FFF2-40B4-BE49-F238E27FC236}">
                <a16:creationId xmlns:a16="http://schemas.microsoft.com/office/drawing/2014/main" id="{45D5BEA8-71FB-43B0-AF62-7AAB6BC3D096}"/>
              </a:ext>
            </a:extLst>
          </p:cNvPr>
          <p:cNvSpPr/>
          <p:nvPr/>
        </p:nvSpPr>
        <p:spPr>
          <a:xfrm>
            <a:off x="234014" y="2222724"/>
            <a:ext cx="2067729" cy="712050"/>
          </a:xfrm>
          <a:prstGeom prst="roundRect">
            <a:avLst/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6" name="Rectangle: Rounded Corners 235">
            <a:extLst>
              <a:ext uri="{FF2B5EF4-FFF2-40B4-BE49-F238E27FC236}">
                <a16:creationId xmlns:a16="http://schemas.microsoft.com/office/drawing/2014/main" id="{12FBF075-3B52-41AE-8440-0AC153DD1AF8}"/>
              </a:ext>
            </a:extLst>
          </p:cNvPr>
          <p:cNvSpPr/>
          <p:nvPr/>
        </p:nvSpPr>
        <p:spPr>
          <a:xfrm>
            <a:off x="430550" y="1007260"/>
            <a:ext cx="2123913" cy="783970"/>
          </a:xfrm>
          <a:prstGeom prst="roundRect">
            <a:avLst/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7" name="Rectangle 236">
            <a:extLst>
              <a:ext uri="{FF2B5EF4-FFF2-40B4-BE49-F238E27FC236}">
                <a16:creationId xmlns:a16="http://schemas.microsoft.com/office/drawing/2014/main" id="{0BCA9E68-9097-4163-BB0A-3817692BC1DC}"/>
              </a:ext>
            </a:extLst>
          </p:cNvPr>
          <p:cNvSpPr/>
          <p:nvPr/>
        </p:nvSpPr>
        <p:spPr>
          <a:xfrm>
            <a:off x="510986" y="1131607"/>
            <a:ext cx="218716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H SarabunPSK" panose="020B0500040200020003" pitchFamily="34" charset="-34"/>
              </a:rPr>
              <a:t>เตรียมความพร้อมโครงการชลประทานรับมือสถานการณ์น้ำ</a:t>
            </a:r>
            <a:endParaRPr kumimoji="0" lang="th-TH" sz="28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38" name="Rectangle 237">
            <a:extLst>
              <a:ext uri="{FF2B5EF4-FFF2-40B4-BE49-F238E27FC236}">
                <a16:creationId xmlns:a16="http://schemas.microsoft.com/office/drawing/2014/main" id="{4FFDB88E-F1B2-408E-9FEC-C7FC22153270}"/>
              </a:ext>
            </a:extLst>
          </p:cNvPr>
          <p:cNvSpPr/>
          <p:nvPr/>
        </p:nvSpPr>
        <p:spPr>
          <a:xfrm>
            <a:off x="536683" y="2335119"/>
            <a:ext cx="16568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  <a:t>วางแผนบริหารจัดการน้ำให้สอดคล้องสถานการณ์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1" name="Rectangle: Rounded Corners 240">
            <a:extLst>
              <a:ext uri="{FF2B5EF4-FFF2-40B4-BE49-F238E27FC236}">
                <a16:creationId xmlns:a16="http://schemas.microsoft.com/office/drawing/2014/main" id="{9780DD09-5D84-4BA5-BDB2-BAB75E07E0AB}"/>
              </a:ext>
            </a:extLst>
          </p:cNvPr>
          <p:cNvSpPr/>
          <p:nvPr/>
        </p:nvSpPr>
        <p:spPr>
          <a:xfrm>
            <a:off x="2906982" y="1219905"/>
            <a:ext cx="2781354" cy="816808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2" name="Rectangle 241">
            <a:extLst>
              <a:ext uri="{FF2B5EF4-FFF2-40B4-BE49-F238E27FC236}">
                <a16:creationId xmlns:a16="http://schemas.microsoft.com/office/drawing/2014/main" id="{D8D79DF2-923E-478E-A718-2BFBA5EC9C80}"/>
              </a:ext>
            </a:extLst>
          </p:cNvPr>
          <p:cNvSpPr/>
          <p:nvPr/>
        </p:nvSpPr>
        <p:spPr>
          <a:xfrm>
            <a:off x="2847872" y="1360836"/>
            <a:ext cx="28454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  <a:t>บูรณาการความร่วมมือกับ</a:t>
            </a:r>
            <a:b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</a:b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  <a:t>คณะกรรมการลุ่มน้ำ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และ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SC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  <a:t>ในระดับพื้นที่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43" name="Picture 242">
            <a:extLst>
              <a:ext uri="{FF2B5EF4-FFF2-40B4-BE49-F238E27FC236}">
                <a16:creationId xmlns:a16="http://schemas.microsoft.com/office/drawing/2014/main" id="{F90D4901-0CB3-481C-AC9B-4E2F2B2D48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044" y="1826124"/>
            <a:ext cx="2010057" cy="1340693"/>
          </a:xfrm>
          <a:prstGeom prst="rect">
            <a:avLst/>
          </a:prstGeom>
        </p:spPr>
      </p:pic>
      <p:sp>
        <p:nvSpPr>
          <p:cNvPr id="244" name="Rectangle 243">
            <a:extLst>
              <a:ext uri="{FF2B5EF4-FFF2-40B4-BE49-F238E27FC236}">
                <a16:creationId xmlns:a16="http://schemas.microsoft.com/office/drawing/2014/main" id="{434B696D-7FD7-46E9-90FB-C2FCF62A17EC}"/>
              </a:ext>
            </a:extLst>
          </p:cNvPr>
          <p:cNvSpPr/>
          <p:nvPr/>
        </p:nvSpPr>
        <p:spPr>
          <a:xfrm>
            <a:off x="406844" y="827351"/>
            <a:ext cx="562975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1.</a:t>
            </a:r>
            <a:endParaRPr kumimoji="0" lang="en-US" sz="54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5" name="Rectangle 244">
            <a:extLst>
              <a:ext uri="{FF2B5EF4-FFF2-40B4-BE49-F238E27FC236}">
                <a16:creationId xmlns:a16="http://schemas.microsoft.com/office/drawing/2014/main" id="{D6EC5BE9-70A3-46A1-BBEA-077376112367}"/>
              </a:ext>
            </a:extLst>
          </p:cNvPr>
          <p:cNvSpPr/>
          <p:nvPr/>
        </p:nvSpPr>
        <p:spPr>
          <a:xfrm>
            <a:off x="133570" y="2183804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2.</a:t>
            </a:r>
            <a:endParaRPr kumimoji="0" lang="en-US" sz="54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47" name="Rectangle: Rounded Corners 246">
            <a:extLst>
              <a:ext uri="{FF2B5EF4-FFF2-40B4-BE49-F238E27FC236}">
                <a16:creationId xmlns:a16="http://schemas.microsoft.com/office/drawing/2014/main" id="{0DE3BA53-7A49-4A04-8ADE-4617A096963F}"/>
              </a:ext>
            </a:extLst>
          </p:cNvPr>
          <p:cNvSpPr/>
          <p:nvPr/>
        </p:nvSpPr>
        <p:spPr>
          <a:xfrm>
            <a:off x="4730953" y="2003503"/>
            <a:ext cx="2445881" cy="720238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48" name="Rectangle 247">
            <a:extLst>
              <a:ext uri="{FF2B5EF4-FFF2-40B4-BE49-F238E27FC236}">
                <a16:creationId xmlns:a16="http://schemas.microsoft.com/office/drawing/2014/main" id="{C806BB1E-ED46-4868-A8A0-DEEDD7A864C2}"/>
              </a:ext>
            </a:extLst>
          </p:cNvPr>
          <p:cNvSpPr/>
          <p:nvPr/>
        </p:nvSpPr>
        <p:spPr>
          <a:xfrm>
            <a:off x="4954948" y="1995709"/>
            <a:ext cx="221530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H SarabunPSK" panose="020B0500040200020003" pitchFamily="34" charset="-34"/>
              </a:rPr>
              <a:t>พัฒนาทางเลือกการดำเนินการส่งน้ำและบำรุงรักษาในงานชลประทาน</a:t>
            </a:r>
            <a:endParaRPr kumimoji="0" lang="en-US" sz="1100" b="1" i="0" u="none" strike="noStrike" kern="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249" name="Rectangle 248">
            <a:extLst>
              <a:ext uri="{FF2B5EF4-FFF2-40B4-BE49-F238E27FC236}">
                <a16:creationId xmlns:a16="http://schemas.microsoft.com/office/drawing/2014/main" id="{F32BA4DC-B341-4885-98DF-E10E23BCDD29}"/>
              </a:ext>
            </a:extLst>
          </p:cNvPr>
          <p:cNvSpPr/>
          <p:nvPr/>
        </p:nvSpPr>
        <p:spPr>
          <a:xfrm>
            <a:off x="3093458" y="851911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7.</a:t>
            </a:r>
            <a:endParaRPr kumimoji="0" lang="en-US" sz="5400" b="1" i="1" u="none" strike="noStrike" kern="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51" name="Picture 250">
            <a:extLst>
              <a:ext uri="{FF2B5EF4-FFF2-40B4-BE49-F238E27FC236}">
                <a16:creationId xmlns:a16="http://schemas.microsoft.com/office/drawing/2014/main" id="{B5C124C9-5CD8-4C54-99D4-F3064C741B5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57" t="6471" r="32275"/>
          <a:stretch/>
        </p:blipFill>
        <p:spPr>
          <a:xfrm>
            <a:off x="2247129" y="1992459"/>
            <a:ext cx="600339" cy="837199"/>
          </a:xfrm>
          <a:prstGeom prst="rect">
            <a:avLst/>
          </a:prstGeom>
        </p:spPr>
      </p:pic>
      <p:pic>
        <p:nvPicPr>
          <p:cNvPr id="254" name="Picture 253">
            <a:extLst>
              <a:ext uri="{FF2B5EF4-FFF2-40B4-BE49-F238E27FC236}">
                <a16:creationId xmlns:a16="http://schemas.microsoft.com/office/drawing/2014/main" id="{C78C593F-ECC4-45F8-AD0B-FDF0231E4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8891" y="999174"/>
            <a:ext cx="1256810" cy="630913"/>
          </a:xfrm>
          <a:prstGeom prst="rect">
            <a:avLst/>
          </a:prstGeom>
        </p:spPr>
      </p:pic>
      <p:sp>
        <p:nvSpPr>
          <p:cNvPr id="255" name="Rectangle 254">
            <a:extLst>
              <a:ext uri="{FF2B5EF4-FFF2-40B4-BE49-F238E27FC236}">
                <a16:creationId xmlns:a16="http://schemas.microsoft.com/office/drawing/2014/main" id="{2F4D44A0-8A7B-467F-9B8E-BAFF9307B993}"/>
              </a:ext>
            </a:extLst>
          </p:cNvPr>
          <p:cNvSpPr/>
          <p:nvPr/>
        </p:nvSpPr>
        <p:spPr>
          <a:xfrm>
            <a:off x="4706304" y="1823874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6.</a:t>
            </a:r>
            <a:endParaRPr kumimoji="0" lang="en-US" sz="54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1" name="Rectangle: Rounded Corners 260">
            <a:extLst>
              <a:ext uri="{FF2B5EF4-FFF2-40B4-BE49-F238E27FC236}">
                <a16:creationId xmlns:a16="http://schemas.microsoft.com/office/drawing/2014/main" id="{845B496C-D91D-487B-B90C-553E7CF9460B}"/>
              </a:ext>
            </a:extLst>
          </p:cNvPr>
          <p:cNvSpPr/>
          <p:nvPr/>
        </p:nvSpPr>
        <p:spPr>
          <a:xfrm>
            <a:off x="872146" y="3043054"/>
            <a:ext cx="2533485" cy="1367605"/>
          </a:xfrm>
          <a:prstGeom prst="roundRect">
            <a:avLst/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62" name="Rectangle 261">
            <a:extLst>
              <a:ext uri="{FF2B5EF4-FFF2-40B4-BE49-F238E27FC236}">
                <a16:creationId xmlns:a16="http://schemas.microsoft.com/office/drawing/2014/main" id="{B86F3838-59B2-4FA9-9ACE-32A4B6A6F013}"/>
              </a:ext>
            </a:extLst>
          </p:cNvPr>
          <p:cNvSpPr/>
          <p:nvPr/>
        </p:nvSpPr>
        <p:spPr>
          <a:xfrm>
            <a:off x="1027731" y="3107765"/>
            <a:ext cx="227555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  <a:t>งานปรับปรุง และบำรุงรักษาโครงการชลประทาน และการตรวจสอบความปลอดภัยเขื่อน (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Dam Safety</a:t>
            </a:r>
            <a:r>
              <a:rPr kumimoji="0" lang="th-TH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)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 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+mn-ea"/>
                <a:cs typeface="TH SarabunPSK" panose="020B0500040200020003" pitchFamily="34" charset="-34"/>
              </a:rPr>
              <a:t>ให้พร้อมใช้งานเต็มศักยภาพ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63" name="Rectangle 262">
            <a:extLst>
              <a:ext uri="{FF2B5EF4-FFF2-40B4-BE49-F238E27FC236}">
                <a16:creationId xmlns:a16="http://schemas.microsoft.com/office/drawing/2014/main" id="{94B6185C-1459-45C3-88A9-EC1A672A4F76}"/>
              </a:ext>
            </a:extLst>
          </p:cNvPr>
          <p:cNvSpPr/>
          <p:nvPr/>
        </p:nvSpPr>
        <p:spPr>
          <a:xfrm>
            <a:off x="656945" y="2879052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3.</a:t>
            </a:r>
            <a:endParaRPr kumimoji="0" lang="en-US" sz="54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264" name="Picture 263">
            <a:extLst>
              <a:ext uri="{FF2B5EF4-FFF2-40B4-BE49-F238E27FC236}">
                <a16:creationId xmlns:a16="http://schemas.microsoft.com/office/drawing/2014/main" id="{4280315F-049C-4263-86B5-2C8984C348A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03931"/>
            <a:ext cx="9123159" cy="3254068"/>
          </a:xfrm>
          <a:prstGeom prst="rect">
            <a:avLst/>
          </a:prstGeom>
        </p:spPr>
      </p:pic>
      <p:grpSp>
        <p:nvGrpSpPr>
          <p:cNvPr id="265" name="Group 264">
            <a:extLst>
              <a:ext uri="{FF2B5EF4-FFF2-40B4-BE49-F238E27FC236}">
                <a16:creationId xmlns:a16="http://schemas.microsoft.com/office/drawing/2014/main" id="{593AC477-6237-47B1-ABB8-675F6C648BF9}"/>
              </a:ext>
            </a:extLst>
          </p:cNvPr>
          <p:cNvGrpSpPr/>
          <p:nvPr/>
        </p:nvGrpSpPr>
        <p:grpSpPr>
          <a:xfrm rot="21292940">
            <a:off x="1565441" y="4962697"/>
            <a:ext cx="2207464" cy="1647149"/>
            <a:chOff x="2009896" y="4152745"/>
            <a:chExt cx="1796184" cy="1104900"/>
          </a:xfrm>
          <a:gradFill flip="none" rotWithShape="1">
            <a:gsLst>
              <a:gs pos="0">
                <a:srgbClr val="49B7E9"/>
              </a:gs>
              <a:gs pos="100000">
                <a:srgbClr val="33ACE2"/>
              </a:gs>
            </a:gsLst>
            <a:lin ang="10800000" scaled="1"/>
            <a:tileRect/>
          </a:gradFill>
        </p:grpSpPr>
        <p:sp>
          <p:nvSpPr>
            <p:cNvPr id="266" name="Freeform: Shape 265">
              <a:extLst>
                <a:ext uri="{FF2B5EF4-FFF2-40B4-BE49-F238E27FC236}">
                  <a16:creationId xmlns:a16="http://schemas.microsoft.com/office/drawing/2014/main" id="{76C015E9-3E2E-4B35-AE80-34DFC73A6DE0}"/>
                </a:ext>
              </a:extLst>
            </p:cNvPr>
            <p:cNvSpPr/>
            <p:nvPr/>
          </p:nvSpPr>
          <p:spPr>
            <a:xfrm>
              <a:off x="2009896" y="4152745"/>
              <a:ext cx="1796184" cy="1104900"/>
            </a:xfrm>
            <a:custGeom>
              <a:avLst/>
              <a:gdLst>
                <a:gd name="connsiteX0" fmla="*/ 644525 w 1796184"/>
                <a:gd name="connsiteY0" fmla="*/ 0 h 1104900"/>
                <a:gd name="connsiteX1" fmla="*/ 1004885 w 1796184"/>
                <a:gd name="connsiteY1" fmla="*/ 94349 h 1104900"/>
                <a:gd name="connsiteX2" fmla="*/ 1069020 w 1796184"/>
                <a:gd name="connsiteY2" fmla="*/ 139707 h 1104900"/>
                <a:gd name="connsiteX3" fmla="*/ 1119006 w 1796184"/>
                <a:gd name="connsiteY3" fmla="*/ 126407 h 1104900"/>
                <a:gd name="connsiteX4" fmla="*/ 1232590 w 1796184"/>
                <a:gd name="connsiteY4" fmla="*/ 116592 h 1104900"/>
                <a:gd name="connsiteX5" fmla="*/ 1796184 w 1796184"/>
                <a:gd name="connsiteY5" fmla="*/ 599672 h 1104900"/>
                <a:gd name="connsiteX6" fmla="*/ 1232590 w 1796184"/>
                <a:gd name="connsiteY6" fmla="*/ 1082752 h 1104900"/>
                <a:gd name="connsiteX7" fmla="*/ 1013214 w 1796184"/>
                <a:gd name="connsiteY7" fmla="*/ 1044789 h 1104900"/>
                <a:gd name="connsiteX8" fmla="*/ 972253 w 1796184"/>
                <a:gd name="connsiteY8" fmla="*/ 1025733 h 1104900"/>
                <a:gd name="connsiteX9" fmla="*/ 895403 w 1796184"/>
                <a:gd name="connsiteY9" fmla="*/ 1061486 h 1104900"/>
                <a:gd name="connsiteX10" fmla="*/ 644525 w 1796184"/>
                <a:gd name="connsiteY10" fmla="*/ 1104900 h 1104900"/>
                <a:gd name="connsiteX11" fmla="*/ 0 w 1796184"/>
                <a:gd name="connsiteY11" fmla="*/ 552450 h 1104900"/>
                <a:gd name="connsiteX12" fmla="*/ 644525 w 1796184"/>
                <a:gd name="connsiteY12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6184" h="1104900">
                  <a:moveTo>
                    <a:pt x="644525" y="0"/>
                  </a:moveTo>
                  <a:cubicBezTo>
                    <a:pt x="778011" y="0"/>
                    <a:pt x="902018" y="34782"/>
                    <a:pt x="1004885" y="94349"/>
                  </a:cubicBezTo>
                  <a:lnTo>
                    <a:pt x="1069020" y="139707"/>
                  </a:lnTo>
                  <a:lnTo>
                    <a:pt x="1119006" y="126407"/>
                  </a:lnTo>
                  <a:cubicBezTo>
                    <a:pt x="1155695" y="119972"/>
                    <a:pt x="1193682" y="116592"/>
                    <a:pt x="1232590" y="116592"/>
                  </a:cubicBezTo>
                  <a:cubicBezTo>
                    <a:pt x="1543854" y="116592"/>
                    <a:pt x="1796184" y="332874"/>
                    <a:pt x="1796184" y="599672"/>
                  </a:cubicBezTo>
                  <a:cubicBezTo>
                    <a:pt x="1796184" y="866470"/>
                    <a:pt x="1543854" y="1082752"/>
                    <a:pt x="1232590" y="1082752"/>
                  </a:cubicBezTo>
                  <a:cubicBezTo>
                    <a:pt x="1154774" y="1082752"/>
                    <a:pt x="1080642" y="1069235"/>
                    <a:pt x="1013214" y="1044789"/>
                  </a:cubicBezTo>
                  <a:lnTo>
                    <a:pt x="972253" y="1025733"/>
                  </a:lnTo>
                  <a:lnTo>
                    <a:pt x="895403" y="1061486"/>
                  </a:lnTo>
                  <a:cubicBezTo>
                    <a:pt x="818293" y="1089442"/>
                    <a:pt x="733515" y="1104900"/>
                    <a:pt x="644525" y="1104900"/>
                  </a:cubicBezTo>
                  <a:cubicBezTo>
                    <a:pt x="288564" y="1104900"/>
                    <a:pt x="0" y="857560"/>
                    <a:pt x="0" y="552450"/>
                  </a:cubicBezTo>
                  <a:cubicBezTo>
                    <a:pt x="0" y="247340"/>
                    <a:pt x="288564" y="0"/>
                    <a:pt x="64452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267" name="Connector: Curved 266">
              <a:extLst>
                <a:ext uri="{FF2B5EF4-FFF2-40B4-BE49-F238E27FC236}">
                  <a16:creationId xmlns:a16="http://schemas.microsoft.com/office/drawing/2014/main" id="{864CF1D2-9BDE-4190-8A75-CBE2A004E38E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350478" y="474289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8" name="Connector: Curved 267">
              <a:extLst>
                <a:ext uri="{FF2B5EF4-FFF2-40B4-BE49-F238E27FC236}">
                  <a16:creationId xmlns:a16="http://schemas.microsoft.com/office/drawing/2014/main" id="{A3E16C25-D63B-4426-9DF5-20534CE60D29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308619" y="492521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9" name="Connector: Curved 268">
              <a:extLst>
                <a:ext uri="{FF2B5EF4-FFF2-40B4-BE49-F238E27FC236}">
                  <a16:creationId xmlns:a16="http://schemas.microsoft.com/office/drawing/2014/main" id="{B3500D27-0766-44FD-AEDF-8F28431B4ECD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825570" y="474057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0" name="Connector: Curved 269">
              <a:extLst>
                <a:ext uri="{FF2B5EF4-FFF2-40B4-BE49-F238E27FC236}">
                  <a16:creationId xmlns:a16="http://schemas.microsoft.com/office/drawing/2014/main" id="{40E2AC17-587C-414E-A074-28EA259B5EBF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478546" y="439413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1" name="Connector: Curved 270">
              <a:extLst>
                <a:ext uri="{FF2B5EF4-FFF2-40B4-BE49-F238E27FC236}">
                  <a16:creationId xmlns:a16="http://schemas.microsoft.com/office/drawing/2014/main" id="{D95C7798-5EB0-44EF-BC3D-36DF8333C94F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56437" y="4490999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2" name="Connector: Curved 271">
              <a:extLst>
                <a:ext uri="{FF2B5EF4-FFF2-40B4-BE49-F238E27FC236}">
                  <a16:creationId xmlns:a16="http://schemas.microsoft.com/office/drawing/2014/main" id="{777C40DE-E94B-46F0-86AA-1419F7E1C60A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88157" y="5008128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73" name="Freeform: Shape 272">
            <a:extLst>
              <a:ext uri="{FF2B5EF4-FFF2-40B4-BE49-F238E27FC236}">
                <a16:creationId xmlns:a16="http://schemas.microsoft.com/office/drawing/2014/main" id="{7956AC14-BD39-4C6A-93D8-772E9DCDB17E}"/>
              </a:ext>
            </a:extLst>
          </p:cNvPr>
          <p:cNvSpPr/>
          <p:nvPr/>
        </p:nvSpPr>
        <p:spPr>
          <a:xfrm rot="21292940">
            <a:off x="1581013" y="4966472"/>
            <a:ext cx="2207464" cy="1647149"/>
          </a:xfrm>
          <a:custGeom>
            <a:avLst/>
            <a:gdLst>
              <a:gd name="connsiteX0" fmla="*/ 644525 w 1796184"/>
              <a:gd name="connsiteY0" fmla="*/ 0 h 1104900"/>
              <a:gd name="connsiteX1" fmla="*/ 1004885 w 1796184"/>
              <a:gd name="connsiteY1" fmla="*/ 94349 h 1104900"/>
              <a:gd name="connsiteX2" fmla="*/ 1069020 w 1796184"/>
              <a:gd name="connsiteY2" fmla="*/ 139707 h 1104900"/>
              <a:gd name="connsiteX3" fmla="*/ 1119006 w 1796184"/>
              <a:gd name="connsiteY3" fmla="*/ 126407 h 1104900"/>
              <a:gd name="connsiteX4" fmla="*/ 1232590 w 1796184"/>
              <a:gd name="connsiteY4" fmla="*/ 116592 h 1104900"/>
              <a:gd name="connsiteX5" fmla="*/ 1796184 w 1796184"/>
              <a:gd name="connsiteY5" fmla="*/ 599672 h 1104900"/>
              <a:gd name="connsiteX6" fmla="*/ 1232590 w 1796184"/>
              <a:gd name="connsiteY6" fmla="*/ 1082752 h 1104900"/>
              <a:gd name="connsiteX7" fmla="*/ 1013214 w 1796184"/>
              <a:gd name="connsiteY7" fmla="*/ 1044789 h 1104900"/>
              <a:gd name="connsiteX8" fmla="*/ 972253 w 1796184"/>
              <a:gd name="connsiteY8" fmla="*/ 1025733 h 1104900"/>
              <a:gd name="connsiteX9" fmla="*/ 895403 w 1796184"/>
              <a:gd name="connsiteY9" fmla="*/ 1061486 h 1104900"/>
              <a:gd name="connsiteX10" fmla="*/ 644525 w 1796184"/>
              <a:gd name="connsiteY10" fmla="*/ 1104900 h 1104900"/>
              <a:gd name="connsiteX11" fmla="*/ 0 w 1796184"/>
              <a:gd name="connsiteY11" fmla="*/ 552450 h 1104900"/>
              <a:gd name="connsiteX12" fmla="*/ 644525 w 1796184"/>
              <a:gd name="connsiteY12" fmla="*/ 0 h 110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796184" h="1104900">
                <a:moveTo>
                  <a:pt x="644525" y="0"/>
                </a:moveTo>
                <a:cubicBezTo>
                  <a:pt x="778011" y="0"/>
                  <a:pt x="902018" y="34782"/>
                  <a:pt x="1004885" y="94349"/>
                </a:cubicBezTo>
                <a:lnTo>
                  <a:pt x="1069020" y="139707"/>
                </a:lnTo>
                <a:lnTo>
                  <a:pt x="1119006" y="126407"/>
                </a:lnTo>
                <a:cubicBezTo>
                  <a:pt x="1155695" y="119972"/>
                  <a:pt x="1193682" y="116592"/>
                  <a:pt x="1232590" y="116592"/>
                </a:cubicBezTo>
                <a:cubicBezTo>
                  <a:pt x="1543854" y="116592"/>
                  <a:pt x="1796184" y="332874"/>
                  <a:pt x="1796184" y="599672"/>
                </a:cubicBezTo>
                <a:cubicBezTo>
                  <a:pt x="1796184" y="866470"/>
                  <a:pt x="1543854" y="1082752"/>
                  <a:pt x="1232590" y="1082752"/>
                </a:cubicBezTo>
                <a:cubicBezTo>
                  <a:pt x="1154774" y="1082752"/>
                  <a:pt x="1080642" y="1069235"/>
                  <a:pt x="1013214" y="1044789"/>
                </a:cubicBezTo>
                <a:lnTo>
                  <a:pt x="972253" y="1025733"/>
                </a:lnTo>
                <a:lnTo>
                  <a:pt x="895403" y="1061486"/>
                </a:lnTo>
                <a:cubicBezTo>
                  <a:pt x="818293" y="1089442"/>
                  <a:pt x="733515" y="1104900"/>
                  <a:pt x="644525" y="1104900"/>
                </a:cubicBezTo>
                <a:cubicBezTo>
                  <a:pt x="288564" y="1104900"/>
                  <a:pt x="0" y="857560"/>
                  <a:pt x="0" y="552450"/>
                </a:cubicBezTo>
                <a:cubicBezTo>
                  <a:pt x="0" y="247340"/>
                  <a:pt x="288564" y="0"/>
                  <a:pt x="644525" y="0"/>
                </a:cubicBezTo>
                <a:close/>
              </a:path>
            </a:pathLst>
          </a:custGeom>
          <a:noFill/>
          <a:ln w="38100">
            <a:gradFill flip="none" rotWithShape="1">
              <a:gsLst>
                <a:gs pos="0">
                  <a:srgbClr val="94A73A"/>
                </a:gs>
                <a:gs pos="100000">
                  <a:srgbClr val="5E8339"/>
                </a:gs>
              </a:gsLst>
              <a:lin ang="5400000" scaled="1"/>
              <a:tileRect/>
            </a:gra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74" name="Picture 273">
            <a:extLst>
              <a:ext uri="{FF2B5EF4-FFF2-40B4-BE49-F238E27FC236}">
                <a16:creationId xmlns:a16="http://schemas.microsoft.com/office/drawing/2014/main" id="{A30F05A8-643C-49E0-A30B-26431459DE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255" y="4587249"/>
            <a:ext cx="1098608" cy="780011"/>
          </a:xfrm>
          <a:prstGeom prst="rect">
            <a:avLst/>
          </a:prstGeom>
          <a:effectLst>
            <a:outerShdw blurRad="63500" sx="122000" sy="122000" algn="ctr" rotWithShape="0">
              <a:schemeClr val="bg1">
                <a:lumMod val="65000"/>
              </a:schemeClr>
            </a:outerShdw>
          </a:effectLst>
        </p:spPr>
      </p:pic>
      <p:sp>
        <p:nvSpPr>
          <p:cNvPr id="276" name="Rectangle 275">
            <a:extLst>
              <a:ext uri="{FF2B5EF4-FFF2-40B4-BE49-F238E27FC236}">
                <a16:creationId xmlns:a16="http://schemas.microsoft.com/office/drawing/2014/main" id="{19062B65-251A-4730-84AE-1B16CD7EAB8E}"/>
              </a:ext>
            </a:extLst>
          </p:cNvPr>
          <p:cNvSpPr/>
          <p:nvPr/>
        </p:nvSpPr>
        <p:spPr>
          <a:xfrm>
            <a:off x="1514979" y="5754394"/>
            <a:ext cx="127135" cy="251820"/>
          </a:xfrm>
          <a:prstGeom prst="rect">
            <a:avLst/>
          </a:prstGeom>
          <a:solidFill>
            <a:srgbClr val="36AEE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77" name="Rectangle 276">
            <a:extLst>
              <a:ext uri="{FF2B5EF4-FFF2-40B4-BE49-F238E27FC236}">
                <a16:creationId xmlns:a16="http://schemas.microsoft.com/office/drawing/2014/main" id="{2EA366CE-1170-48E6-8BE6-F27DD9F7A7CF}"/>
              </a:ext>
            </a:extLst>
          </p:cNvPr>
          <p:cNvSpPr/>
          <p:nvPr/>
        </p:nvSpPr>
        <p:spPr>
          <a:xfrm>
            <a:off x="3736758" y="5684963"/>
            <a:ext cx="80310" cy="201487"/>
          </a:xfrm>
          <a:prstGeom prst="rect">
            <a:avLst/>
          </a:prstGeom>
          <a:solidFill>
            <a:srgbClr val="49B7E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pic>
        <p:nvPicPr>
          <p:cNvPr id="278" name="Picture 277">
            <a:extLst>
              <a:ext uri="{FF2B5EF4-FFF2-40B4-BE49-F238E27FC236}">
                <a16:creationId xmlns:a16="http://schemas.microsoft.com/office/drawing/2014/main" id="{43325495-23D2-49BF-A5A7-E2382BCB3D7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93" y="3869176"/>
            <a:ext cx="1185304" cy="1120533"/>
          </a:xfrm>
          <a:prstGeom prst="rect">
            <a:avLst/>
          </a:prstGeom>
        </p:spPr>
      </p:pic>
      <p:pic>
        <p:nvPicPr>
          <p:cNvPr id="279" name="Picture 278">
            <a:extLst>
              <a:ext uri="{FF2B5EF4-FFF2-40B4-BE49-F238E27FC236}">
                <a16:creationId xmlns:a16="http://schemas.microsoft.com/office/drawing/2014/main" id="{5C889DD3-8802-4983-A338-C9AAD4E0CBD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664" y="4121232"/>
            <a:ext cx="766503" cy="547502"/>
          </a:xfrm>
          <a:prstGeom prst="rect">
            <a:avLst/>
          </a:prstGeom>
        </p:spPr>
      </p:pic>
      <p:grpSp>
        <p:nvGrpSpPr>
          <p:cNvPr id="280" name="Group 279">
            <a:extLst>
              <a:ext uri="{FF2B5EF4-FFF2-40B4-BE49-F238E27FC236}">
                <a16:creationId xmlns:a16="http://schemas.microsoft.com/office/drawing/2014/main" id="{8B3FCCDB-7371-4480-A471-2904DE56E71B}"/>
              </a:ext>
            </a:extLst>
          </p:cNvPr>
          <p:cNvGrpSpPr/>
          <p:nvPr/>
        </p:nvGrpSpPr>
        <p:grpSpPr>
          <a:xfrm rot="21286476">
            <a:off x="4166654" y="5500259"/>
            <a:ext cx="2207464" cy="387102"/>
            <a:chOff x="2009896" y="4152745"/>
            <a:chExt cx="1796184" cy="1104900"/>
          </a:xfrm>
          <a:gradFill flip="none" rotWithShape="1">
            <a:gsLst>
              <a:gs pos="0">
                <a:srgbClr val="59C6F1"/>
              </a:gs>
              <a:gs pos="100000">
                <a:srgbClr val="4BB9EA"/>
              </a:gs>
            </a:gsLst>
            <a:lin ang="10800000" scaled="1"/>
            <a:tileRect/>
          </a:gradFill>
        </p:grpSpPr>
        <p:sp>
          <p:nvSpPr>
            <p:cNvPr id="281" name="Freeform: Shape 280">
              <a:extLst>
                <a:ext uri="{FF2B5EF4-FFF2-40B4-BE49-F238E27FC236}">
                  <a16:creationId xmlns:a16="http://schemas.microsoft.com/office/drawing/2014/main" id="{E5F9F323-FD35-41F5-9B5F-42DA266B4456}"/>
                </a:ext>
              </a:extLst>
            </p:cNvPr>
            <p:cNvSpPr/>
            <p:nvPr/>
          </p:nvSpPr>
          <p:spPr>
            <a:xfrm>
              <a:off x="2009896" y="4152745"/>
              <a:ext cx="1796184" cy="1104900"/>
            </a:xfrm>
            <a:custGeom>
              <a:avLst/>
              <a:gdLst>
                <a:gd name="connsiteX0" fmla="*/ 644525 w 1796184"/>
                <a:gd name="connsiteY0" fmla="*/ 0 h 1104900"/>
                <a:gd name="connsiteX1" fmla="*/ 1004885 w 1796184"/>
                <a:gd name="connsiteY1" fmla="*/ 94349 h 1104900"/>
                <a:gd name="connsiteX2" fmla="*/ 1069020 w 1796184"/>
                <a:gd name="connsiteY2" fmla="*/ 139707 h 1104900"/>
                <a:gd name="connsiteX3" fmla="*/ 1119006 w 1796184"/>
                <a:gd name="connsiteY3" fmla="*/ 126407 h 1104900"/>
                <a:gd name="connsiteX4" fmla="*/ 1232590 w 1796184"/>
                <a:gd name="connsiteY4" fmla="*/ 116592 h 1104900"/>
                <a:gd name="connsiteX5" fmla="*/ 1796184 w 1796184"/>
                <a:gd name="connsiteY5" fmla="*/ 599672 h 1104900"/>
                <a:gd name="connsiteX6" fmla="*/ 1232590 w 1796184"/>
                <a:gd name="connsiteY6" fmla="*/ 1082752 h 1104900"/>
                <a:gd name="connsiteX7" fmla="*/ 1013214 w 1796184"/>
                <a:gd name="connsiteY7" fmla="*/ 1044789 h 1104900"/>
                <a:gd name="connsiteX8" fmla="*/ 972253 w 1796184"/>
                <a:gd name="connsiteY8" fmla="*/ 1025733 h 1104900"/>
                <a:gd name="connsiteX9" fmla="*/ 895403 w 1796184"/>
                <a:gd name="connsiteY9" fmla="*/ 1061486 h 1104900"/>
                <a:gd name="connsiteX10" fmla="*/ 644525 w 1796184"/>
                <a:gd name="connsiteY10" fmla="*/ 1104900 h 1104900"/>
                <a:gd name="connsiteX11" fmla="*/ 0 w 1796184"/>
                <a:gd name="connsiteY11" fmla="*/ 552450 h 1104900"/>
                <a:gd name="connsiteX12" fmla="*/ 644525 w 1796184"/>
                <a:gd name="connsiteY12" fmla="*/ 0 h 11049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96184" h="1104900">
                  <a:moveTo>
                    <a:pt x="644525" y="0"/>
                  </a:moveTo>
                  <a:cubicBezTo>
                    <a:pt x="778011" y="0"/>
                    <a:pt x="902018" y="34782"/>
                    <a:pt x="1004885" y="94349"/>
                  </a:cubicBezTo>
                  <a:lnTo>
                    <a:pt x="1069020" y="139707"/>
                  </a:lnTo>
                  <a:lnTo>
                    <a:pt x="1119006" y="126407"/>
                  </a:lnTo>
                  <a:cubicBezTo>
                    <a:pt x="1155695" y="119972"/>
                    <a:pt x="1193682" y="116592"/>
                    <a:pt x="1232590" y="116592"/>
                  </a:cubicBezTo>
                  <a:cubicBezTo>
                    <a:pt x="1543854" y="116592"/>
                    <a:pt x="1796184" y="332874"/>
                    <a:pt x="1796184" y="599672"/>
                  </a:cubicBezTo>
                  <a:cubicBezTo>
                    <a:pt x="1796184" y="866470"/>
                    <a:pt x="1543854" y="1082752"/>
                    <a:pt x="1232590" y="1082752"/>
                  </a:cubicBezTo>
                  <a:cubicBezTo>
                    <a:pt x="1154774" y="1082752"/>
                    <a:pt x="1080642" y="1069235"/>
                    <a:pt x="1013214" y="1044789"/>
                  </a:cubicBezTo>
                  <a:lnTo>
                    <a:pt x="972253" y="1025733"/>
                  </a:lnTo>
                  <a:lnTo>
                    <a:pt x="895403" y="1061486"/>
                  </a:lnTo>
                  <a:cubicBezTo>
                    <a:pt x="818293" y="1089442"/>
                    <a:pt x="733515" y="1104900"/>
                    <a:pt x="644525" y="1104900"/>
                  </a:cubicBezTo>
                  <a:cubicBezTo>
                    <a:pt x="288564" y="1104900"/>
                    <a:pt x="0" y="857560"/>
                    <a:pt x="0" y="552450"/>
                  </a:cubicBezTo>
                  <a:cubicBezTo>
                    <a:pt x="0" y="247340"/>
                    <a:pt x="288564" y="0"/>
                    <a:pt x="644525" y="0"/>
                  </a:cubicBezTo>
                  <a:close/>
                </a:path>
              </a:pathLst>
            </a:custGeom>
            <a:grpFill/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cxnSp>
          <p:nvCxnSpPr>
            <p:cNvPr id="282" name="Connector: Curved 281">
              <a:extLst>
                <a:ext uri="{FF2B5EF4-FFF2-40B4-BE49-F238E27FC236}">
                  <a16:creationId xmlns:a16="http://schemas.microsoft.com/office/drawing/2014/main" id="{95CAE892-69C8-4C23-9675-A282A1646D86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350478" y="474289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3" name="Connector: Curved 282">
              <a:extLst>
                <a:ext uri="{FF2B5EF4-FFF2-40B4-BE49-F238E27FC236}">
                  <a16:creationId xmlns:a16="http://schemas.microsoft.com/office/drawing/2014/main" id="{E6B25FEB-E57D-4A98-AC1D-DA6DF0CB9EFA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308619" y="4925213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4" name="Connector: Curved 283">
              <a:extLst>
                <a:ext uri="{FF2B5EF4-FFF2-40B4-BE49-F238E27FC236}">
                  <a16:creationId xmlns:a16="http://schemas.microsoft.com/office/drawing/2014/main" id="{6D2A12B1-8A0F-4E14-84BC-49D8AB7502E8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825570" y="474057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5" name="Connector: Curved 284">
              <a:extLst>
                <a:ext uri="{FF2B5EF4-FFF2-40B4-BE49-F238E27FC236}">
                  <a16:creationId xmlns:a16="http://schemas.microsoft.com/office/drawing/2014/main" id="{8D8EC579-CBBD-49AA-A895-C20C276061B7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2478546" y="4394132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6" name="Connector: Curved 285">
              <a:extLst>
                <a:ext uri="{FF2B5EF4-FFF2-40B4-BE49-F238E27FC236}">
                  <a16:creationId xmlns:a16="http://schemas.microsoft.com/office/drawing/2014/main" id="{61DC8F69-771B-4E61-B4DF-A1BFC37D7E24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56437" y="4490999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7" name="Connector: Curved 286">
              <a:extLst>
                <a:ext uri="{FF2B5EF4-FFF2-40B4-BE49-F238E27FC236}">
                  <a16:creationId xmlns:a16="http://schemas.microsoft.com/office/drawing/2014/main" id="{6E249F28-68DD-488D-955D-9035546E9C41}"/>
                </a:ext>
              </a:extLst>
            </p:cNvPr>
            <p:cNvCxnSpPr>
              <a:cxnSpLocks/>
            </p:cNvCxnSpPr>
            <p:nvPr/>
          </p:nvCxnSpPr>
          <p:spPr>
            <a:xfrm rot="19440318">
              <a:off x="3188157" y="5008128"/>
              <a:ext cx="164833" cy="105609"/>
            </a:xfrm>
            <a:prstGeom prst="curvedConnector3">
              <a:avLst/>
            </a:prstGeom>
            <a:grpFill/>
            <a:ln w="25400" cap="rnd">
              <a:solidFill>
                <a:schemeClr val="bg1">
                  <a:alpha val="52000"/>
                </a:schemeClr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88" name="Picture 287">
            <a:extLst>
              <a:ext uri="{FF2B5EF4-FFF2-40B4-BE49-F238E27FC236}">
                <a16:creationId xmlns:a16="http://schemas.microsoft.com/office/drawing/2014/main" id="{0858BDC4-9047-4010-B0B8-2DBADDA82D9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"/>
          <a:stretch/>
        </p:blipFill>
        <p:spPr>
          <a:xfrm rot="464178">
            <a:off x="4851979" y="5274963"/>
            <a:ext cx="1183584" cy="646806"/>
          </a:xfrm>
          <a:prstGeom prst="rect">
            <a:avLst/>
          </a:prstGeom>
        </p:spPr>
      </p:pic>
      <p:grpSp>
        <p:nvGrpSpPr>
          <p:cNvPr id="289" name="Group 288">
            <a:extLst>
              <a:ext uri="{FF2B5EF4-FFF2-40B4-BE49-F238E27FC236}">
                <a16:creationId xmlns:a16="http://schemas.microsoft.com/office/drawing/2014/main" id="{3A254877-F429-474C-A50E-FC6DAF5CFD01}"/>
              </a:ext>
            </a:extLst>
          </p:cNvPr>
          <p:cNvGrpSpPr/>
          <p:nvPr/>
        </p:nvGrpSpPr>
        <p:grpSpPr>
          <a:xfrm>
            <a:off x="4615987" y="5370285"/>
            <a:ext cx="585944" cy="588247"/>
            <a:chOff x="4615987" y="5425567"/>
            <a:chExt cx="530878" cy="532965"/>
          </a:xfrm>
        </p:grpSpPr>
        <p:pic>
          <p:nvPicPr>
            <p:cNvPr id="290" name="Picture 289">
              <a:extLst>
                <a:ext uri="{FF2B5EF4-FFF2-40B4-BE49-F238E27FC236}">
                  <a16:creationId xmlns:a16="http://schemas.microsoft.com/office/drawing/2014/main" id="{D6F5CD0B-F37F-4A2C-B013-B9B684424D3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25629">
              <a:off x="4500427" y="5555795"/>
              <a:ext cx="499923" cy="268803"/>
            </a:xfrm>
            <a:prstGeom prst="rect">
              <a:avLst/>
            </a:prstGeom>
          </p:spPr>
        </p:pic>
        <p:pic>
          <p:nvPicPr>
            <p:cNvPr id="291" name="Picture 290">
              <a:extLst>
                <a:ext uri="{FF2B5EF4-FFF2-40B4-BE49-F238E27FC236}">
                  <a16:creationId xmlns:a16="http://schemas.microsoft.com/office/drawing/2014/main" id="{7AE651C2-1C4C-4E7A-A032-0AA82BB0A70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25629">
              <a:off x="4647609" y="5574169"/>
              <a:ext cx="499923" cy="268803"/>
            </a:xfrm>
            <a:prstGeom prst="rect">
              <a:avLst/>
            </a:prstGeom>
          </p:spPr>
        </p:pic>
        <p:pic>
          <p:nvPicPr>
            <p:cNvPr id="292" name="Picture 291">
              <a:extLst>
                <a:ext uri="{FF2B5EF4-FFF2-40B4-BE49-F238E27FC236}">
                  <a16:creationId xmlns:a16="http://schemas.microsoft.com/office/drawing/2014/main" id="{BE3530F1-C8FF-4CEE-88BB-90DAE20A380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6825629">
              <a:off x="4762502" y="5541127"/>
              <a:ext cx="499923" cy="268803"/>
            </a:xfrm>
            <a:prstGeom prst="rect">
              <a:avLst/>
            </a:prstGeom>
          </p:spPr>
        </p:pic>
      </p:grpSp>
      <p:pic>
        <p:nvPicPr>
          <p:cNvPr id="293" name="Picture 292">
            <a:extLst>
              <a:ext uri="{FF2B5EF4-FFF2-40B4-BE49-F238E27FC236}">
                <a16:creationId xmlns:a16="http://schemas.microsoft.com/office/drawing/2014/main" id="{1C442217-34E6-43F5-9F0A-F5C6916962C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1378" y="4949908"/>
            <a:ext cx="589193" cy="494358"/>
          </a:xfrm>
          <a:prstGeom prst="rect">
            <a:avLst/>
          </a:prstGeom>
        </p:spPr>
      </p:pic>
      <p:pic>
        <p:nvPicPr>
          <p:cNvPr id="294" name="Picture 293">
            <a:extLst>
              <a:ext uri="{FF2B5EF4-FFF2-40B4-BE49-F238E27FC236}">
                <a16:creationId xmlns:a16="http://schemas.microsoft.com/office/drawing/2014/main" id="{5B9BB2E6-A973-41C8-A7CC-FABE145A702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908" y="4808375"/>
            <a:ext cx="589193" cy="494358"/>
          </a:xfrm>
          <a:prstGeom prst="rect">
            <a:avLst/>
          </a:prstGeom>
        </p:spPr>
      </p:pic>
      <p:grpSp>
        <p:nvGrpSpPr>
          <p:cNvPr id="295" name="Group 294">
            <a:extLst>
              <a:ext uri="{FF2B5EF4-FFF2-40B4-BE49-F238E27FC236}">
                <a16:creationId xmlns:a16="http://schemas.microsoft.com/office/drawing/2014/main" id="{C049E2F2-5BE6-455F-B337-6ACF52EBFBCB}"/>
              </a:ext>
            </a:extLst>
          </p:cNvPr>
          <p:cNvGrpSpPr/>
          <p:nvPr/>
        </p:nvGrpSpPr>
        <p:grpSpPr>
          <a:xfrm>
            <a:off x="181161" y="5043261"/>
            <a:ext cx="1227030" cy="981101"/>
            <a:chOff x="14505" y="5043261"/>
            <a:chExt cx="1227030" cy="981101"/>
          </a:xfrm>
        </p:grpSpPr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89DE144D-A2EE-4F98-BF2C-0524B472683A}"/>
                </a:ext>
              </a:extLst>
            </p:cNvPr>
            <p:cNvSpPr/>
            <p:nvPr/>
          </p:nvSpPr>
          <p:spPr>
            <a:xfrm rot="1854370">
              <a:off x="303294" y="5748754"/>
              <a:ext cx="643595" cy="113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297" name="Group 296">
              <a:extLst>
                <a:ext uri="{FF2B5EF4-FFF2-40B4-BE49-F238E27FC236}">
                  <a16:creationId xmlns:a16="http://schemas.microsoft.com/office/drawing/2014/main" id="{E103EFB9-E16E-46AC-8232-0BF31AC80667}"/>
                </a:ext>
              </a:extLst>
            </p:cNvPr>
            <p:cNvGrpSpPr/>
            <p:nvPr/>
          </p:nvGrpSpPr>
          <p:grpSpPr>
            <a:xfrm>
              <a:off x="616322" y="5321631"/>
              <a:ext cx="625213" cy="702731"/>
              <a:chOff x="2180358" y="3269168"/>
              <a:chExt cx="474713" cy="533571"/>
            </a:xfrm>
          </p:grpSpPr>
          <p:sp>
            <p:nvSpPr>
              <p:cNvPr id="301" name="Freeform: Shape 300">
                <a:extLst>
                  <a:ext uri="{FF2B5EF4-FFF2-40B4-BE49-F238E27FC236}">
                    <a16:creationId xmlns:a16="http://schemas.microsoft.com/office/drawing/2014/main" id="{8B631683-730E-458A-B640-30D8050F80BC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2" name="Freeform: Shape 301">
                <a:extLst>
                  <a:ext uri="{FF2B5EF4-FFF2-40B4-BE49-F238E27FC236}">
                    <a16:creationId xmlns:a16="http://schemas.microsoft.com/office/drawing/2014/main" id="{D9A9AA0C-8F82-49C0-99E3-E721B6478D2D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298" name="Group 297">
              <a:extLst>
                <a:ext uri="{FF2B5EF4-FFF2-40B4-BE49-F238E27FC236}">
                  <a16:creationId xmlns:a16="http://schemas.microsoft.com/office/drawing/2014/main" id="{A1D58010-46F3-44B4-A5AA-D60E32EAAF52}"/>
                </a:ext>
              </a:extLst>
            </p:cNvPr>
            <p:cNvGrpSpPr/>
            <p:nvPr/>
          </p:nvGrpSpPr>
          <p:grpSpPr>
            <a:xfrm>
              <a:off x="14505" y="5043261"/>
              <a:ext cx="625213" cy="702731"/>
              <a:chOff x="2180358" y="3269168"/>
              <a:chExt cx="474713" cy="533571"/>
            </a:xfrm>
          </p:grpSpPr>
          <p:sp>
            <p:nvSpPr>
              <p:cNvPr id="299" name="Freeform: Shape 298">
                <a:extLst>
                  <a:ext uri="{FF2B5EF4-FFF2-40B4-BE49-F238E27FC236}">
                    <a16:creationId xmlns:a16="http://schemas.microsoft.com/office/drawing/2014/main" id="{B5AA9FF4-0889-4635-BB75-44F777607E41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0" name="Freeform: Shape 299">
                <a:extLst>
                  <a:ext uri="{FF2B5EF4-FFF2-40B4-BE49-F238E27FC236}">
                    <a16:creationId xmlns:a16="http://schemas.microsoft.com/office/drawing/2014/main" id="{2A960975-583D-43A0-B176-5E781F6B455B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grpSp>
        <p:nvGrpSpPr>
          <p:cNvPr id="303" name="Group 302">
            <a:extLst>
              <a:ext uri="{FF2B5EF4-FFF2-40B4-BE49-F238E27FC236}">
                <a16:creationId xmlns:a16="http://schemas.microsoft.com/office/drawing/2014/main" id="{CE18858C-064F-44A2-8B9E-682B60B59A38}"/>
              </a:ext>
            </a:extLst>
          </p:cNvPr>
          <p:cNvGrpSpPr/>
          <p:nvPr/>
        </p:nvGrpSpPr>
        <p:grpSpPr>
          <a:xfrm>
            <a:off x="3610011" y="5227304"/>
            <a:ext cx="759673" cy="607415"/>
            <a:chOff x="14505" y="5043261"/>
            <a:chExt cx="1227030" cy="981101"/>
          </a:xfrm>
        </p:grpSpPr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98C63685-9662-4D8A-8462-CD14EE742DD5}"/>
                </a:ext>
              </a:extLst>
            </p:cNvPr>
            <p:cNvSpPr/>
            <p:nvPr/>
          </p:nvSpPr>
          <p:spPr>
            <a:xfrm rot="1854370">
              <a:off x="303294" y="5748754"/>
              <a:ext cx="643595" cy="113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305" name="Group 304">
              <a:extLst>
                <a:ext uri="{FF2B5EF4-FFF2-40B4-BE49-F238E27FC236}">
                  <a16:creationId xmlns:a16="http://schemas.microsoft.com/office/drawing/2014/main" id="{96C801F7-C557-4CB1-A9D5-8748D9302399}"/>
                </a:ext>
              </a:extLst>
            </p:cNvPr>
            <p:cNvGrpSpPr/>
            <p:nvPr/>
          </p:nvGrpSpPr>
          <p:grpSpPr>
            <a:xfrm>
              <a:off x="616322" y="5321631"/>
              <a:ext cx="625213" cy="702731"/>
              <a:chOff x="2180358" y="3269168"/>
              <a:chExt cx="474713" cy="533571"/>
            </a:xfrm>
          </p:grpSpPr>
          <p:sp>
            <p:nvSpPr>
              <p:cNvPr id="309" name="Freeform: Shape 308">
                <a:extLst>
                  <a:ext uri="{FF2B5EF4-FFF2-40B4-BE49-F238E27FC236}">
                    <a16:creationId xmlns:a16="http://schemas.microsoft.com/office/drawing/2014/main" id="{216BA952-791F-485C-B193-A99929E2AB63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10" name="Freeform: Shape 309">
                <a:extLst>
                  <a:ext uri="{FF2B5EF4-FFF2-40B4-BE49-F238E27FC236}">
                    <a16:creationId xmlns:a16="http://schemas.microsoft.com/office/drawing/2014/main" id="{1956238C-1D7E-4293-8EF8-AE66F6A07A31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06" name="Group 305">
              <a:extLst>
                <a:ext uri="{FF2B5EF4-FFF2-40B4-BE49-F238E27FC236}">
                  <a16:creationId xmlns:a16="http://schemas.microsoft.com/office/drawing/2014/main" id="{523F1C52-606E-45CD-9A8D-F782162857CF}"/>
                </a:ext>
              </a:extLst>
            </p:cNvPr>
            <p:cNvGrpSpPr/>
            <p:nvPr/>
          </p:nvGrpSpPr>
          <p:grpSpPr>
            <a:xfrm>
              <a:off x="14505" y="5043261"/>
              <a:ext cx="625213" cy="702731"/>
              <a:chOff x="2180358" y="3269168"/>
              <a:chExt cx="474713" cy="533571"/>
            </a:xfrm>
          </p:grpSpPr>
          <p:sp>
            <p:nvSpPr>
              <p:cNvPr id="307" name="Freeform: Shape 306">
                <a:extLst>
                  <a:ext uri="{FF2B5EF4-FFF2-40B4-BE49-F238E27FC236}">
                    <a16:creationId xmlns:a16="http://schemas.microsoft.com/office/drawing/2014/main" id="{B0441075-7914-471C-93FA-118494AB1C33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08" name="Freeform: Shape 307">
                <a:extLst>
                  <a:ext uri="{FF2B5EF4-FFF2-40B4-BE49-F238E27FC236}">
                    <a16:creationId xmlns:a16="http://schemas.microsoft.com/office/drawing/2014/main" id="{2F2C7503-67D5-4152-B4E7-3A4D50267002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311" name="Rectangle: Rounded Corners 310">
            <a:extLst>
              <a:ext uri="{FF2B5EF4-FFF2-40B4-BE49-F238E27FC236}">
                <a16:creationId xmlns:a16="http://schemas.microsoft.com/office/drawing/2014/main" id="{5FE81647-B03D-476F-B6B6-367DCF605A3D}"/>
              </a:ext>
            </a:extLst>
          </p:cNvPr>
          <p:cNvSpPr/>
          <p:nvPr/>
        </p:nvSpPr>
        <p:spPr>
          <a:xfrm>
            <a:off x="4397022" y="5957199"/>
            <a:ext cx="2321172" cy="860677"/>
          </a:xfrm>
          <a:prstGeom prst="roundRect">
            <a:avLst>
              <a:gd name="adj" fmla="val 25607"/>
            </a:avLst>
          </a:prstGeom>
          <a:solidFill>
            <a:schemeClr val="bg1">
              <a:alpha val="66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2" name="Rectangle 311">
            <a:extLst>
              <a:ext uri="{FF2B5EF4-FFF2-40B4-BE49-F238E27FC236}">
                <a16:creationId xmlns:a16="http://schemas.microsoft.com/office/drawing/2014/main" id="{CC2F0750-1266-4C81-9C15-EDFC6FAF0258}"/>
              </a:ext>
            </a:extLst>
          </p:cNvPr>
          <p:cNvSpPr/>
          <p:nvPr/>
        </p:nvSpPr>
        <p:spPr>
          <a:xfrm>
            <a:off x="4489593" y="6175680"/>
            <a:ext cx="222031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พัฒนาระบบชลประทานในไร่นา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Calibri" panose="020F0502020204030204" pitchFamily="34" charset="0"/>
                <a:cs typeface="TH Sarabun New" panose="020B0500040200020003" pitchFamily="34" charset="-34"/>
              </a:rPr>
              <a:t>(งานจัดรูปที่ดิน และจัดระบบน้ำ)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H Sarabun New" panose="020B0500040200020003" pitchFamily="34" charset="-34"/>
              <a:ea typeface="Calibri" panose="020F0502020204030204" pitchFamily="34" charset="0"/>
              <a:cs typeface="TH Sarabun New" panose="020B0500040200020003" pitchFamily="34" charset="-34"/>
            </a:endParaRPr>
          </a:p>
        </p:txBody>
      </p:sp>
      <p:pic>
        <p:nvPicPr>
          <p:cNvPr id="315" name="Picture 314">
            <a:extLst>
              <a:ext uri="{FF2B5EF4-FFF2-40B4-BE49-F238E27FC236}">
                <a16:creationId xmlns:a16="http://schemas.microsoft.com/office/drawing/2014/main" id="{6DDEBF83-76B6-4969-9CD3-589D8D943FB7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295"/>
          <a:stretch/>
        </p:blipFill>
        <p:spPr>
          <a:xfrm>
            <a:off x="2213185" y="4607798"/>
            <a:ext cx="1198516" cy="716461"/>
          </a:xfrm>
          <a:prstGeom prst="rect">
            <a:avLst/>
          </a:prstGeom>
        </p:spPr>
      </p:pic>
      <p:sp>
        <p:nvSpPr>
          <p:cNvPr id="316" name="Rectangle 315">
            <a:extLst>
              <a:ext uri="{FF2B5EF4-FFF2-40B4-BE49-F238E27FC236}">
                <a16:creationId xmlns:a16="http://schemas.microsoft.com/office/drawing/2014/main" id="{111EACA1-D54F-46BD-9E5B-88BF088B56AB}"/>
              </a:ext>
            </a:extLst>
          </p:cNvPr>
          <p:cNvSpPr/>
          <p:nvPr/>
        </p:nvSpPr>
        <p:spPr>
          <a:xfrm>
            <a:off x="4191473" y="5918515"/>
            <a:ext cx="6078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4.</a:t>
            </a:r>
            <a:endParaRPr kumimoji="0" lang="en-US" sz="60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17" name="Rectangle: Rounded Corners 316">
            <a:extLst>
              <a:ext uri="{FF2B5EF4-FFF2-40B4-BE49-F238E27FC236}">
                <a16:creationId xmlns:a16="http://schemas.microsoft.com/office/drawing/2014/main" id="{36BECA93-491A-433C-BA7C-A759CEB0CE06}"/>
              </a:ext>
            </a:extLst>
          </p:cNvPr>
          <p:cNvSpPr/>
          <p:nvPr/>
        </p:nvSpPr>
        <p:spPr>
          <a:xfrm>
            <a:off x="6665328" y="5135742"/>
            <a:ext cx="1678234" cy="691128"/>
          </a:xfrm>
          <a:prstGeom prst="roundRect">
            <a:avLst>
              <a:gd name="adj" fmla="val 21262"/>
            </a:avLst>
          </a:prstGeom>
          <a:solidFill>
            <a:schemeClr val="bg1">
              <a:alpha val="79000"/>
            </a:schemeClr>
          </a:solidFill>
          <a:ln>
            <a:noFill/>
          </a:ln>
          <a:effectLst>
            <a:softEdge rad="635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18" name="Rectangle 317">
            <a:extLst>
              <a:ext uri="{FF2B5EF4-FFF2-40B4-BE49-F238E27FC236}">
                <a16:creationId xmlns:a16="http://schemas.microsoft.com/office/drawing/2014/main" id="{D1448CB5-CCF6-4C9B-98BE-7C7448404D1E}"/>
              </a:ext>
            </a:extLst>
          </p:cNvPr>
          <p:cNvSpPr/>
          <p:nvPr/>
        </p:nvSpPr>
        <p:spPr>
          <a:xfrm>
            <a:off x="6614383" y="5122335"/>
            <a:ext cx="18605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ส่งเสริมกระบวนการ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การมีส่วนร่วมกับประชาชน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19" name="Picture 318">
            <a:extLst>
              <a:ext uri="{FF2B5EF4-FFF2-40B4-BE49-F238E27FC236}">
                <a16:creationId xmlns:a16="http://schemas.microsoft.com/office/drawing/2014/main" id="{AB37B761-2B3C-4DB1-8E1B-3BBAF27AC086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983" b="89932" l="9983" r="90609">
                        <a14:foregroundMark x1="46785" y1="40440" x2="51100" y2="35871"/>
                        <a14:foregroundMark x1="18443" y1="46193" x2="31472" y2="38494"/>
                        <a14:foregroundMark x1="90525" y1="58291" x2="90609" y2="5482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526" t="15725" r="4001" b="18053"/>
          <a:stretch/>
        </p:blipFill>
        <p:spPr>
          <a:xfrm>
            <a:off x="7225462" y="5787440"/>
            <a:ext cx="1134828" cy="830644"/>
          </a:xfrm>
          <a:prstGeom prst="rect">
            <a:avLst/>
          </a:prstGeom>
        </p:spPr>
      </p:pic>
      <p:pic>
        <p:nvPicPr>
          <p:cNvPr id="320" name="Picture 319">
            <a:extLst>
              <a:ext uri="{FF2B5EF4-FFF2-40B4-BE49-F238E27FC236}">
                <a16:creationId xmlns:a16="http://schemas.microsoft.com/office/drawing/2014/main" id="{15372170-51C4-4282-AE9D-D06FED737CB9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28" r="11165" b="14502"/>
          <a:stretch/>
        </p:blipFill>
        <p:spPr>
          <a:xfrm>
            <a:off x="7667269" y="5302945"/>
            <a:ext cx="1446395" cy="1555054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grpSp>
        <p:nvGrpSpPr>
          <p:cNvPr id="321" name="Group 320">
            <a:extLst>
              <a:ext uri="{FF2B5EF4-FFF2-40B4-BE49-F238E27FC236}">
                <a16:creationId xmlns:a16="http://schemas.microsoft.com/office/drawing/2014/main" id="{854A61FB-715A-466D-9C8E-051FF989A013}"/>
              </a:ext>
            </a:extLst>
          </p:cNvPr>
          <p:cNvGrpSpPr/>
          <p:nvPr/>
        </p:nvGrpSpPr>
        <p:grpSpPr>
          <a:xfrm>
            <a:off x="8311882" y="4150060"/>
            <a:ext cx="966924" cy="1516574"/>
            <a:chOff x="7206742" y="778601"/>
            <a:chExt cx="1378453" cy="2162037"/>
          </a:xfrm>
        </p:grpSpPr>
        <p:sp>
          <p:nvSpPr>
            <p:cNvPr id="322" name="Isosceles Triangle 321">
              <a:extLst>
                <a:ext uri="{FF2B5EF4-FFF2-40B4-BE49-F238E27FC236}">
                  <a16:creationId xmlns:a16="http://schemas.microsoft.com/office/drawing/2014/main" id="{6BAEA219-3D45-428D-80C9-C9D10C24FB3B}"/>
                </a:ext>
              </a:extLst>
            </p:cNvPr>
            <p:cNvSpPr/>
            <p:nvPr/>
          </p:nvSpPr>
          <p:spPr>
            <a:xfrm rot="617700">
              <a:off x="7548690" y="1107578"/>
              <a:ext cx="659576" cy="1388601"/>
            </a:xfrm>
            <a:prstGeom prst="triangle">
              <a:avLst/>
            </a:prstGeom>
            <a:solidFill>
              <a:schemeClr val="bg1">
                <a:alpha val="5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pic>
          <p:nvPicPr>
            <p:cNvPr id="323" name="Picture 322">
              <a:extLst>
                <a:ext uri="{FF2B5EF4-FFF2-40B4-BE49-F238E27FC236}">
                  <a16:creationId xmlns:a16="http://schemas.microsoft.com/office/drawing/2014/main" id="{ECD54DEA-F835-4F33-BCC2-07051E8DF980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6742" y="2005971"/>
              <a:ext cx="965015" cy="934667"/>
            </a:xfrm>
            <a:prstGeom prst="rect">
              <a:avLst/>
            </a:prstGeom>
          </p:spPr>
        </p:pic>
        <p:pic>
          <p:nvPicPr>
            <p:cNvPr id="324" name="Picture 323">
              <a:extLst>
                <a:ext uri="{FF2B5EF4-FFF2-40B4-BE49-F238E27FC236}">
                  <a16:creationId xmlns:a16="http://schemas.microsoft.com/office/drawing/2014/main" id="{AA06C6F2-2695-4594-A60A-492264D969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341" r="4219"/>
            <a:stretch/>
          </p:blipFill>
          <p:spPr>
            <a:xfrm>
              <a:off x="7468679" y="778601"/>
              <a:ext cx="1116516" cy="655998"/>
            </a:xfrm>
            <a:prstGeom prst="rect">
              <a:avLst/>
            </a:prstGeom>
          </p:spPr>
        </p:pic>
      </p:grpSp>
      <p:pic>
        <p:nvPicPr>
          <p:cNvPr id="325" name="Picture 324">
            <a:extLst>
              <a:ext uri="{FF2B5EF4-FFF2-40B4-BE49-F238E27FC236}">
                <a16:creationId xmlns:a16="http://schemas.microsoft.com/office/drawing/2014/main" id="{6FD3F9A9-26E3-43E5-B041-712F20C2646C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378509" y="4190136"/>
            <a:ext cx="1051560" cy="1051560"/>
          </a:xfrm>
          <a:prstGeom prst="rect">
            <a:avLst/>
          </a:prstGeom>
        </p:spPr>
      </p:pic>
      <p:pic>
        <p:nvPicPr>
          <p:cNvPr id="326" name="Picture 325">
            <a:extLst>
              <a:ext uri="{FF2B5EF4-FFF2-40B4-BE49-F238E27FC236}">
                <a16:creationId xmlns:a16="http://schemas.microsoft.com/office/drawing/2014/main" id="{FA190B9E-0731-46EC-AC50-F4DFF42178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5569" y="4867525"/>
            <a:ext cx="471055" cy="395235"/>
          </a:xfrm>
          <a:prstGeom prst="rect">
            <a:avLst/>
          </a:prstGeom>
        </p:spPr>
      </p:pic>
      <p:grpSp>
        <p:nvGrpSpPr>
          <p:cNvPr id="327" name="Group 326">
            <a:extLst>
              <a:ext uri="{FF2B5EF4-FFF2-40B4-BE49-F238E27FC236}">
                <a16:creationId xmlns:a16="http://schemas.microsoft.com/office/drawing/2014/main" id="{04B96713-E7FB-46B8-A6CA-027F60074938}"/>
              </a:ext>
            </a:extLst>
          </p:cNvPr>
          <p:cNvGrpSpPr/>
          <p:nvPr/>
        </p:nvGrpSpPr>
        <p:grpSpPr>
          <a:xfrm>
            <a:off x="5549303" y="4931554"/>
            <a:ext cx="556745" cy="445159"/>
            <a:chOff x="14505" y="5043261"/>
            <a:chExt cx="1227030" cy="981101"/>
          </a:xfrm>
        </p:grpSpPr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EDD8232E-E7EB-40E7-AD92-694ABDBBC9BE}"/>
                </a:ext>
              </a:extLst>
            </p:cNvPr>
            <p:cNvSpPr/>
            <p:nvPr/>
          </p:nvSpPr>
          <p:spPr>
            <a:xfrm rot="1854370">
              <a:off x="303294" y="5748754"/>
              <a:ext cx="643595" cy="113093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th-TH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Cordia New" panose="020B0304020202020204" pitchFamily="34" charset="-34"/>
              </a:endParaRPr>
            </a:p>
          </p:txBody>
        </p:sp>
        <p:grpSp>
          <p:nvGrpSpPr>
            <p:cNvPr id="329" name="Group 328">
              <a:extLst>
                <a:ext uri="{FF2B5EF4-FFF2-40B4-BE49-F238E27FC236}">
                  <a16:creationId xmlns:a16="http://schemas.microsoft.com/office/drawing/2014/main" id="{238474B9-C32A-410C-9043-18D54432C7DB}"/>
                </a:ext>
              </a:extLst>
            </p:cNvPr>
            <p:cNvGrpSpPr/>
            <p:nvPr/>
          </p:nvGrpSpPr>
          <p:grpSpPr>
            <a:xfrm>
              <a:off x="616322" y="5321631"/>
              <a:ext cx="625213" cy="702731"/>
              <a:chOff x="2180358" y="3269168"/>
              <a:chExt cx="474713" cy="533571"/>
            </a:xfrm>
          </p:grpSpPr>
          <p:sp>
            <p:nvSpPr>
              <p:cNvPr id="333" name="Freeform: Shape 332">
                <a:extLst>
                  <a:ext uri="{FF2B5EF4-FFF2-40B4-BE49-F238E27FC236}">
                    <a16:creationId xmlns:a16="http://schemas.microsoft.com/office/drawing/2014/main" id="{C3A98C54-97A4-4287-B976-BFA2429D810C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4" name="Freeform: Shape 333">
                <a:extLst>
                  <a:ext uri="{FF2B5EF4-FFF2-40B4-BE49-F238E27FC236}">
                    <a16:creationId xmlns:a16="http://schemas.microsoft.com/office/drawing/2014/main" id="{37F7EF53-901C-43BF-88B4-7C764A962912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  <p:grpSp>
          <p:nvGrpSpPr>
            <p:cNvPr id="330" name="Group 329">
              <a:extLst>
                <a:ext uri="{FF2B5EF4-FFF2-40B4-BE49-F238E27FC236}">
                  <a16:creationId xmlns:a16="http://schemas.microsoft.com/office/drawing/2014/main" id="{37AA1196-78E7-4032-8608-664E92DC453D}"/>
                </a:ext>
              </a:extLst>
            </p:cNvPr>
            <p:cNvGrpSpPr/>
            <p:nvPr/>
          </p:nvGrpSpPr>
          <p:grpSpPr>
            <a:xfrm>
              <a:off x="14505" y="5043261"/>
              <a:ext cx="625213" cy="702731"/>
              <a:chOff x="2180358" y="3269168"/>
              <a:chExt cx="474713" cy="533571"/>
            </a:xfrm>
          </p:grpSpPr>
          <p:sp>
            <p:nvSpPr>
              <p:cNvPr id="331" name="Freeform: Shape 330">
                <a:extLst>
                  <a:ext uri="{FF2B5EF4-FFF2-40B4-BE49-F238E27FC236}">
                    <a16:creationId xmlns:a16="http://schemas.microsoft.com/office/drawing/2014/main" id="{6398BEA0-99AA-497D-95C7-E3A4146FD0C2}"/>
                  </a:ext>
                </a:extLst>
              </p:cNvPr>
              <p:cNvSpPr/>
              <p:nvPr/>
            </p:nvSpPr>
            <p:spPr>
              <a:xfrm>
                <a:off x="2180358" y="3269168"/>
                <a:ext cx="474713" cy="533571"/>
              </a:xfrm>
              <a:custGeom>
                <a:avLst/>
                <a:gdLst>
                  <a:gd name="connsiteX0" fmla="*/ 47175 w 748087"/>
                  <a:gd name="connsiteY0" fmla="*/ 0 h 781095"/>
                  <a:gd name="connsiteX1" fmla="*/ 700913 w 748087"/>
                  <a:gd name="connsiteY1" fmla="*/ 0 h 781095"/>
                  <a:gd name="connsiteX2" fmla="*/ 748087 w 748087"/>
                  <a:gd name="connsiteY2" fmla="*/ 188698 h 781095"/>
                  <a:gd name="connsiteX3" fmla="*/ 652426 w 748087"/>
                  <a:gd name="connsiteY3" fmla="*/ 188698 h 781095"/>
                  <a:gd name="connsiteX4" fmla="*/ 652426 w 748087"/>
                  <a:gd name="connsiteY4" fmla="*/ 360360 h 781095"/>
                  <a:gd name="connsiteX5" fmla="*/ 631628 w 748087"/>
                  <a:gd name="connsiteY5" fmla="*/ 381158 h 781095"/>
                  <a:gd name="connsiteX6" fmla="*/ 475726 w 748087"/>
                  <a:gd name="connsiteY6" fmla="*/ 381158 h 781095"/>
                  <a:gd name="connsiteX7" fmla="*/ 475726 w 748087"/>
                  <a:gd name="connsiteY7" fmla="*/ 781095 h 781095"/>
                  <a:gd name="connsiteX8" fmla="*/ 293269 w 748087"/>
                  <a:gd name="connsiteY8" fmla="*/ 781095 h 781095"/>
                  <a:gd name="connsiteX9" fmla="*/ 293269 w 748087"/>
                  <a:gd name="connsiteY9" fmla="*/ 381158 h 781095"/>
                  <a:gd name="connsiteX10" fmla="*/ 132229 w 748087"/>
                  <a:gd name="connsiteY10" fmla="*/ 381158 h 781095"/>
                  <a:gd name="connsiteX11" fmla="*/ 111431 w 748087"/>
                  <a:gd name="connsiteY11" fmla="*/ 360360 h 781095"/>
                  <a:gd name="connsiteX12" fmla="*/ 111431 w 748087"/>
                  <a:gd name="connsiteY12" fmla="*/ 188698 h 781095"/>
                  <a:gd name="connsiteX13" fmla="*/ 0 w 748087"/>
                  <a:gd name="connsiteY13" fmla="*/ 188698 h 7810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48087" h="781095">
                    <a:moveTo>
                      <a:pt x="47175" y="0"/>
                    </a:moveTo>
                    <a:lnTo>
                      <a:pt x="700913" y="0"/>
                    </a:lnTo>
                    <a:lnTo>
                      <a:pt x="748087" y="188698"/>
                    </a:lnTo>
                    <a:lnTo>
                      <a:pt x="652426" y="188698"/>
                    </a:lnTo>
                    <a:lnTo>
                      <a:pt x="652426" y="360360"/>
                    </a:lnTo>
                    <a:cubicBezTo>
                      <a:pt x="652426" y="371846"/>
                      <a:pt x="643114" y="381158"/>
                      <a:pt x="631628" y="381158"/>
                    </a:cubicBezTo>
                    <a:lnTo>
                      <a:pt x="475726" y="381158"/>
                    </a:lnTo>
                    <a:lnTo>
                      <a:pt x="475726" y="781095"/>
                    </a:lnTo>
                    <a:lnTo>
                      <a:pt x="293269" y="781095"/>
                    </a:lnTo>
                    <a:lnTo>
                      <a:pt x="293269" y="381158"/>
                    </a:lnTo>
                    <a:lnTo>
                      <a:pt x="132229" y="381158"/>
                    </a:lnTo>
                    <a:cubicBezTo>
                      <a:pt x="120743" y="381158"/>
                      <a:pt x="111431" y="371846"/>
                      <a:pt x="111431" y="360360"/>
                    </a:cubicBezTo>
                    <a:lnTo>
                      <a:pt x="111431" y="188698"/>
                    </a:lnTo>
                    <a:lnTo>
                      <a:pt x="0" y="188698"/>
                    </a:lnTo>
                    <a:close/>
                  </a:path>
                </a:pathLst>
              </a:custGeom>
              <a:solidFill>
                <a:schemeClr val="bg1">
                  <a:lumMod val="85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  <p:sp>
            <p:nvSpPr>
              <p:cNvPr id="332" name="Freeform: Shape 331">
                <a:extLst>
                  <a:ext uri="{FF2B5EF4-FFF2-40B4-BE49-F238E27FC236}">
                    <a16:creationId xmlns:a16="http://schemas.microsoft.com/office/drawing/2014/main" id="{A0050341-05D1-40A7-B87E-995E9893C62B}"/>
                  </a:ext>
                </a:extLst>
              </p:cNvPr>
              <p:cNvSpPr/>
              <p:nvPr/>
            </p:nvSpPr>
            <p:spPr>
              <a:xfrm>
                <a:off x="2313913" y="3399496"/>
                <a:ext cx="223479" cy="86654"/>
              </a:xfrm>
              <a:custGeom>
                <a:avLst/>
                <a:gdLst>
                  <a:gd name="connsiteX0" fmla="*/ 13833 w 223479"/>
                  <a:gd name="connsiteY0" fmla="*/ 3658 h 86654"/>
                  <a:gd name="connsiteX1" fmla="*/ 69379 w 223479"/>
                  <a:gd name="connsiteY1" fmla="*/ 3658 h 86654"/>
                  <a:gd name="connsiteX2" fmla="*/ 83212 w 223479"/>
                  <a:gd name="connsiteY2" fmla="*/ 17491 h 86654"/>
                  <a:gd name="connsiteX3" fmla="*/ 83212 w 223479"/>
                  <a:gd name="connsiteY3" fmla="*/ 72821 h 86654"/>
                  <a:gd name="connsiteX4" fmla="*/ 69379 w 223479"/>
                  <a:gd name="connsiteY4" fmla="*/ 86654 h 86654"/>
                  <a:gd name="connsiteX5" fmla="*/ 13833 w 223479"/>
                  <a:gd name="connsiteY5" fmla="*/ 86654 h 86654"/>
                  <a:gd name="connsiteX6" fmla="*/ 0 w 223479"/>
                  <a:gd name="connsiteY6" fmla="*/ 72821 h 86654"/>
                  <a:gd name="connsiteX7" fmla="*/ 0 w 223479"/>
                  <a:gd name="connsiteY7" fmla="*/ 17491 h 86654"/>
                  <a:gd name="connsiteX8" fmla="*/ 13833 w 223479"/>
                  <a:gd name="connsiteY8" fmla="*/ 3658 h 86654"/>
                  <a:gd name="connsiteX9" fmla="*/ 154100 w 223479"/>
                  <a:gd name="connsiteY9" fmla="*/ 0 h 86654"/>
                  <a:gd name="connsiteX10" fmla="*/ 209646 w 223479"/>
                  <a:gd name="connsiteY10" fmla="*/ 0 h 86654"/>
                  <a:gd name="connsiteX11" fmla="*/ 223479 w 223479"/>
                  <a:gd name="connsiteY11" fmla="*/ 13833 h 86654"/>
                  <a:gd name="connsiteX12" fmla="*/ 223479 w 223479"/>
                  <a:gd name="connsiteY12" fmla="*/ 69163 h 86654"/>
                  <a:gd name="connsiteX13" fmla="*/ 209646 w 223479"/>
                  <a:gd name="connsiteY13" fmla="*/ 82996 h 86654"/>
                  <a:gd name="connsiteX14" fmla="*/ 154100 w 223479"/>
                  <a:gd name="connsiteY14" fmla="*/ 82996 h 86654"/>
                  <a:gd name="connsiteX15" fmla="*/ 140267 w 223479"/>
                  <a:gd name="connsiteY15" fmla="*/ 69163 h 86654"/>
                  <a:gd name="connsiteX16" fmla="*/ 140267 w 223479"/>
                  <a:gd name="connsiteY16" fmla="*/ 13833 h 86654"/>
                  <a:gd name="connsiteX17" fmla="*/ 154100 w 223479"/>
                  <a:gd name="connsiteY17" fmla="*/ 0 h 866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</a:cxnLst>
                <a:rect l="l" t="t" r="r" b="b"/>
                <a:pathLst>
                  <a:path w="223479" h="86654">
                    <a:moveTo>
                      <a:pt x="13833" y="3658"/>
                    </a:moveTo>
                    <a:lnTo>
                      <a:pt x="69379" y="3658"/>
                    </a:lnTo>
                    <a:cubicBezTo>
                      <a:pt x="77019" y="3658"/>
                      <a:pt x="83212" y="9851"/>
                      <a:pt x="83212" y="17491"/>
                    </a:cubicBezTo>
                    <a:lnTo>
                      <a:pt x="83212" y="72821"/>
                    </a:lnTo>
                    <a:cubicBezTo>
                      <a:pt x="83212" y="80461"/>
                      <a:pt x="77019" y="86654"/>
                      <a:pt x="69379" y="86654"/>
                    </a:cubicBezTo>
                    <a:lnTo>
                      <a:pt x="13833" y="86654"/>
                    </a:lnTo>
                    <a:cubicBezTo>
                      <a:pt x="6193" y="86654"/>
                      <a:pt x="0" y="80461"/>
                      <a:pt x="0" y="72821"/>
                    </a:cubicBezTo>
                    <a:lnTo>
                      <a:pt x="0" y="17491"/>
                    </a:lnTo>
                    <a:cubicBezTo>
                      <a:pt x="0" y="9851"/>
                      <a:pt x="6193" y="3658"/>
                      <a:pt x="13833" y="3658"/>
                    </a:cubicBezTo>
                    <a:close/>
                    <a:moveTo>
                      <a:pt x="154100" y="0"/>
                    </a:moveTo>
                    <a:lnTo>
                      <a:pt x="209646" y="0"/>
                    </a:lnTo>
                    <a:cubicBezTo>
                      <a:pt x="217286" y="0"/>
                      <a:pt x="223479" y="6193"/>
                      <a:pt x="223479" y="13833"/>
                    </a:cubicBezTo>
                    <a:lnTo>
                      <a:pt x="223479" y="69163"/>
                    </a:lnTo>
                    <a:cubicBezTo>
                      <a:pt x="223479" y="76803"/>
                      <a:pt x="217286" y="82996"/>
                      <a:pt x="209646" y="82996"/>
                    </a:cubicBezTo>
                    <a:lnTo>
                      <a:pt x="154100" y="82996"/>
                    </a:lnTo>
                    <a:cubicBezTo>
                      <a:pt x="146460" y="82996"/>
                      <a:pt x="140267" y="76803"/>
                      <a:pt x="140267" y="69163"/>
                    </a:cubicBezTo>
                    <a:lnTo>
                      <a:pt x="140267" y="13833"/>
                    </a:lnTo>
                    <a:cubicBezTo>
                      <a:pt x="140267" y="6193"/>
                      <a:pt x="146460" y="0"/>
                      <a:pt x="154100" y="0"/>
                    </a:cubicBezTo>
                    <a:close/>
                  </a:path>
                </a:pathLst>
              </a:cu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th-TH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Cordia New" panose="020B0304020202020204" pitchFamily="34" charset="-34"/>
                </a:endParaRPr>
              </a:p>
            </p:txBody>
          </p:sp>
        </p:grpSp>
      </p:grpSp>
      <p:sp>
        <p:nvSpPr>
          <p:cNvPr id="344" name="Rectangle 343">
            <a:extLst>
              <a:ext uri="{FF2B5EF4-FFF2-40B4-BE49-F238E27FC236}">
                <a16:creationId xmlns:a16="http://schemas.microsoft.com/office/drawing/2014/main" id="{EC718896-A257-47B1-AE8D-4D22346AA58F}"/>
              </a:ext>
            </a:extLst>
          </p:cNvPr>
          <p:cNvSpPr/>
          <p:nvPr/>
        </p:nvSpPr>
        <p:spPr>
          <a:xfrm>
            <a:off x="6662252" y="4615712"/>
            <a:ext cx="8258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10.</a:t>
            </a:r>
            <a:endParaRPr kumimoji="0" lang="en-US" sz="54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47" name="Rectangle: Rounded Corners 346">
            <a:extLst>
              <a:ext uri="{FF2B5EF4-FFF2-40B4-BE49-F238E27FC236}">
                <a16:creationId xmlns:a16="http://schemas.microsoft.com/office/drawing/2014/main" id="{8B1A6A8C-6CB0-476E-8212-B26ABC55D194}"/>
              </a:ext>
            </a:extLst>
          </p:cNvPr>
          <p:cNvSpPr/>
          <p:nvPr/>
        </p:nvSpPr>
        <p:spPr>
          <a:xfrm>
            <a:off x="6358235" y="1161311"/>
            <a:ext cx="2781354" cy="939335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6" name="Rectangle 345">
            <a:extLst>
              <a:ext uri="{FF2B5EF4-FFF2-40B4-BE49-F238E27FC236}">
                <a16:creationId xmlns:a16="http://schemas.microsoft.com/office/drawing/2014/main" id="{967D8A34-AD53-463E-81BD-6AC70D5AC773}"/>
              </a:ext>
            </a:extLst>
          </p:cNvPr>
          <p:cNvSpPr/>
          <p:nvPr/>
        </p:nvSpPr>
        <p:spPr>
          <a:xfrm>
            <a:off x="6413331" y="1149879"/>
            <a:ext cx="275908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พัฒนา และขยายผลของศูนย์ศึกษาฯ และสถานีทดลองการใช้น้ำชลประทาน ให้แก่ศูนย์เรียนรู้และศูนย์เครือข่ายของ ศพก. 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H Sarabun New" panose="020B0500040200020003" pitchFamily="34" charset="-34"/>
                <a:ea typeface="+mn-ea"/>
                <a:cs typeface="TH Sarabun New" panose="020B0500040200020003" pitchFamily="34" charset="-34"/>
              </a:rPr>
              <a:t>882</a:t>
            </a: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 ศูนย์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250" name="Rectangle 249">
            <a:extLst>
              <a:ext uri="{FF2B5EF4-FFF2-40B4-BE49-F238E27FC236}">
                <a16:creationId xmlns:a16="http://schemas.microsoft.com/office/drawing/2014/main" id="{5489DDE3-BB0B-4576-AD50-8AA9BF2F8E0C}"/>
              </a:ext>
            </a:extLst>
          </p:cNvPr>
          <p:cNvSpPr/>
          <p:nvPr/>
        </p:nvSpPr>
        <p:spPr>
          <a:xfrm>
            <a:off x="6165292" y="765083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8.</a:t>
            </a:r>
            <a:endParaRPr kumimoji="0" lang="en-US" sz="54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350" name="Picture 349">
            <a:extLst>
              <a:ext uri="{FF2B5EF4-FFF2-40B4-BE49-F238E27FC236}">
                <a16:creationId xmlns:a16="http://schemas.microsoft.com/office/drawing/2014/main" id="{249C7EDD-5FB2-48BD-8C58-E31A58109920}"/>
              </a:ext>
            </a:extLst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7" r="14800"/>
          <a:stretch/>
        </p:blipFill>
        <p:spPr>
          <a:xfrm>
            <a:off x="6309445" y="2449244"/>
            <a:ext cx="821923" cy="1977866"/>
          </a:xfrm>
          <a:prstGeom prst="rect">
            <a:avLst/>
          </a:prstGeom>
        </p:spPr>
      </p:pic>
      <p:sp>
        <p:nvSpPr>
          <p:cNvPr id="252" name="Oval 251">
            <a:extLst>
              <a:ext uri="{FF2B5EF4-FFF2-40B4-BE49-F238E27FC236}">
                <a16:creationId xmlns:a16="http://schemas.microsoft.com/office/drawing/2014/main" id="{44FA470C-476A-4584-BB52-1352888D0619}"/>
              </a:ext>
            </a:extLst>
          </p:cNvPr>
          <p:cNvSpPr/>
          <p:nvPr/>
        </p:nvSpPr>
        <p:spPr>
          <a:xfrm>
            <a:off x="6761356" y="3008764"/>
            <a:ext cx="122091" cy="122091"/>
          </a:xfrm>
          <a:prstGeom prst="ellipse">
            <a:avLst/>
          </a:prstGeom>
          <a:solidFill>
            <a:srgbClr val="59C6F1"/>
          </a:solidFill>
          <a:ln w="12700" cap="flat" cmpd="sng" algn="ctr">
            <a:noFill/>
            <a:prstDash val="solid"/>
            <a:miter lim="800000"/>
          </a:ln>
          <a:effectLst>
            <a:outerShdw blurRad="107950" dist="12700" dir="5400000" sx="1000" sy="1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25400" prstMaterial="matte">
            <a:bevelT w="63500" h="63500" prst="artDeco"/>
            <a:contourClr>
              <a:srgbClr val="FFFFFF"/>
            </a:contourClr>
          </a:sp3d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2" name="Rectangle: Rounded Corners 351">
            <a:extLst>
              <a:ext uri="{FF2B5EF4-FFF2-40B4-BE49-F238E27FC236}">
                <a16:creationId xmlns:a16="http://schemas.microsoft.com/office/drawing/2014/main" id="{4497BF15-0FDD-4CC1-8F25-ED4CA7F642A8}"/>
              </a:ext>
            </a:extLst>
          </p:cNvPr>
          <p:cNvSpPr/>
          <p:nvPr/>
        </p:nvSpPr>
        <p:spPr>
          <a:xfrm>
            <a:off x="7192931" y="2819436"/>
            <a:ext cx="1951069" cy="810204"/>
          </a:xfrm>
          <a:prstGeom prst="roundRect">
            <a:avLst>
              <a:gd name="adj" fmla="val 26721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8" name="Rectangle 347">
            <a:extLst>
              <a:ext uri="{FF2B5EF4-FFF2-40B4-BE49-F238E27FC236}">
                <a16:creationId xmlns:a16="http://schemas.microsoft.com/office/drawing/2014/main" id="{3D5A1BD9-8896-44B2-9101-47C2AAF3DD11}"/>
              </a:ext>
            </a:extLst>
          </p:cNvPr>
          <p:cNvSpPr/>
          <p:nvPr/>
        </p:nvSpPr>
        <p:spPr>
          <a:xfrm>
            <a:off x="7123839" y="2819963"/>
            <a:ext cx="211958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TH SarabunPSK" panose="020B0500040200020003" pitchFamily="34" charset="-34"/>
              </a:rPr>
              <a:t>ใช้พื้นที่เขตคลองเป็นพื้นที่แก้มลิงและขยายผลพื้นที่ลุ่มต่ำเพื่อสำรองน้ำไว้ใช้ในยามวิกฤติ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49" name="Rectangle 348">
            <a:extLst>
              <a:ext uri="{FF2B5EF4-FFF2-40B4-BE49-F238E27FC236}">
                <a16:creationId xmlns:a16="http://schemas.microsoft.com/office/drawing/2014/main" id="{E73A338D-F040-4C03-8E40-9D06D3097815}"/>
              </a:ext>
            </a:extLst>
          </p:cNvPr>
          <p:cNvSpPr/>
          <p:nvPr/>
        </p:nvSpPr>
        <p:spPr>
          <a:xfrm>
            <a:off x="7901341" y="2212233"/>
            <a:ext cx="56457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54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9.</a:t>
            </a:r>
            <a:endParaRPr kumimoji="0" lang="en-US" sz="54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sp>
        <p:nvSpPr>
          <p:cNvPr id="353" name="Freeform: Shape 352">
            <a:extLst>
              <a:ext uri="{FF2B5EF4-FFF2-40B4-BE49-F238E27FC236}">
                <a16:creationId xmlns:a16="http://schemas.microsoft.com/office/drawing/2014/main" id="{6AC4EFA5-7853-4684-B39A-1EA39687A48B}"/>
              </a:ext>
            </a:extLst>
          </p:cNvPr>
          <p:cNvSpPr/>
          <p:nvPr/>
        </p:nvSpPr>
        <p:spPr>
          <a:xfrm>
            <a:off x="1137759" y="3056918"/>
            <a:ext cx="5676115" cy="2063242"/>
          </a:xfrm>
          <a:custGeom>
            <a:avLst/>
            <a:gdLst>
              <a:gd name="connsiteX0" fmla="*/ 6219825 w 6219825"/>
              <a:gd name="connsiteY0" fmla="*/ 0 h 1366616"/>
              <a:gd name="connsiteX1" fmla="*/ 1943100 w 6219825"/>
              <a:gd name="connsiteY1" fmla="*/ 514350 h 1366616"/>
              <a:gd name="connsiteX2" fmla="*/ 704850 w 6219825"/>
              <a:gd name="connsiteY2" fmla="*/ 1285875 h 1366616"/>
              <a:gd name="connsiteX3" fmla="*/ 0 w 6219825"/>
              <a:gd name="connsiteY3" fmla="*/ 1304925 h 1366616"/>
              <a:gd name="connsiteX0" fmla="*/ 3870325 w 3870325"/>
              <a:gd name="connsiteY0" fmla="*/ 0 h 2109566"/>
              <a:gd name="connsiteX1" fmla="*/ 1943100 w 3870325"/>
              <a:gd name="connsiteY1" fmla="*/ 1257300 h 2109566"/>
              <a:gd name="connsiteX2" fmla="*/ 704850 w 3870325"/>
              <a:gd name="connsiteY2" fmla="*/ 2028825 h 2109566"/>
              <a:gd name="connsiteX3" fmla="*/ 0 w 3870325"/>
              <a:gd name="connsiteY3" fmla="*/ 2047875 h 2109566"/>
              <a:gd name="connsiteX0" fmla="*/ 3870325 w 3870325"/>
              <a:gd name="connsiteY0" fmla="*/ 0 h 2109566"/>
              <a:gd name="connsiteX1" fmla="*/ 704850 w 3870325"/>
              <a:gd name="connsiteY1" fmla="*/ 2028825 h 2109566"/>
              <a:gd name="connsiteX2" fmla="*/ 0 w 3870325"/>
              <a:gd name="connsiteY2" fmla="*/ 2047875 h 2109566"/>
              <a:gd name="connsiteX0" fmla="*/ 3870325 w 3870325"/>
              <a:gd name="connsiteY0" fmla="*/ 0 h 2062026"/>
              <a:gd name="connsiteX1" fmla="*/ 736600 w 3870325"/>
              <a:gd name="connsiteY1" fmla="*/ 1851025 h 2062026"/>
              <a:gd name="connsiteX2" fmla="*/ 0 w 3870325"/>
              <a:gd name="connsiteY2" fmla="*/ 2047875 h 2062026"/>
              <a:gd name="connsiteX0" fmla="*/ 3870325 w 3870325"/>
              <a:gd name="connsiteY0" fmla="*/ 0 h 2047875"/>
              <a:gd name="connsiteX1" fmla="*/ 736600 w 3870325"/>
              <a:gd name="connsiteY1" fmla="*/ 1851025 h 2047875"/>
              <a:gd name="connsiteX2" fmla="*/ 0 w 3870325"/>
              <a:gd name="connsiteY2" fmla="*/ 2047875 h 2047875"/>
              <a:gd name="connsiteX0" fmla="*/ 3870325 w 3870325"/>
              <a:gd name="connsiteY0" fmla="*/ 0 h 2047875"/>
              <a:gd name="connsiteX1" fmla="*/ 1041400 w 3870325"/>
              <a:gd name="connsiteY1" fmla="*/ 1114425 h 2047875"/>
              <a:gd name="connsiteX2" fmla="*/ 0 w 3870325"/>
              <a:gd name="connsiteY2" fmla="*/ 2047875 h 2047875"/>
              <a:gd name="connsiteX0" fmla="*/ 3870325 w 3870325"/>
              <a:gd name="connsiteY0" fmla="*/ 0 h 2047875"/>
              <a:gd name="connsiteX1" fmla="*/ 1041400 w 3870325"/>
              <a:gd name="connsiteY1" fmla="*/ 1114425 h 2047875"/>
              <a:gd name="connsiteX2" fmla="*/ 0 w 3870325"/>
              <a:gd name="connsiteY2" fmla="*/ 2047875 h 2047875"/>
              <a:gd name="connsiteX0" fmla="*/ 3870325 w 3870325"/>
              <a:gd name="connsiteY0" fmla="*/ 0 h 2047875"/>
              <a:gd name="connsiteX1" fmla="*/ 1352550 w 3870325"/>
              <a:gd name="connsiteY1" fmla="*/ 1374775 h 2047875"/>
              <a:gd name="connsiteX2" fmla="*/ 0 w 3870325"/>
              <a:gd name="connsiteY2" fmla="*/ 2047875 h 2047875"/>
              <a:gd name="connsiteX0" fmla="*/ 3327400 w 3327400"/>
              <a:gd name="connsiteY0" fmla="*/ 0 h 2486025"/>
              <a:gd name="connsiteX1" fmla="*/ 1352550 w 3327400"/>
              <a:gd name="connsiteY1" fmla="*/ 1812925 h 2486025"/>
              <a:gd name="connsiteX2" fmla="*/ 0 w 3327400"/>
              <a:gd name="connsiteY2" fmla="*/ 2486025 h 2486025"/>
              <a:gd name="connsiteX0" fmla="*/ 3327400 w 3327400"/>
              <a:gd name="connsiteY0" fmla="*/ 0 h 2486025"/>
              <a:gd name="connsiteX1" fmla="*/ 1352550 w 3327400"/>
              <a:gd name="connsiteY1" fmla="*/ 1812925 h 2486025"/>
              <a:gd name="connsiteX2" fmla="*/ 0 w 3327400"/>
              <a:gd name="connsiteY2" fmla="*/ 2486025 h 2486025"/>
              <a:gd name="connsiteX0" fmla="*/ 3467894 w 3467894"/>
              <a:gd name="connsiteY0" fmla="*/ 0 h 2131218"/>
              <a:gd name="connsiteX1" fmla="*/ 1493044 w 3467894"/>
              <a:gd name="connsiteY1" fmla="*/ 1812925 h 2131218"/>
              <a:gd name="connsiteX2" fmla="*/ 0 w 3467894"/>
              <a:gd name="connsiteY2" fmla="*/ 2131218 h 2131218"/>
              <a:gd name="connsiteX0" fmla="*/ 3467894 w 3467894"/>
              <a:gd name="connsiteY0" fmla="*/ 0 h 2131218"/>
              <a:gd name="connsiteX1" fmla="*/ 1493044 w 3467894"/>
              <a:gd name="connsiteY1" fmla="*/ 1812925 h 2131218"/>
              <a:gd name="connsiteX2" fmla="*/ 0 w 3467894"/>
              <a:gd name="connsiteY2" fmla="*/ 2131218 h 2131218"/>
              <a:gd name="connsiteX0" fmla="*/ 7404894 w 7404894"/>
              <a:gd name="connsiteY0" fmla="*/ 0 h 2029618"/>
              <a:gd name="connsiteX1" fmla="*/ 1493044 w 7404894"/>
              <a:gd name="connsiteY1" fmla="*/ 1711325 h 2029618"/>
              <a:gd name="connsiteX2" fmla="*/ 0 w 7404894"/>
              <a:gd name="connsiteY2" fmla="*/ 2029618 h 2029618"/>
              <a:gd name="connsiteX0" fmla="*/ 7526814 w 7526814"/>
              <a:gd name="connsiteY0" fmla="*/ 0 h 2037238"/>
              <a:gd name="connsiteX1" fmla="*/ 1614964 w 7526814"/>
              <a:gd name="connsiteY1" fmla="*/ 1711325 h 2037238"/>
              <a:gd name="connsiteX2" fmla="*/ 0 w 7526814"/>
              <a:gd name="connsiteY2" fmla="*/ 2037238 h 2037238"/>
              <a:gd name="connsiteX0" fmla="*/ 7526814 w 7526814"/>
              <a:gd name="connsiteY0" fmla="*/ 0 h 2037238"/>
              <a:gd name="connsiteX1" fmla="*/ 3236375 w 7526814"/>
              <a:gd name="connsiteY1" fmla="*/ 1617057 h 2037238"/>
              <a:gd name="connsiteX2" fmla="*/ 0 w 7526814"/>
              <a:gd name="connsiteY2" fmla="*/ 2037238 h 2037238"/>
              <a:gd name="connsiteX0" fmla="*/ 7526814 w 7526814"/>
              <a:gd name="connsiteY0" fmla="*/ 0 h 2037238"/>
              <a:gd name="connsiteX1" fmla="*/ 0 w 7526814"/>
              <a:gd name="connsiteY1" fmla="*/ 2037238 h 2037238"/>
              <a:gd name="connsiteX0" fmla="*/ 7526814 w 7526814"/>
              <a:gd name="connsiteY0" fmla="*/ 0 h 2037238"/>
              <a:gd name="connsiteX1" fmla="*/ 0 w 7526814"/>
              <a:gd name="connsiteY1" fmla="*/ 2037238 h 2037238"/>
              <a:gd name="connsiteX0" fmla="*/ 7526814 w 7526814"/>
              <a:gd name="connsiteY0" fmla="*/ 0 h 2037238"/>
              <a:gd name="connsiteX1" fmla="*/ 0 w 7526814"/>
              <a:gd name="connsiteY1" fmla="*/ 2037238 h 2037238"/>
              <a:gd name="connsiteX0" fmla="*/ 7674452 w 7674452"/>
              <a:gd name="connsiteY0" fmla="*/ 0 h 2280125"/>
              <a:gd name="connsiteX1" fmla="*/ 0 w 7674452"/>
              <a:gd name="connsiteY1" fmla="*/ 2280125 h 2280125"/>
              <a:gd name="connsiteX0" fmla="*/ 7674452 w 7674452"/>
              <a:gd name="connsiteY0" fmla="*/ 0 h 2280125"/>
              <a:gd name="connsiteX1" fmla="*/ 0 w 7674452"/>
              <a:gd name="connsiteY1" fmla="*/ 2280125 h 2280125"/>
              <a:gd name="connsiteX0" fmla="*/ 7669689 w 7669689"/>
              <a:gd name="connsiteY0" fmla="*/ 0 h 2384900"/>
              <a:gd name="connsiteX1" fmla="*/ 0 w 7669689"/>
              <a:gd name="connsiteY1" fmla="*/ 2384900 h 2384900"/>
              <a:gd name="connsiteX0" fmla="*/ 7669689 w 7669689"/>
              <a:gd name="connsiteY0" fmla="*/ 0 h 2384900"/>
              <a:gd name="connsiteX1" fmla="*/ 0 w 7669689"/>
              <a:gd name="connsiteY1" fmla="*/ 2384900 h 2384900"/>
              <a:gd name="connsiteX0" fmla="*/ 7669689 w 7669689"/>
              <a:gd name="connsiteY0" fmla="*/ 0 h 2384900"/>
              <a:gd name="connsiteX1" fmla="*/ 6367098 w 7669689"/>
              <a:gd name="connsiteY1" fmla="*/ 967625 h 2384900"/>
              <a:gd name="connsiteX2" fmla="*/ 0 w 7669689"/>
              <a:gd name="connsiteY2" fmla="*/ 2384900 h 2384900"/>
              <a:gd name="connsiteX0" fmla="*/ 7669689 w 7669689"/>
              <a:gd name="connsiteY0" fmla="*/ 0 h 2384900"/>
              <a:gd name="connsiteX1" fmla="*/ 7288001 w 7669689"/>
              <a:gd name="connsiteY1" fmla="*/ 1000218 h 2384900"/>
              <a:gd name="connsiteX2" fmla="*/ 0 w 7669689"/>
              <a:gd name="connsiteY2" fmla="*/ 2384900 h 2384900"/>
              <a:gd name="connsiteX0" fmla="*/ 7669689 w 7669689"/>
              <a:gd name="connsiteY0" fmla="*/ 0 h 2384900"/>
              <a:gd name="connsiteX1" fmla="*/ 7288001 w 7669689"/>
              <a:gd name="connsiteY1" fmla="*/ 1000218 h 2384900"/>
              <a:gd name="connsiteX2" fmla="*/ 5283683 w 7669689"/>
              <a:gd name="connsiteY2" fmla="*/ 1888373 h 2384900"/>
              <a:gd name="connsiteX3" fmla="*/ 0 w 7669689"/>
              <a:gd name="connsiteY3" fmla="*/ 2384900 h 2384900"/>
              <a:gd name="connsiteX0" fmla="*/ 7669689 w 7669689"/>
              <a:gd name="connsiteY0" fmla="*/ 0 h 2384900"/>
              <a:gd name="connsiteX1" fmla="*/ 7288001 w 7669689"/>
              <a:gd name="connsiteY1" fmla="*/ 1000218 h 2384900"/>
              <a:gd name="connsiteX2" fmla="*/ 4330277 w 7669689"/>
              <a:gd name="connsiteY2" fmla="*/ 1432073 h 2384900"/>
              <a:gd name="connsiteX3" fmla="*/ 0 w 7669689"/>
              <a:gd name="connsiteY3" fmla="*/ 2384900 h 2384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69689" h="2384900">
                <a:moveTo>
                  <a:pt x="7669689" y="0"/>
                </a:moveTo>
                <a:lnTo>
                  <a:pt x="7288001" y="1000218"/>
                </a:lnTo>
                <a:cubicBezTo>
                  <a:pt x="6890333" y="1314947"/>
                  <a:pt x="5544944" y="1201293"/>
                  <a:pt x="4330277" y="1432073"/>
                </a:cubicBezTo>
                <a:cubicBezTo>
                  <a:pt x="3115610" y="1662853"/>
                  <a:pt x="880614" y="2302146"/>
                  <a:pt x="0" y="2384900"/>
                </a:cubicBezTo>
              </a:path>
            </a:pathLst>
          </a:custGeom>
          <a:noFill/>
          <a:ln w="952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4" name="Freeform: Shape 353">
            <a:extLst>
              <a:ext uri="{FF2B5EF4-FFF2-40B4-BE49-F238E27FC236}">
                <a16:creationId xmlns:a16="http://schemas.microsoft.com/office/drawing/2014/main" id="{88432B58-119C-4335-82F6-3E287DDBD3A2}"/>
              </a:ext>
            </a:extLst>
          </p:cNvPr>
          <p:cNvSpPr/>
          <p:nvPr/>
        </p:nvSpPr>
        <p:spPr>
          <a:xfrm>
            <a:off x="4244891" y="3053560"/>
            <a:ext cx="2568984" cy="2236540"/>
          </a:xfrm>
          <a:custGeom>
            <a:avLst/>
            <a:gdLst>
              <a:gd name="connsiteX0" fmla="*/ 3933253 w 3933253"/>
              <a:gd name="connsiteY0" fmla="*/ 0 h 1109663"/>
              <a:gd name="connsiteX1" fmla="*/ 1190053 w 3933253"/>
              <a:gd name="connsiteY1" fmla="*/ 471488 h 1109663"/>
              <a:gd name="connsiteX2" fmla="*/ 123253 w 3933253"/>
              <a:gd name="connsiteY2" fmla="*/ 661988 h 1109663"/>
              <a:gd name="connsiteX3" fmla="*/ 66103 w 3933253"/>
              <a:gd name="connsiteY3" fmla="*/ 1109663 h 1109663"/>
              <a:gd name="connsiteX0" fmla="*/ 3820039 w 3820039"/>
              <a:gd name="connsiteY0" fmla="*/ 0 h 1395413"/>
              <a:gd name="connsiteX1" fmla="*/ 1076839 w 3820039"/>
              <a:gd name="connsiteY1" fmla="*/ 471488 h 1395413"/>
              <a:gd name="connsiteX2" fmla="*/ 10039 w 3820039"/>
              <a:gd name="connsiteY2" fmla="*/ 661988 h 1395413"/>
              <a:gd name="connsiteX3" fmla="*/ 533914 w 3820039"/>
              <a:gd name="connsiteY3" fmla="*/ 1395413 h 1395413"/>
              <a:gd name="connsiteX0" fmla="*/ 3289494 w 3289494"/>
              <a:gd name="connsiteY0" fmla="*/ 0 h 1395413"/>
              <a:gd name="connsiteX1" fmla="*/ 546294 w 3289494"/>
              <a:gd name="connsiteY1" fmla="*/ 471488 h 1395413"/>
              <a:gd name="connsiteX2" fmla="*/ 927294 w 3289494"/>
              <a:gd name="connsiteY2" fmla="*/ 1290638 h 1395413"/>
              <a:gd name="connsiteX3" fmla="*/ 3369 w 3289494"/>
              <a:gd name="connsiteY3" fmla="*/ 1395413 h 1395413"/>
              <a:gd name="connsiteX0" fmla="*/ 3290435 w 3290435"/>
              <a:gd name="connsiteY0" fmla="*/ 0 h 1395413"/>
              <a:gd name="connsiteX1" fmla="*/ 1804535 w 3290435"/>
              <a:gd name="connsiteY1" fmla="*/ 814388 h 1395413"/>
              <a:gd name="connsiteX2" fmla="*/ 928235 w 3290435"/>
              <a:gd name="connsiteY2" fmla="*/ 1290638 h 1395413"/>
              <a:gd name="connsiteX3" fmla="*/ 4310 w 3290435"/>
              <a:gd name="connsiteY3" fmla="*/ 1395413 h 1395413"/>
              <a:gd name="connsiteX0" fmla="*/ 3291142 w 3291142"/>
              <a:gd name="connsiteY0" fmla="*/ 0 h 1395413"/>
              <a:gd name="connsiteX1" fmla="*/ 1805242 w 3291142"/>
              <a:gd name="connsiteY1" fmla="*/ 814388 h 1395413"/>
              <a:gd name="connsiteX2" fmla="*/ 824167 w 3291142"/>
              <a:gd name="connsiteY2" fmla="*/ 1214438 h 1395413"/>
              <a:gd name="connsiteX3" fmla="*/ 5017 w 3291142"/>
              <a:gd name="connsiteY3" fmla="*/ 1395413 h 1395413"/>
              <a:gd name="connsiteX0" fmla="*/ 935292 w 1805383"/>
              <a:gd name="connsiteY0" fmla="*/ 0 h 2144713"/>
              <a:gd name="connsiteX1" fmla="*/ 1805242 w 1805383"/>
              <a:gd name="connsiteY1" fmla="*/ 1563688 h 2144713"/>
              <a:gd name="connsiteX2" fmla="*/ 824167 w 1805383"/>
              <a:gd name="connsiteY2" fmla="*/ 1963738 h 2144713"/>
              <a:gd name="connsiteX3" fmla="*/ 5017 w 1805383"/>
              <a:gd name="connsiteY3" fmla="*/ 2144713 h 2144713"/>
              <a:gd name="connsiteX0" fmla="*/ 935292 w 1805487"/>
              <a:gd name="connsiteY0" fmla="*/ 0 h 2144713"/>
              <a:gd name="connsiteX1" fmla="*/ 1805242 w 1805487"/>
              <a:gd name="connsiteY1" fmla="*/ 1563688 h 2144713"/>
              <a:gd name="connsiteX2" fmla="*/ 824167 w 1805487"/>
              <a:gd name="connsiteY2" fmla="*/ 1963738 h 2144713"/>
              <a:gd name="connsiteX3" fmla="*/ 5017 w 1805487"/>
              <a:gd name="connsiteY3" fmla="*/ 2144713 h 2144713"/>
              <a:gd name="connsiteX0" fmla="*/ 935292 w 1805483"/>
              <a:gd name="connsiteY0" fmla="*/ 0 h 2144713"/>
              <a:gd name="connsiteX1" fmla="*/ 1805242 w 1805483"/>
              <a:gd name="connsiteY1" fmla="*/ 1563688 h 2144713"/>
              <a:gd name="connsiteX2" fmla="*/ 824167 w 1805483"/>
              <a:gd name="connsiteY2" fmla="*/ 1963738 h 2144713"/>
              <a:gd name="connsiteX3" fmla="*/ 5017 w 1805483"/>
              <a:gd name="connsiteY3" fmla="*/ 2144713 h 2144713"/>
              <a:gd name="connsiteX0" fmla="*/ 935292 w 935292"/>
              <a:gd name="connsiteY0" fmla="*/ 0 h 2144713"/>
              <a:gd name="connsiteX1" fmla="*/ 824167 w 935292"/>
              <a:gd name="connsiteY1" fmla="*/ 1963738 h 2144713"/>
              <a:gd name="connsiteX2" fmla="*/ 5017 w 935292"/>
              <a:gd name="connsiteY2" fmla="*/ 2144713 h 2144713"/>
              <a:gd name="connsiteX0" fmla="*/ 935196 w 935708"/>
              <a:gd name="connsiteY0" fmla="*/ 0 h 2144713"/>
              <a:gd name="connsiteX1" fmla="*/ 836771 w 935708"/>
              <a:gd name="connsiteY1" fmla="*/ 1125538 h 2144713"/>
              <a:gd name="connsiteX2" fmla="*/ 4921 w 935708"/>
              <a:gd name="connsiteY2" fmla="*/ 2144713 h 2144713"/>
              <a:gd name="connsiteX0" fmla="*/ 935714 w 936226"/>
              <a:gd name="connsiteY0" fmla="*/ 0 h 2144713"/>
              <a:gd name="connsiteX1" fmla="*/ 837289 w 936226"/>
              <a:gd name="connsiteY1" fmla="*/ 1125538 h 2144713"/>
              <a:gd name="connsiteX2" fmla="*/ 5439 w 936226"/>
              <a:gd name="connsiteY2" fmla="*/ 2144713 h 2144713"/>
              <a:gd name="connsiteX0" fmla="*/ 930275 w 930787"/>
              <a:gd name="connsiteY0" fmla="*/ 0 h 2144713"/>
              <a:gd name="connsiteX1" fmla="*/ 831850 w 930787"/>
              <a:gd name="connsiteY1" fmla="*/ 1125538 h 2144713"/>
              <a:gd name="connsiteX2" fmla="*/ 0 w 930787"/>
              <a:gd name="connsiteY2" fmla="*/ 2144713 h 2144713"/>
              <a:gd name="connsiteX0" fmla="*/ 930275 w 1006770"/>
              <a:gd name="connsiteY0" fmla="*/ 0 h 2144713"/>
              <a:gd name="connsiteX1" fmla="*/ 946150 w 1006770"/>
              <a:gd name="connsiteY1" fmla="*/ 1138238 h 2144713"/>
              <a:gd name="connsiteX2" fmla="*/ 0 w 1006770"/>
              <a:gd name="connsiteY2" fmla="*/ 2144713 h 2144713"/>
              <a:gd name="connsiteX0" fmla="*/ 930275 w 1029268"/>
              <a:gd name="connsiteY0" fmla="*/ 0 h 2144713"/>
              <a:gd name="connsiteX1" fmla="*/ 946150 w 1029268"/>
              <a:gd name="connsiteY1" fmla="*/ 1138238 h 2144713"/>
              <a:gd name="connsiteX2" fmla="*/ 0 w 1029268"/>
              <a:gd name="connsiteY2" fmla="*/ 2144713 h 2144713"/>
              <a:gd name="connsiteX0" fmla="*/ 930275 w 1029268"/>
              <a:gd name="connsiteY0" fmla="*/ 0 h 2144713"/>
              <a:gd name="connsiteX1" fmla="*/ 946150 w 1029268"/>
              <a:gd name="connsiteY1" fmla="*/ 1138238 h 2144713"/>
              <a:gd name="connsiteX2" fmla="*/ 0 w 1029268"/>
              <a:gd name="connsiteY2" fmla="*/ 2144713 h 2144713"/>
              <a:gd name="connsiteX0" fmla="*/ 930275 w 1088842"/>
              <a:gd name="connsiteY0" fmla="*/ 0 h 2144713"/>
              <a:gd name="connsiteX1" fmla="*/ 1009650 w 1088842"/>
              <a:gd name="connsiteY1" fmla="*/ 1144588 h 2144713"/>
              <a:gd name="connsiteX2" fmla="*/ 0 w 1088842"/>
              <a:gd name="connsiteY2" fmla="*/ 2144713 h 2144713"/>
              <a:gd name="connsiteX0" fmla="*/ 930275 w 1088842"/>
              <a:gd name="connsiteY0" fmla="*/ 0 h 2144713"/>
              <a:gd name="connsiteX1" fmla="*/ 1009650 w 1088842"/>
              <a:gd name="connsiteY1" fmla="*/ 1144588 h 2144713"/>
              <a:gd name="connsiteX2" fmla="*/ 0 w 1088842"/>
              <a:gd name="connsiteY2" fmla="*/ 2144713 h 2144713"/>
              <a:gd name="connsiteX0" fmla="*/ 930275 w 1078785"/>
              <a:gd name="connsiteY0" fmla="*/ 0 h 2144713"/>
              <a:gd name="connsiteX1" fmla="*/ 1009650 w 1078785"/>
              <a:gd name="connsiteY1" fmla="*/ 1144588 h 2144713"/>
              <a:gd name="connsiteX2" fmla="*/ 0 w 1078785"/>
              <a:gd name="connsiteY2" fmla="*/ 2144713 h 2144713"/>
              <a:gd name="connsiteX0" fmla="*/ 930275 w 1110376"/>
              <a:gd name="connsiteY0" fmla="*/ 0 h 2144713"/>
              <a:gd name="connsiteX1" fmla="*/ 1042987 w 1110376"/>
              <a:gd name="connsiteY1" fmla="*/ 1144588 h 2144713"/>
              <a:gd name="connsiteX2" fmla="*/ 0 w 1110376"/>
              <a:gd name="connsiteY2" fmla="*/ 2144713 h 2144713"/>
              <a:gd name="connsiteX0" fmla="*/ 930275 w 1110376"/>
              <a:gd name="connsiteY0" fmla="*/ 0 h 2144713"/>
              <a:gd name="connsiteX1" fmla="*/ 1042987 w 1110376"/>
              <a:gd name="connsiteY1" fmla="*/ 1144588 h 2144713"/>
              <a:gd name="connsiteX2" fmla="*/ 0 w 1110376"/>
              <a:gd name="connsiteY2" fmla="*/ 2144713 h 2144713"/>
              <a:gd name="connsiteX0" fmla="*/ 935038 w 1114896"/>
              <a:gd name="connsiteY0" fmla="*/ 0 h 2056607"/>
              <a:gd name="connsiteX1" fmla="*/ 1047750 w 1114896"/>
              <a:gd name="connsiteY1" fmla="*/ 1144588 h 2056607"/>
              <a:gd name="connsiteX2" fmla="*/ 0 w 1114896"/>
              <a:gd name="connsiteY2" fmla="*/ 2056607 h 2056607"/>
              <a:gd name="connsiteX0" fmla="*/ 935038 w 1115474"/>
              <a:gd name="connsiteY0" fmla="*/ 0 h 2056607"/>
              <a:gd name="connsiteX1" fmla="*/ 1047750 w 1115474"/>
              <a:gd name="connsiteY1" fmla="*/ 1144588 h 2056607"/>
              <a:gd name="connsiteX2" fmla="*/ 0 w 1115474"/>
              <a:gd name="connsiteY2" fmla="*/ 2056607 h 2056607"/>
              <a:gd name="connsiteX0" fmla="*/ 927894 w 1108701"/>
              <a:gd name="connsiteY0" fmla="*/ 0 h 2056607"/>
              <a:gd name="connsiteX1" fmla="*/ 1040606 w 1108701"/>
              <a:gd name="connsiteY1" fmla="*/ 1144588 h 2056607"/>
              <a:gd name="connsiteX2" fmla="*/ 0 w 1108701"/>
              <a:gd name="connsiteY2" fmla="*/ 2056607 h 2056607"/>
              <a:gd name="connsiteX0" fmla="*/ 346869 w 1108701"/>
              <a:gd name="connsiteY0" fmla="*/ 0 h 2466182"/>
              <a:gd name="connsiteX1" fmla="*/ 1040606 w 1108701"/>
              <a:gd name="connsiteY1" fmla="*/ 1554163 h 2466182"/>
              <a:gd name="connsiteX2" fmla="*/ 0 w 1108701"/>
              <a:gd name="connsiteY2" fmla="*/ 2466182 h 2466182"/>
              <a:gd name="connsiteX0" fmla="*/ 287338 w 1052418"/>
              <a:gd name="connsiteY0" fmla="*/ 0 h 2191803"/>
              <a:gd name="connsiteX1" fmla="*/ 981075 w 1052418"/>
              <a:gd name="connsiteY1" fmla="*/ 1554163 h 2191803"/>
              <a:gd name="connsiteX2" fmla="*/ 0 w 1052418"/>
              <a:gd name="connsiteY2" fmla="*/ 2142332 h 2191803"/>
              <a:gd name="connsiteX0" fmla="*/ 287338 w 981075"/>
              <a:gd name="connsiteY0" fmla="*/ 0 h 2142332"/>
              <a:gd name="connsiteX1" fmla="*/ 981075 w 981075"/>
              <a:gd name="connsiteY1" fmla="*/ 1554163 h 2142332"/>
              <a:gd name="connsiteX2" fmla="*/ 0 w 981075"/>
              <a:gd name="connsiteY2" fmla="*/ 2142332 h 2142332"/>
              <a:gd name="connsiteX0" fmla="*/ 287338 w 287338"/>
              <a:gd name="connsiteY0" fmla="*/ 0 h 2142332"/>
              <a:gd name="connsiteX1" fmla="*/ 0 w 287338"/>
              <a:gd name="connsiteY1" fmla="*/ 2142332 h 2142332"/>
              <a:gd name="connsiteX0" fmla="*/ 287338 w 287338"/>
              <a:gd name="connsiteY0" fmla="*/ 0 h 2142332"/>
              <a:gd name="connsiteX1" fmla="*/ 0 w 287338"/>
              <a:gd name="connsiteY1" fmla="*/ 2142332 h 2142332"/>
              <a:gd name="connsiteX0" fmla="*/ 287338 w 287338"/>
              <a:gd name="connsiteY0" fmla="*/ 0 h 2142332"/>
              <a:gd name="connsiteX1" fmla="*/ 0 w 287338"/>
              <a:gd name="connsiteY1" fmla="*/ 2142332 h 2142332"/>
              <a:gd name="connsiteX0" fmla="*/ 4243388 w 4243388"/>
              <a:gd name="connsiteY0" fmla="*/ 0 h 2053432"/>
              <a:gd name="connsiteX1" fmla="*/ 0 w 4243388"/>
              <a:gd name="connsiteY1" fmla="*/ 2053432 h 2053432"/>
              <a:gd name="connsiteX0" fmla="*/ 4344988 w 4344988"/>
              <a:gd name="connsiteY0" fmla="*/ 0 h 2224882"/>
              <a:gd name="connsiteX1" fmla="*/ 0 w 4344988"/>
              <a:gd name="connsiteY1" fmla="*/ 2224882 h 2224882"/>
              <a:gd name="connsiteX0" fmla="*/ 4344988 w 4344988"/>
              <a:gd name="connsiteY0" fmla="*/ 0 h 2224882"/>
              <a:gd name="connsiteX1" fmla="*/ 0 w 4344988"/>
              <a:gd name="connsiteY1" fmla="*/ 2224882 h 2224882"/>
              <a:gd name="connsiteX0" fmla="*/ 4344988 w 4344988"/>
              <a:gd name="connsiteY0" fmla="*/ 0 h 2224882"/>
              <a:gd name="connsiteX1" fmla="*/ 0 w 4344988"/>
              <a:gd name="connsiteY1" fmla="*/ 2224882 h 2224882"/>
              <a:gd name="connsiteX0" fmla="*/ 4497388 w 4497388"/>
              <a:gd name="connsiteY0" fmla="*/ 0 h 2467769"/>
              <a:gd name="connsiteX1" fmla="*/ 0 w 4497388"/>
              <a:gd name="connsiteY1" fmla="*/ 2467769 h 2467769"/>
              <a:gd name="connsiteX0" fmla="*/ 4497388 w 4497388"/>
              <a:gd name="connsiteY0" fmla="*/ 0 h 2467769"/>
              <a:gd name="connsiteX1" fmla="*/ 0 w 4497388"/>
              <a:gd name="connsiteY1" fmla="*/ 2467769 h 2467769"/>
              <a:gd name="connsiteX0" fmla="*/ 4497388 w 4497388"/>
              <a:gd name="connsiteY0" fmla="*/ 0 h 2558256"/>
              <a:gd name="connsiteX1" fmla="*/ 0 w 4497388"/>
              <a:gd name="connsiteY1" fmla="*/ 2558256 h 2558256"/>
              <a:gd name="connsiteX0" fmla="*/ 4497388 w 4497388"/>
              <a:gd name="connsiteY0" fmla="*/ 0 h 2558256"/>
              <a:gd name="connsiteX1" fmla="*/ 0 w 4497388"/>
              <a:gd name="connsiteY1" fmla="*/ 2558256 h 2558256"/>
              <a:gd name="connsiteX0" fmla="*/ 4497388 w 4497388"/>
              <a:gd name="connsiteY0" fmla="*/ 0 h 2558256"/>
              <a:gd name="connsiteX1" fmla="*/ 0 w 4497388"/>
              <a:gd name="connsiteY1" fmla="*/ 2558256 h 25582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4497388" h="2558256">
                <a:moveTo>
                  <a:pt x="4497388" y="0"/>
                </a:moveTo>
                <a:cubicBezTo>
                  <a:pt x="4359727" y="857379"/>
                  <a:pt x="1394764" y="2125526"/>
                  <a:pt x="0" y="2558256"/>
                </a:cubicBezTo>
              </a:path>
            </a:pathLst>
          </a:custGeom>
          <a:noFill/>
          <a:ln w="9525" cap="rnd">
            <a:solidFill>
              <a:srgbClr val="FF0000"/>
            </a:solidFill>
            <a:prstDash val="sysDash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FF90172E-11C2-451E-8697-FC0CF4B5C30C}"/>
              </a:ext>
            </a:extLst>
          </p:cNvPr>
          <p:cNvSpPr/>
          <p:nvPr/>
        </p:nvSpPr>
        <p:spPr>
          <a:xfrm>
            <a:off x="6784600" y="3087107"/>
            <a:ext cx="102044" cy="1978958"/>
          </a:xfrm>
          <a:custGeom>
            <a:avLst/>
            <a:gdLst>
              <a:gd name="connsiteX0" fmla="*/ 129540 w 432758"/>
              <a:gd name="connsiteY0" fmla="*/ 0 h 2118360"/>
              <a:gd name="connsiteX1" fmla="*/ 358140 w 432758"/>
              <a:gd name="connsiteY1" fmla="*/ 312420 h 2118360"/>
              <a:gd name="connsiteX2" fmla="*/ 426720 w 432758"/>
              <a:gd name="connsiteY2" fmla="*/ 922020 h 2118360"/>
              <a:gd name="connsiteX3" fmla="*/ 381000 w 432758"/>
              <a:gd name="connsiteY3" fmla="*/ 1539240 h 2118360"/>
              <a:gd name="connsiteX4" fmla="*/ 0 w 432758"/>
              <a:gd name="connsiteY4" fmla="*/ 2118360 h 21183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32758" h="2118360">
                <a:moveTo>
                  <a:pt x="129540" y="0"/>
                </a:moveTo>
                <a:cubicBezTo>
                  <a:pt x="219075" y="79375"/>
                  <a:pt x="308610" y="158750"/>
                  <a:pt x="358140" y="312420"/>
                </a:cubicBezTo>
                <a:cubicBezTo>
                  <a:pt x="407670" y="466090"/>
                  <a:pt x="422910" y="717550"/>
                  <a:pt x="426720" y="922020"/>
                </a:cubicBezTo>
                <a:cubicBezTo>
                  <a:pt x="430530" y="1126490"/>
                  <a:pt x="452120" y="1339850"/>
                  <a:pt x="381000" y="1539240"/>
                </a:cubicBezTo>
                <a:cubicBezTo>
                  <a:pt x="309880" y="1738630"/>
                  <a:pt x="154940" y="1928495"/>
                  <a:pt x="0" y="2118360"/>
                </a:cubicBezTo>
              </a:path>
            </a:pathLst>
          </a:custGeom>
          <a:noFill/>
          <a:ln w="952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 w="9525">
                <a:solidFill>
                  <a:srgbClr val="FF0000"/>
                </a:solidFill>
                <a:prstDash val="dash"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2" name="Rectangle: Rounded Corners 361">
            <a:extLst>
              <a:ext uri="{FF2B5EF4-FFF2-40B4-BE49-F238E27FC236}">
                <a16:creationId xmlns:a16="http://schemas.microsoft.com/office/drawing/2014/main" id="{4FE1C607-BA77-4B57-ACD7-45B489A15B6B}"/>
              </a:ext>
            </a:extLst>
          </p:cNvPr>
          <p:cNvSpPr/>
          <p:nvPr/>
        </p:nvSpPr>
        <p:spPr>
          <a:xfrm>
            <a:off x="3730812" y="3252808"/>
            <a:ext cx="2418905" cy="779112"/>
          </a:xfrm>
          <a:prstGeom prst="roundRect">
            <a:avLst>
              <a:gd name="adj" fmla="val 20126"/>
            </a:avLst>
          </a:prstGeom>
          <a:solidFill>
            <a:srgbClr val="FFC000">
              <a:alpha val="35000"/>
            </a:srgbClr>
          </a:solidFill>
          <a:ln w="12700" cap="flat" cmpd="sng" algn="ctr">
            <a:noFill/>
            <a:prstDash val="solid"/>
            <a:miter lim="800000"/>
          </a:ln>
          <a:effectLst>
            <a:softEdge rad="63500"/>
          </a:effectLst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3" name="Rectangle 362">
            <a:extLst>
              <a:ext uri="{FF2B5EF4-FFF2-40B4-BE49-F238E27FC236}">
                <a16:creationId xmlns:a16="http://schemas.microsoft.com/office/drawing/2014/main" id="{C875A4A4-C6B4-4886-A2A2-B5C2AA278B00}"/>
              </a:ext>
            </a:extLst>
          </p:cNvPr>
          <p:cNvSpPr/>
          <p:nvPr/>
        </p:nvSpPr>
        <p:spPr>
          <a:xfrm>
            <a:off x="3803439" y="3372589"/>
            <a:ext cx="22319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600" b="1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libri"/>
                <a:ea typeface="Calibri" panose="020F0502020204030204" pitchFamily="34" charset="0"/>
                <a:cs typeface="TH SarabunPSK" panose="020B0500040200020003" pitchFamily="34" charset="-34"/>
              </a:rPr>
              <a:t>พัฒนาเทคโนโลยีด้านบริหารจัดการน้ำเพื่อชลประทานอัจฉริยะ</a:t>
            </a:r>
            <a:endParaRPr kumimoji="0" lang="en-US" sz="1400" b="0" i="0" u="none" strike="noStrike" kern="1200" cap="none" spc="0" normalizeH="0" baseline="0" noProof="0" dirty="0">
              <a:ln>
                <a:noFill/>
              </a:ln>
              <a:solidFill>
                <a:srgbClr val="4472C4">
                  <a:lumMod val="50000"/>
                </a:srgbClr>
              </a:solidFill>
              <a:effectLst/>
              <a:uLnTx/>
              <a:uFillTx/>
              <a:latin typeface="Calibri"/>
              <a:ea typeface="Calibri" panose="020F0502020204030204" pitchFamily="34" charset="0"/>
              <a:cs typeface="Cordia New" panose="020B0304020202020204" pitchFamily="34" charset="-34"/>
            </a:endParaRPr>
          </a:p>
        </p:txBody>
      </p:sp>
      <p:sp>
        <p:nvSpPr>
          <p:cNvPr id="364" name="Rectangle 363">
            <a:extLst>
              <a:ext uri="{FF2B5EF4-FFF2-40B4-BE49-F238E27FC236}">
                <a16:creationId xmlns:a16="http://schemas.microsoft.com/office/drawing/2014/main" id="{B247E15D-2CF2-478F-83CF-5ACD357B2097}"/>
              </a:ext>
            </a:extLst>
          </p:cNvPr>
          <p:cNvSpPr/>
          <p:nvPr/>
        </p:nvSpPr>
        <p:spPr>
          <a:xfrm>
            <a:off x="3466567" y="2939733"/>
            <a:ext cx="607859" cy="101566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6000" b="1" i="1" u="none" strike="noStrike" kern="1200" cap="none" spc="0" normalizeH="0" baseline="0" noProof="0" dirty="0">
                <a:ln w="19050">
                  <a:solidFill>
                    <a:srgbClr val="0070C0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5.</a:t>
            </a:r>
            <a:endParaRPr kumimoji="0" lang="en-US" sz="6000" b="1" i="1" u="none" strike="noStrike" kern="1200" cap="none" spc="0" normalizeH="0" baseline="0" noProof="0" dirty="0">
              <a:ln w="19050">
                <a:solidFill>
                  <a:srgbClr val="0070C0"/>
                </a:solidFill>
                <a:prstDash val="solid"/>
              </a:ln>
              <a:solidFill>
                <a:prstClr val="white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158185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1.2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การจัดทำและจัดเก็บข้อมูลตาม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sheet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CAD3144-E186-4CBD-8A03-DB1F19E35DAF}"/>
              </a:ext>
            </a:extLst>
          </p:cNvPr>
          <p:cNvSpPr txBox="1"/>
          <p:nvPr/>
        </p:nvSpPr>
        <p:spPr>
          <a:xfrm>
            <a:off x="4557329" y="1147325"/>
            <a:ext cx="273630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Autoplay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Menu Builder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Excel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Ms.Access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GIS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Google Map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Water Daily</a:t>
            </a: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75000"/>
                    <a:lumOff val="25000"/>
                  </a:prst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Application : RIO 12 WMS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75000"/>
                  <a:lumOff val="25000"/>
                </a:prst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Cloud Storage</a:t>
            </a:r>
          </a:p>
        </p:txBody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B568A732-A289-4DE2-9248-24956CDAB0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4030894"/>
            <a:ext cx="4464496" cy="2782482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E990574-5C75-4226-9E63-5DD26AEE25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42" y="1196752"/>
            <a:ext cx="3713002" cy="5581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285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316884DB-54A6-4FEA-84F3-34D562CD2C9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78625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1.3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วิธีการ/กระบวนการจัดทำแผนงานโครงการ</a:t>
            </a:r>
          </a:p>
        </p:txBody>
      </p:sp>
      <p:sp>
        <p:nvSpPr>
          <p:cNvPr id="7" name="Left Arrow 10">
            <a:extLst>
              <a:ext uri="{FF2B5EF4-FFF2-40B4-BE49-F238E27FC236}">
                <a16:creationId xmlns:a16="http://schemas.microsoft.com/office/drawing/2014/main" id="{AFAF4B66-C470-4348-9829-88F98E866969}"/>
              </a:ext>
            </a:extLst>
          </p:cNvPr>
          <p:cNvSpPr/>
          <p:nvPr/>
        </p:nvSpPr>
        <p:spPr>
          <a:xfrm>
            <a:off x="5112539" y="1217975"/>
            <a:ext cx="3992494" cy="1278346"/>
          </a:xfrm>
          <a:prstGeom prst="leftArrow">
            <a:avLst/>
          </a:prstGeom>
          <a:solidFill>
            <a:srgbClr val="0F6FC6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แสดงขั้นตอน/วิธีการ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การได้มาซึ่งแผนต่าง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th-TH" sz="2400" b="1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ๆ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A59AE991-CAD7-46F0-8335-8591B3B08E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152" y="2279451"/>
            <a:ext cx="3030206" cy="2153189"/>
          </a:xfrm>
          <a:prstGeom prst="rect">
            <a:avLst/>
          </a:prstGeom>
        </p:spPr>
      </p:pic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DC132A16-C1DF-4561-A51C-F569534CB7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9325"/>
            <a:ext cx="4977864" cy="4597947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A09A3E7E-4A17-4DFE-840D-5B8221CDED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3" y="4530439"/>
            <a:ext cx="4182335" cy="2239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54090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1.4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วิธีการจัดวางอัตรากำลังบุคลากรอย่างเหมาะสม</a:t>
            </a:r>
          </a:p>
        </p:txBody>
      </p:sp>
      <p:pic>
        <p:nvPicPr>
          <p:cNvPr id="4" name="Picture 1">
            <a:extLst>
              <a:ext uri="{FF2B5EF4-FFF2-40B4-BE49-F238E27FC236}">
                <a16:creationId xmlns:a16="http://schemas.microsoft.com/office/drawing/2014/main" id="{F3862469-0E4F-4D8E-8338-02371CCF1C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661" y="1291557"/>
            <a:ext cx="4324333" cy="2505731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0FA62689-4E6C-486A-BFEC-35E51713DC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866" y="1291557"/>
            <a:ext cx="3153574" cy="397730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A42425-B2AF-4C61-B2CA-066B2A772D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16" y="3232423"/>
            <a:ext cx="3816424" cy="3816424"/>
          </a:xfrm>
          <a:prstGeom prst="rect">
            <a:avLst/>
          </a:prstGeom>
        </p:spPr>
      </p:pic>
      <p:sp>
        <p:nvSpPr>
          <p:cNvPr id="8" name="Left Arrow 10">
            <a:extLst>
              <a:ext uri="{FF2B5EF4-FFF2-40B4-BE49-F238E27FC236}">
                <a16:creationId xmlns:a16="http://schemas.microsoft.com/office/drawing/2014/main" id="{06D233C6-35DC-4D47-92D1-517F0059CFA8}"/>
              </a:ext>
            </a:extLst>
          </p:cNvPr>
          <p:cNvSpPr/>
          <p:nvPr/>
        </p:nvSpPr>
        <p:spPr>
          <a:xfrm>
            <a:off x="4716016" y="5030974"/>
            <a:ext cx="3992494" cy="1278346"/>
          </a:xfrm>
          <a:prstGeom prst="leftArrow">
            <a:avLst/>
          </a:prstGeom>
          <a:solidFill>
            <a:srgbClr val="0F6FC6"/>
          </a:solidFill>
          <a:ln w="25400" cap="flat" cmpd="sng" algn="ctr">
            <a:solidFill>
              <a:srgbClr val="0F6FC6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อธิบายเหตุผล</a:t>
            </a:r>
            <a:r>
              <a:rPr lang="en-US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/</a:t>
            </a:r>
            <a:r>
              <a:rPr lang="th-TH" sz="2400" b="1" kern="0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 การจัดวางอัตรากำลัง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79477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4"/>
          <p:cNvSpPr/>
          <p:nvPr/>
        </p:nvSpPr>
        <p:spPr>
          <a:xfrm>
            <a:off x="-12003" y="88057"/>
            <a:ext cx="9156004" cy="82066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เกณฑ์การพัฒนาคุณภาพการบริหารจัดการ</a:t>
            </a:r>
            <a:b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</a:b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  <a:endParaRPr kumimoji="0" lang="th-TH" sz="2000" b="0" i="0" u="none" strike="noStrike" kern="1200" cap="none" spc="-3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7E939752-F2E5-44AC-A27E-DCC8F7D8785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448" y="920437"/>
            <a:ext cx="4568552" cy="5951311"/>
          </a:xfrm>
          <a:prstGeom prst="rect">
            <a:avLst/>
          </a:prstGeom>
        </p:spPr>
      </p:pic>
      <p:sp>
        <p:nvSpPr>
          <p:cNvPr id="9" name="Rectangle 3">
            <a:extLst>
              <a:ext uri="{FF2B5EF4-FFF2-40B4-BE49-F238E27FC236}">
                <a16:creationId xmlns:a16="http://schemas.microsoft.com/office/drawing/2014/main" id="{5E484845-5B5D-4202-B68B-43DFB8863008}"/>
              </a:ext>
            </a:extLst>
          </p:cNvPr>
          <p:cNvSpPr/>
          <p:nvPr/>
        </p:nvSpPr>
        <p:spPr>
          <a:xfrm>
            <a:off x="436992" y="4062323"/>
            <a:ext cx="3846975" cy="2376264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6">
            <a:extLst>
              <a:ext uri="{FF2B5EF4-FFF2-40B4-BE49-F238E27FC236}">
                <a16:creationId xmlns:a16="http://schemas.microsoft.com/office/drawing/2014/main" id="{37D82A20-DE99-4D7A-B778-8E2AC920BEC4}"/>
              </a:ext>
            </a:extLst>
          </p:cNvPr>
          <p:cNvSpPr txBox="1"/>
          <p:nvPr/>
        </p:nvSpPr>
        <p:spPr>
          <a:xfrm>
            <a:off x="5034601" y="4451628"/>
            <a:ext cx="342583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รธบ. เห็นชอบเมื่อวันที่ 2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7</a:t>
            </a:r>
            <a:r>
              <a:rPr lang="th-TH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มกราคม 256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5</a:t>
            </a:r>
          </a:p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th-TH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เกณฑ์การประเมินฯ</a:t>
            </a:r>
            <a:endParaRPr lang="en-US" sz="24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th-TH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สัดส่วนการประเมิน 20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: 80</a:t>
            </a:r>
          </a:p>
          <a:p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- </a:t>
            </a:r>
            <a:r>
              <a:rPr lang="th-TH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แผนการดำเนินงานฯ ประจำปี </a:t>
            </a:r>
            <a:r>
              <a:rPr lang="en-US" sz="24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2566</a:t>
            </a:r>
          </a:p>
        </p:txBody>
      </p:sp>
      <p:cxnSp>
        <p:nvCxnSpPr>
          <p:cNvPr id="13" name="ตัวเชื่อมต่อตรง 12">
            <a:extLst>
              <a:ext uri="{FF2B5EF4-FFF2-40B4-BE49-F238E27FC236}">
                <a16:creationId xmlns:a16="http://schemas.microsoft.com/office/drawing/2014/main" id="{9FC6DD3B-8572-4310-A426-F157EA900B87}"/>
              </a:ext>
            </a:extLst>
          </p:cNvPr>
          <p:cNvCxnSpPr>
            <a:cxnSpLocks/>
          </p:cNvCxnSpPr>
          <p:nvPr/>
        </p:nvCxnSpPr>
        <p:spPr>
          <a:xfrm>
            <a:off x="4283967" y="5229200"/>
            <a:ext cx="750634" cy="0"/>
          </a:xfrm>
          <a:prstGeom prst="line">
            <a:avLst/>
          </a:prstGeom>
          <a:ln w="38100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018105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1.5</a:t>
            </a:r>
            <a:r>
              <a:rPr kumimoji="0" lang="th-TH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lang="th-TH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การจำแนกกลุ่มผู้รับบริการและผู้มีส่วนได้ส่วนเสีย และการกำหนด</a:t>
            </a:r>
          </a:p>
          <a:p>
            <a:pPr algn="r"/>
            <a:r>
              <a:rPr lang="th-TH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ช่องทางในการรับรู้และวางแนวทางในการตอบสนองความต้องการของผู้รับบริการและผู้มีส่วนได้ส่วนเสีย</a:t>
            </a:r>
            <a:endParaRPr lang="th-TH" sz="3200" dirty="0">
              <a:solidFill>
                <a:srgbClr val="F79646">
                  <a:lumMod val="75000"/>
                </a:srgb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3" name="Picture 4">
            <a:extLst>
              <a:ext uri="{FF2B5EF4-FFF2-40B4-BE49-F238E27FC236}">
                <a16:creationId xmlns:a16="http://schemas.microsoft.com/office/drawing/2014/main" id="{FA513C72-C06A-4B5C-8F58-535AFD8DB9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18" y="1340768"/>
            <a:ext cx="3469702" cy="4497530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05A18041-B37C-4502-ADA0-12B5901F006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348266"/>
            <a:ext cx="4103124" cy="4502117"/>
          </a:xfrm>
          <a:prstGeom prst="rect">
            <a:avLst/>
          </a:prstGeom>
        </p:spPr>
      </p:pic>
      <p:sp>
        <p:nvSpPr>
          <p:cNvPr id="6" name="Up Arrow Callout 8">
            <a:extLst>
              <a:ext uri="{FF2B5EF4-FFF2-40B4-BE49-F238E27FC236}">
                <a16:creationId xmlns:a16="http://schemas.microsoft.com/office/drawing/2014/main" id="{2B370025-58F5-46C2-AF42-18F305A1F92F}"/>
              </a:ext>
            </a:extLst>
          </p:cNvPr>
          <p:cNvSpPr/>
          <p:nvPr/>
        </p:nvSpPr>
        <p:spPr>
          <a:xfrm>
            <a:off x="827584" y="5733256"/>
            <a:ext cx="7704856" cy="1008112"/>
          </a:xfrm>
          <a:prstGeom prst="upArrowCallout">
            <a:avLst>
              <a:gd name="adj1" fmla="val 23372"/>
              <a:gd name="adj2" fmla="val 24168"/>
              <a:gd name="adj3" fmla="val 25000"/>
              <a:gd name="adj4" fmla="val 64977"/>
            </a:avLst>
          </a:prstGeom>
          <a:solidFill>
            <a:srgbClr val="2537E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r>
              <a:rPr lang="th-TH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อธิบายเหตุผล/วิธีการ การจำแนกกลุ่มผู้รับบริการ</a:t>
            </a:r>
            <a:endParaRPr lang="en-US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ctr"/>
            <a:endParaRPr lang="en-US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6449870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หมวด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สร้างความสัมพันธ์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A1DCF5A6-02D9-4CF7-9C2F-79532D5248EF}"/>
              </a:ext>
            </a:extLst>
          </p:cNvPr>
          <p:cNvGrpSpPr/>
          <p:nvPr/>
        </p:nvGrpSpPr>
        <p:grpSpPr>
          <a:xfrm>
            <a:off x="755576" y="1638454"/>
            <a:ext cx="7812360" cy="4742874"/>
            <a:chOff x="755576" y="1638454"/>
            <a:chExt cx="7812360" cy="4742874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5877BE79-40D9-48CA-8CC5-A24252DE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1638454"/>
              <a:ext cx="7812360" cy="4598858"/>
            </a:xfrm>
            <a:prstGeom prst="rect">
              <a:avLst/>
            </a:prstGeom>
          </p:spPr>
        </p:pic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ECC8C239-98A0-44A5-8E07-5C8CC120DDC0}"/>
                </a:ext>
              </a:extLst>
            </p:cNvPr>
            <p:cNvSpPr/>
            <p:nvPr/>
          </p:nvSpPr>
          <p:spPr>
            <a:xfrm>
              <a:off x="1043608" y="3796192"/>
              <a:ext cx="4131801" cy="2585136"/>
            </a:xfrm>
            <a:custGeom>
              <a:avLst/>
              <a:gdLst>
                <a:gd name="connsiteX0" fmla="*/ 188217 w 4131801"/>
                <a:gd name="connsiteY0" fmla="*/ 1660415 h 2585136"/>
                <a:gd name="connsiteX1" fmla="*/ 1256621 w 4131801"/>
                <a:gd name="connsiteY1" fmla="*/ 197375 h 2585136"/>
                <a:gd name="connsiteX2" fmla="*/ 4067198 w 4131801"/>
                <a:gd name="connsiteY2" fmla="*/ 255127 h 2585136"/>
                <a:gd name="connsiteX3" fmla="*/ 2989169 w 4131801"/>
                <a:gd name="connsiteY3" fmla="*/ 2411186 h 2585136"/>
                <a:gd name="connsiteX4" fmla="*/ 284470 w 4131801"/>
                <a:gd name="connsiteY4" fmla="*/ 2363059 h 2585136"/>
                <a:gd name="connsiteX5" fmla="*/ 188217 w 4131801"/>
                <a:gd name="connsiteY5" fmla="*/ 1660415 h 258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1801" h="2585136">
                  <a:moveTo>
                    <a:pt x="188217" y="1660415"/>
                  </a:moveTo>
                  <a:cubicBezTo>
                    <a:pt x="350242" y="1299468"/>
                    <a:pt x="610124" y="431590"/>
                    <a:pt x="1256621" y="197375"/>
                  </a:cubicBezTo>
                  <a:cubicBezTo>
                    <a:pt x="1903118" y="-36840"/>
                    <a:pt x="3778440" y="-113841"/>
                    <a:pt x="4067198" y="255127"/>
                  </a:cubicBezTo>
                  <a:cubicBezTo>
                    <a:pt x="4355956" y="624095"/>
                    <a:pt x="3619624" y="2059864"/>
                    <a:pt x="2989169" y="2411186"/>
                  </a:cubicBezTo>
                  <a:cubicBezTo>
                    <a:pt x="2358714" y="2762508"/>
                    <a:pt x="748087" y="2494604"/>
                    <a:pt x="284470" y="2363059"/>
                  </a:cubicBezTo>
                  <a:cubicBezTo>
                    <a:pt x="-179147" y="2231514"/>
                    <a:pt x="26192" y="2021362"/>
                    <a:pt x="188217" y="1660415"/>
                  </a:cubicBezTo>
                  <a:close/>
                </a:path>
              </a:pathLst>
            </a:custGeom>
            <a:noFill/>
            <a:ln w="666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8928153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2.1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วิธีการ/กระบวนการ ในการให้บริการกับกลุ่มผู้รับบริการและผู้มีส่วนได้ส่วนเสีย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BE8436B-B2FF-4202-B34D-F02E8F8666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7927" y="1340768"/>
            <a:ext cx="4462057" cy="3161178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0D3CEFB4-062F-44D1-90D5-D0CBEAFD15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0036" y="4877854"/>
            <a:ext cx="4424452" cy="1863514"/>
          </a:xfrm>
          <a:prstGeom prst="rect">
            <a:avLst/>
          </a:prstGeom>
        </p:spPr>
      </p:pic>
      <p:pic>
        <p:nvPicPr>
          <p:cNvPr id="6" name="Picture 7">
            <a:extLst>
              <a:ext uri="{FF2B5EF4-FFF2-40B4-BE49-F238E27FC236}">
                <a16:creationId xmlns:a16="http://schemas.microsoft.com/office/drawing/2014/main" id="{48E4760E-8A4C-4399-8088-B4D5E5F8C5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0768"/>
            <a:ext cx="4159371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55164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r"/>
            <a:r>
              <a:rPr lang="en-US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2.2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วิธีการในการเพิ่มขีดความสามารถ/ศักยภาพ</a:t>
            </a:r>
            <a:endParaRPr lang="en-US" sz="3200" dirty="0">
              <a:solidFill>
                <a:srgbClr val="F79646">
                  <a:lumMod val="75000"/>
                </a:srgb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r"/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ของทีมงานต่อการปฏิบัติงานเพื่อเพิ่มประสิทธิภาพการทำงาน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B59EA6A3-2F8F-4EF2-8263-ACD33CA71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4" y="1340768"/>
            <a:ext cx="9144000" cy="2821781"/>
          </a:xfrm>
          <a:prstGeom prst="rect">
            <a:avLst/>
          </a:prstGeom>
        </p:spPr>
      </p:pic>
      <p:pic>
        <p:nvPicPr>
          <p:cNvPr id="4" name="Picture 4">
            <a:extLst>
              <a:ext uri="{FF2B5EF4-FFF2-40B4-BE49-F238E27FC236}">
                <a16:creationId xmlns:a16="http://schemas.microsoft.com/office/drawing/2014/main" id="{46C509F4-CCD4-488B-B00D-415D51D3E6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4149974"/>
            <a:ext cx="3929290" cy="2621398"/>
          </a:xfrm>
          <a:prstGeom prst="rect">
            <a:avLst/>
          </a:prstGeom>
        </p:spPr>
      </p:pic>
      <p:pic>
        <p:nvPicPr>
          <p:cNvPr id="1026" name="Picture 2" descr="Business Process Improvement">
            <a:extLst>
              <a:ext uri="{FF2B5EF4-FFF2-40B4-BE49-F238E27FC236}">
                <a16:creationId xmlns:a16="http://schemas.microsoft.com/office/drawing/2014/main" id="{4EEDE53B-943D-41FB-A890-954BD7342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162549"/>
            <a:ext cx="4646842" cy="2607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471349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หมวด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การบริหารจัดการ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grpSp>
        <p:nvGrpSpPr>
          <p:cNvPr id="2" name="กลุ่ม 1">
            <a:extLst>
              <a:ext uri="{FF2B5EF4-FFF2-40B4-BE49-F238E27FC236}">
                <a16:creationId xmlns:a16="http://schemas.microsoft.com/office/drawing/2014/main" id="{8D9F4153-9CCF-4967-8602-98997983D8AB}"/>
              </a:ext>
            </a:extLst>
          </p:cNvPr>
          <p:cNvGrpSpPr/>
          <p:nvPr/>
        </p:nvGrpSpPr>
        <p:grpSpPr>
          <a:xfrm>
            <a:off x="755576" y="1638454"/>
            <a:ext cx="7812360" cy="5411684"/>
            <a:chOff x="755576" y="1638454"/>
            <a:chExt cx="7812360" cy="5411684"/>
          </a:xfrm>
        </p:grpSpPr>
        <p:pic>
          <p:nvPicPr>
            <p:cNvPr id="4" name="รูปภาพ 3">
              <a:extLst>
                <a:ext uri="{FF2B5EF4-FFF2-40B4-BE49-F238E27FC236}">
                  <a16:creationId xmlns:a16="http://schemas.microsoft.com/office/drawing/2014/main" id="{5877BE79-40D9-48CA-8CC5-A24252DE578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5576" y="1638454"/>
              <a:ext cx="7812360" cy="4598858"/>
            </a:xfrm>
            <a:prstGeom prst="rect">
              <a:avLst/>
            </a:prstGeom>
          </p:spPr>
        </p:pic>
        <p:sp>
          <p:nvSpPr>
            <p:cNvPr id="8" name="Freeform 5">
              <a:extLst>
                <a:ext uri="{FF2B5EF4-FFF2-40B4-BE49-F238E27FC236}">
                  <a16:creationId xmlns:a16="http://schemas.microsoft.com/office/drawing/2014/main" id="{54831F45-FB0B-41B0-975F-7ACF076B6811}"/>
                </a:ext>
              </a:extLst>
            </p:cNvPr>
            <p:cNvSpPr/>
            <p:nvPr/>
          </p:nvSpPr>
          <p:spPr>
            <a:xfrm rot="13992825">
              <a:off x="4836913" y="3877064"/>
              <a:ext cx="3952529" cy="2393620"/>
            </a:xfrm>
            <a:custGeom>
              <a:avLst/>
              <a:gdLst>
                <a:gd name="connsiteX0" fmla="*/ 188217 w 4131801"/>
                <a:gd name="connsiteY0" fmla="*/ 1660415 h 2585136"/>
                <a:gd name="connsiteX1" fmla="*/ 1256621 w 4131801"/>
                <a:gd name="connsiteY1" fmla="*/ 197375 h 2585136"/>
                <a:gd name="connsiteX2" fmla="*/ 4067198 w 4131801"/>
                <a:gd name="connsiteY2" fmla="*/ 255127 h 2585136"/>
                <a:gd name="connsiteX3" fmla="*/ 2989169 w 4131801"/>
                <a:gd name="connsiteY3" fmla="*/ 2411186 h 2585136"/>
                <a:gd name="connsiteX4" fmla="*/ 284470 w 4131801"/>
                <a:gd name="connsiteY4" fmla="*/ 2363059 h 2585136"/>
                <a:gd name="connsiteX5" fmla="*/ 188217 w 4131801"/>
                <a:gd name="connsiteY5" fmla="*/ 1660415 h 2585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131801" h="2585136">
                  <a:moveTo>
                    <a:pt x="188217" y="1660415"/>
                  </a:moveTo>
                  <a:cubicBezTo>
                    <a:pt x="350242" y="1299468"/>
                    <a:pt x="610124" y="431590"/>
                    <a:pt x="1256621" y="197375"/>
                  </a:cubicBezTo>
                  <a:cubicBezTo>
                    <a:pt x="1903118" y="-36840"/>
                    <a:pt x="3778440" y="-113841"/>
                    <a:pt x="4067198" y="255127"/>
                  </a:cubicBezTo>
                  <a:cubicBezTo>
                    <a:pt x="4355956" y="624095"/>
                    <a:pt x="3619624" y="2059864"/>
                    <a:pt x="2989169" y="2411186"/>
                  </a:cubicBezTo>
                  <a:cubicBezTo>
                    <a:pt x="2358714" y="2762508"/>
                    <a:pt x="748087" y="2494604"/>
                    <a:pt x="284470" y="2363059"/>
                  </a:cubicBezTo>
                  <a:cubicBezTo>
                    <a:pt x="-179147" y="2231514"/>
                    <a:pt x="26192" y="2021362"/>
                    <a:pt x="188217" y="1660415"/>
                  </a:cubicBezTo>
                  <a:close/>
                </a:path>
              </a:pathLst>
            </a:custGeom>
            <a:noFill/>
            <a:ln w="66675">
              <a:solidFill>
                <a:schemeClr val="tx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78088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3.1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วิธีการรับทราบ/รับรู้/คำนวณปริมาณน้ำต้นทุนในการจัดสรรน้ำ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หรือการระบายน้ำในแต่ละฤดูกาล</a:t>
            </a:r>
          </a:p>
        </p:txBody>
      </p:sp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23189C0-9DB8-49EA-8E44-FEA5BF456D0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8" y="1195459"/>
            <a:ext cx="4511311" cy="338348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5833E6B3-E3B1-4DB0-A5EA-1583C6CFC97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2203571"/>
            <a:ext cx="3001545" cy="2089525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D65A65A7-80B0-449E-9047-20CB905A78F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9248" y="4365104"/>
            <a:ext cx="6584064" cy="2334977"/>
          </a:xfrm>
          <a:prstGeom prst="rect">
            <a:avLst/>
          </a:prstGeom>
        </p:spPr>
      </p:pic>
      <p:grpSp>
        <p:nvGrpSpPr>
          <p:cNvPr id="15" name="Group 1">
            <a:extLst>
              <a:ext uri="{FF2B5EF4-FFF2-40B4-BE49-F238E27FC236}">
                <a16:creationId xmlns:a16="http://schemas.microsoft.com/office/drawing/2014/main" id="{569D7717-3BC9-4E66-97C5-5E666CB96AF3}"/>
              </a:ext>
            </a:extLst>
          </p:cNvPr>
          <p:cNvGrpSpPr/>
          <p:nvPr/>
        </p:nvGrpSpPr>
        <p:grpSpPr>
          <a:xfrm>
            <a:off x="4734150" y="1276094"/>
            <a:ext cx="4302346" cy="809158"/>
            <a:chOff x="18134" y="527274"/>
            <a:chExt cx="9107732" cy="809158"/>
          </a:xfrm>
        </p:grpSpPr>
        <p:sp>
          <p:nvSpPr>
            <p:cNvPr id="16" name="Round Diagonal Corner Rectangle 6">
              <a:extLst>
                <a:ext uri="{FF2B5EF4-FFF2-40B4-BE49-F238E27FC236}">
                  <a16:creationId xmlns:a16="http://schemas.microsoft.com/office/drawing/2014/main" id="{24FDDF78-AF53-420D-8EE0-A796BDE38A4F}"/>
                </a:ext>
              </a:extLst>
            </p:cNvPr>
            <p:cNvSpPr/>
            <p:nvPr/>
          </p:nvSpPr>
          <p:spPr>
            <a:xfrm>
              <a:off x="18134" y="527274"/>
              <a:ext cx="9073344" cy="80915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65C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7" name="Round Diagonal Corner Rectangle 7">
              <a:extLst>
                <a:ext uri="{FF2B5EF4-FFF2-40B4-BE49-F238E27FC236}">
                  <a16:creationId xmlns:a16="http://schemas.microsoft.com/office/drawing/2014/main" id="{FE044792-294F-4EA8-B422-96D7F36A82C7}"/>
                </a:ext>
              </a:extLst>
            </p:cNvPr>
            <p:cNvSpPr/>
            <p:nvPr/>
          </p:nvSpPr>
          <p:spPr>
            <a:xfrm>
              <a:off x="86910" y="578705"/>
              <a:ext cx="9038956" cy="62376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E1F3FF">
                <a:alpha val="6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8" name="กล่องข้อความ 4">
            <a:extLst>
              <a:ext uri="{FF2B5EF4-FFF2-40B4-BE49-F238E27FC236}">
                <a16:creationId xmlns:a16="http://schemas.microsoft.com/office/drawing/2014/main" id="{D6BC6479-421A-475D-A33C-E41CA567A82F}"/>
              </a:ext>
            </a:extLst>
          </p:cNvPr>
          <p:cNvSpPr txBox="1"/>
          <p:nvPr/>
        </p:nvSpPr>
        <p:spPr>
          <a:xfrm>
            <a:off x="5028022" y="1351131"/>
            <a:ext cx="249630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ฤดูแล้ง ปี </a:t>
            </a:r>
            <a:r>
              <a:rPr lang="en-US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2564/2565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421059979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1">
            <a:extLst>
              <a:ext uri="{FF2B5EF4-FFF2-40B4-BE49-F238E27FC236}">
                <a16:creationId xmlns:a16="http://schemas.microsoft.com/office/drawing/2014/main" id="{F2028FE0-9A16-4BC9-8E46-4111202ABAAE}"/>
              </a:ext>
            </a:extLst>
          </p:cNvPr>
          <p:cNvGrpSpPr/>
          <p:nvPr/>
        </p:nvGrpSpPr>
        <p:grpSpPr>
          <a:xfrm>
            <a:off x="179512" y="44624"/>
            <a:ext cx="3744416" cy="809158"/>
            <a:chOff x="18134" y="527274"/>
            <a:chExt cx="9107732" cy="809157"/>
          </a:xfrm>
        </p:grpSpPr>
        <p:sp>
          <p:nvSpPr>
            <p:cNvPr id="8" name="Round Diagonal Corner Rectangle 6">
              <a:extLst>
                <a:ext uri="{FF2B5EF4-FFF2-40B4-BE49-F238E27FC236}">
                  <a16:creationId xmlns:a16="http://schemas.microsoft.com/office/drawing/2014/main" id="{719F2136-DA07-4BE4-8D79-66B53F9259D6}"/>
                </a:ext>
              </a:extLst>
            </p:cNvPr>
            <p:cNvSpPr/>
            <p:nvPr/>
          </p:nvSpPr>
          <p:spPr>
            <a:xfrm>
              <a:off x="18134" y="527274"/>
              <a:ext cx="9073343" cy="809157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65C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9" name="Round Diagonal Corner Rectangle 7">
              <a:extLst>
                <a:ext uri="{FF2B5EF4-FFF2-40B4-BE49-F238E27FC236}">
                  <a16:creationId xmlns:a16="http://schemas.microsoft.com/office/drawing/2014/main" id="{1B7DE5EF-2962-4EE3-969F-E132B44C3FA2}"/>
                </a:ext>
              </a:extLst>
            </p:cNvPr>
            <p:cNvSpPr/>
            <p:nvPr/>
          </p:nvSpPr>
          <p:spPr>
            <a:xfrm>
              <a:off x="86910" y="578705"/>
              <a:ext cx="9038956" cy="62376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E1F3FF">
                <a:alpha val="6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0" name="กล่องข้อความ 4">
            <a:extLst>
              <a:ext uri="{FF2B5EF4-FFF2-40B4-BE49-F238E27FC236}">
                <a16:creationId xmlns:a16="http://schemas.microsoft.com/office/drawing/2014/main" id="{844C8B7C-5674-4078-92F9-B25A027B816B}"/>
              </a:ext>
            </a:extLst>
          </p:cNvPr>
          <p:cNvSpPr txBox="1"/>
          <p:nvPr/>
        </p:nvSpPr>
        <p:spPr>
          <a:xfrm>
            <a:off x="473384" y="119661"/>
            <a:ext cx="19383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ฤดูฝน ปี </a:t>
            </a:r>
            <a:r>
              <a:rPr lang="en-US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2565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8F52F7FA-00C3-4BDE-A8DC-1CD328E8D49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979511"/>
            <a:ext cx="3888432" cy="583386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7D21DC0B-21C4-45B9-B42A-9F2863BC76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3171" y="44624"/>
            <a:ext cx="4983325" cy="3517233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A13E5B63-2C8C-4172-8568-1D5D5D0600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094" y="3561857"/>
            <a:ext cx="5016368" cy="325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16484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">
            <a:extLst>
              <a:ext uri="{FF2B5EF4-FFF2-40B4-BE49-F238E27FC236}">
                <a16:creationId xmlns:a16="http://schemas.microsoft.com/office/drawing/2014/main" id="{D994442C-4290-48C4-AFB3-592E38E841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861048"/>
            <a:ext cx="4437630" cy="2901415"/>
          </a:xfrm>
          <a:prstGeom prst="rect">
            <a:avLst/>
          </a:prstGeom>
        </p:spPr>
      </p:pic>
      <p:pic>
        <p:nvPicPr>
          <p:cNvPr id="7" name="Picture 1">
            <a:extLst>
              <a:ext uri="{FF2B5EF4-FFF2-40B4-BE49-F238E27FC236}">
                <a16:creationId xmlns:a16="http://schemas.microsoft.com/office/drawing/2014/main" id="{D2C0DA73-DC0B-4BE3-835C-870B5B8C0E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38" y="3861576"/>
            <a:ext cx="4492462" cy="29007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1CAD988-E2E3-4110-B0DA-68E0B50138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58974"/>
            <a:ext cx="3600400" cy="3630674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E4E9C340-BD19-481A-AE50-C154994E2E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44624"/>
            <a:ext cx="5148063" cy="3645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60145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02C23F0-C4EB-4EC2-886B-16254584737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1446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3.2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การนำปริมาณน้ำต้นทุนที่ได้รับมาวางแผนจัดสรรน้ำ/ระบายน้ำ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2E3340C2-9342-4634-9271-484523DE14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1881" y="1282284"/>
            <a:ext cx="5365597" cy="2337783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65107674-59FA-4896-9EDA-A1A1ACEB3AE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74" y="4160801"/>
            <a:ext cx="3678907" cy="2007731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AC780116-4222-49C4-A14C-7A8EB868C4F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22" y="1277868"/>
            <a:ext cx="3523650" cy="2662396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82FF406A-6EE9-43E3-B6C5-5045FD57C0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3696" y="3791105"/>
            <a:ext cx="5653782" cy="2662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3650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แผนการดำเนินงาน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ประจำปี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2566</a:t>
            </a:r>
            <a:endParaRPr kumimoji="0" lang="th-TH" sz="2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A0843AA8-A417-458F-9D62-B8074FEB96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444" y="1273977"/>
            <a:ext cx="9035060" cy="5539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94625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3.3 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การแจ้งข่าวสารให้ผู้ใช้น้ำทราบทั้งก่อนและระหว่างส่งน้ำ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/การแจ้งข่าวสารให้ผู้รับบริการและผู้มีส่วนได้ส่วนเสียในลำน้ำที่รับผิดชอบ</a:t>
            </a:r>
          </a:p>
        </p:txBody>
      </p:sp>
      <p:pic>
        <p:nvPicPr>
          <p:cNvPr id="3" name="Picture 10">
            <a:extLst>
              <a:ext uri="{FF2B5EF4-FFF2-40B4-BE49-F238E27FC236}">
                <a16:creationId xmlns:a16="http://schemas.microsoft.com/office/drawing/2014/main" id="{9CD99313-EE58-46EC-8B9B-219BDCBA78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7375" y="6007096"/>
            <a:ext cx="1481129" cy="791222"/>
          </a:xfrm>
          <a:prstGeom prst="rect">
            <a:avLst/>
          </a:prstGeom>
        </p:spPr>
      </p:pic>
      <p:pic>
        <p:nvPicPr>
          <p:cNvPr id="4" name="Picture 6">
            <a:extLst>
              <a:ext uri="{FF2B5EF4-FFF2-40B4-BE49-F238E27FC236}">
                <a16:creationId xmlns:a16="http://schemas.microsoft.com/office/drawing/2014/main" id="{C4C91945-3D67-4EAD-B67C-F896FEE268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446" y="4077072"/>
            <a:ext cx="864096" cy="810090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254F6309-D8BA-499C-912D-5AFEE1DD4B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1103" y="5062778"/>
            <a:ext cx="793675" cy="793675"/>
          </a:xfrm>
          <a:prstGeom prst="rect">
            <a:avLst/>
          </a:prstGeom>
        </p:spPr>
      </p:pic>
      <p:pic>
        <p:nvPicPr>
          <p:cNvPr id="9" name="Picture 11">
            <a:extLst>
              <a:ext uri="{FF2B5EF4-FFF2-40B4-BE49-F238E27FC236}">
                <a16:creationId xmlns:a16="http://schemas.microsoft.com/office/drawing/2014/main" id="{9B63DB6E-AC4A-46B9-A282-19477002635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1819" y="4037068"/>
            <a:ext cx="3392509" cy="2612072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3CEDF19-DE3C-43EE-9FB3-A442EA62A63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39952" y="1268760"/>
            <a:ext cx="4822049" cy="2643316"/>
          </a:xfrm>
          <a:prstGeom prst="rect">
            <a:avLst/>
          </a:prstGeom>
        </p:spPr>
      </p:pic>
      <p:pic>
        <p:nvPicPr>
          <p:cNvPr id="7" name="รูปภาพ 6">
            <a:extLst>
              <a:ext uri="{FF2B5EF4-FFF2-40B4-BE49-F238E27FC236}">
                <a16:creationId xmlns:a16="http://schemas.microsoft.com/office/drawing/2014/main" id="{148F9EEF-B0F3-4674-9E81-6CA711073FD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542" y="1231910"/>
            <a:ext cx="3867410" cy="5471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92857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3.4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การควบคุมการส่งน้ำในระดับต่าง ๆ/การควบคุมการระบายน้ำในระดับต่าง ๆ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F824F3A-D47C-419E-B74B-7B3926D9F5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0112" y="4239976"/>
            <a:ext cx="3384376" cy="2500890"/>
          </a:xfrm>
          <a:prstGeom prst="rect">
            <a:avLst/>
          </a:prstGeom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id="{70543161-59CB-450E-9333-DEF93ED7C89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952453"/>
            <a:ext cx="2917217" cy="2124619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B5DBC96D-313E-487B-A99C-7FB7E89B49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31" y="1304381"/>
            <a:ext cx="5952329" cy="2827966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23049BB1-B49F-478A-9BDC-CB999A794C3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831" y="4304862"/>
            <a:ext cx="5357884" cy="234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60333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4DEDFFA7-1E28-4EC6-94F0-AD05965CB2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523" y="980728"/>
            <a:ext cx="9073344" cy="576205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5" name="Group 1">
            <a:extLst>
              <a:ext uri="{FF2B5EF4-FFF2-40B4-BE49-F238E27FC236}">
                <a16:creationId xmlns:a16="http://schemas.microsoft.com/office/drawing/2014/main" id="{39DC86E5-677A-4BEA-BD21-AD0000185A08}"/>
              </a:ext>
            </a:extLst>
          </p:cNvPr>
          <p:cNvGrpSpPr/>
          <p:nvPr/>
        </p:nvGrpSpPr>
        <p:grpSpPr>
          <a:xfrm>
            <a:off x="52522" y="40185"/>
            <a:ext cx="9107732" cy="809158"/>
            <a:chOff x="18134" y="527274"/>
            <a:chExt cx="9107732" cy="809158"/>
          </a:xfrm>
        </p:grpSpPr>
        <p:sp>
          <p:nvSpPr>
            <p:cNvPr id="6" name="Round Diagonal Corner Rectangle 6">
              <a:extLst>
                <a:ext uri="{FF2B5EF4-FFF2-40B4-BE49-F238E27FC236}">
                  <a16:creationId xmlns:a16="http://schemas.microsoft.com/office/drawing/2014/main" id="{B001B2A6-45BC-42B9-9A25-88E3E2234704}"/>
                </a:ext>
              </a:extLst>
            </p:cNvPr>
            <p:cNvSpPr/>
            <p:nvPr/>
          </p:nvSpPr>
          <p:spPr>
            <a:xfrm>
              <a:off x="18134" y="527274"/>
              <a:ext cx="9073344" cy="80915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65C1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7" name="Round Diagonal Corner Rectangle 7">
              <a:extLst>
                <a:ext uri="{FF2B5EF4-FFF2-40B4-BE49-F238E27FC236}">
                  <a16:creationId xmlns:a16="http://schemas.microsoft.com/office/drawing/2014/main" id="{1AAFF014-B839-4CEA-AA5D-8D1B05A2B1AD}"/>
                </a:ext>
              </a:extLst>
            </p:cNvPr>
            <p:cNvSpPr/>
            <p:nvPr/>
          </p:nvSpPr>
          <p:spPr>
            <a:xfrm>
              <a:off x="86910" y="578705"/>
              <a:ext cx="9038956" cy="623768"/>
            </a:xfrm>
            <a:prstGeom prst="round2DiagRect">
              <a:avLst>
                <a:gd name="adj1" fmla="val 40918"/>
                <a:gd name="adj2" fmla="val 0"/>
              </a:avLst>
            </a:prstGeom>
            <a:solidFill>
              <a:srgbClr val="E1F3FF">
                <a:alpha val="63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8" name="กล่องข้อความ 4">
            <a:extLst>
              <a:ext uri="{FF2B5EF4-FFF2-40B4-BE49-F238E27FC236}">
                <a16:creationId xmlns:a16="http://schemas.microsoft.com/office/drawing/2014/main" id="{C46A0848-F6BF-41D3-A731-D64AFC3BF44D}"/>
              </a:ext>
            </a:extLst>
          </p:cNvPr>
          <p:cNvSpPr txBox="1"/>
          <p:nvPr/>
        </p:nvSpPr>
        <p:spPr>
          <a:xfrm>
            <a:off x="274386" y="115222"/>
            <a:ext cx="806778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uLnTx/>
                <a:uFillTx/>
                <a:latin typeface="TH SarabunPSK" panose="020B0500040200020003" pitchFamily="34" charset="-34"/>
                <a:ea typeface="+mn-ea"/>
                <a:cs typeface="TH SarabunPSK" panose="020B0500040200020003" pitchFamily="34" charset="-34"/>
              </a:rPr>
              <a:t>การ</a:t>
            </a:r>
            <a:r>
              <a:rPr lang="th-TH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ติดตามการบริหารจัดการน้ำรายวัน</a:t>
            </a:r>
            <a:r>
              <a:rPr lang="en-US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รายสัปดาห์</a:t>
            </a:r>
            <a:r>
              <a:rPr lang="en-US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รายเดือน</a:t>
            </a:r>
            <a:r>
              <a:rPr lang="en-US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/</a:t>
            </a:r>
            <a:r>
              <a:rPr lang="th-TH" b="1" dirty="0">
                <a:solidFill>
                  <a:srgbClr val="0070C0"/>
                </a:solidFill>
                <a:effectLst>
                  <a:glow rad="127000">
                    <a:prstClr val="white"/>
                  </a:glow>
                </a:effectLst>
                <a:latin typeface="TH SarabunPSK" panose="020B0500040200020003" pitchFamily="34" charset="-34"/>
                <a:cs typeface="TH SarabunPSK" panose="020B0500040200020003" pitchFamily="34" charset="-34"/>
              </a:rPr>
              <a:t>รายฤดูกาล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glow rad="127000">
                  <a:prstClr val="white"/>
                </a:glow>
              </a:effectLst>
              <a:uLnTx/>
              <a:uFillTx/>
              <a:latin typeface="TH SarabunPSK" panose="020B0500040200020003" pitchFamily="34" charset="-34"/>
              <a:ea typeface="+mn-ea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1332552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3.5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การดำเนินงานป้องกันและบรรเทาภัยจากน้ำหรือในสภาวะวิกฤต (น้ำท่วม/น้ำแล้ง/น้ำเสีย)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8C7C9014-53EA-4B59-AB8A-0218D91823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1" y="1201784"/>
            <a:ext cx="5040561" cy="2526947"/>
          </a:xfrm>
          <a:prstGeom prst="rect">
            <a:avLst/>
          </a:prstGeom>
        </p:spPr>
      </p:pic>
      <p:pic>
        <p:nvPicPr>
          <p:cNvPr id="4" name="Picture 9">
            <a:extLst>
              <a:ext uri="{FF2B5EF4-FFF2-40B4-BE49-F238E27FC236}">
                <a16:creationId xmlns:a16="http://schemas.microsoft.com/office/drawing/2014/main" id="{8F634FEC-0A23-48FF-9A16-D651078960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2205" y="2623962"/>
            <a:ext cx="2893552" cy="3033001"/>
          </a:xfrm>
          <a:prstGeom prst="rect">
            <a:avLst/>
          </a:prstGeom>
        </p:spPr>
      </p:pic>
      <p:pic>
        <p:nvPicPr>
          <p:cNvPr id="6" name="Picture 10">
            <a:extLst>
              <a:ext uri="{FF2B5EF4-FFF2-40B4-BE49-F238E27FC236}">
                <a16:creationId xmlns:a16="http://schemas.microsoft.com/office/drawing/2014/main" id="{60DB68C3-1D37-42E1-921D-EA87AF7BFB5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3575004"/>
            <a:ext cx="4608512" cy="3247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3223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r"/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3.6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การดำเนินการจัดทำบันทึกประวัติการตรวจสอบสภาพ </a:t>
            </a:r>
            <a:endParaRPr lang="en-US" sz="3200" dirty="0">
              <a:solidFill>
                <a:srgbClr val="F79646">
                  <a:lumMod val="75000"/>
                </a:srgb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r"/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และการบำรุงรักษาอาคารชลประทาน/</a:t>
            </a:r>
            <a:r>
              <a:rPr lang="en-US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Walk thru</a:t>
            </a:r>
            <a:endParaRPr lang="th-TH" sz="3200" dirty="0">
              <a:solidFill>
                <a:srgbClr val="F79646">
                  <a:lumMod val="75000"/>
                </a:srgbClr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algn="l"/>
            <a:r>
              <a:rPr lang="en-US" sz="1800" b="1" i="0" u="none" strike="noStrike" baseline="0" dirty="0">
                <a:latin typeface="THSarabunPSK,Bold"/>
              </a:rPr>
              <a:t>Walk thru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2" name="รูปภาพ 1">
            <a:extLst>
              <a:ext uri="{FF2B5EF4-FFF2-40B4-BE49-F238E27FC236}">
                <a16:creationId xmlns:a16="http://schemas.microsoft.com/office/drawing/2014/main" id="{FD40EB8F-7794-4F35-9340-3A1E1AE737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2421" y="1340767"/>
            <a:ext cx="5585015" cy="2249941"/>
          </a:xfrm>
          <a:prstGeom prst="rect">
            <a:avLst/>
          </a:prstGeom>
        </p:spPr>
      </p:pic>
      <p:pic>
        <p:nvPicPr>
          <p:cNvPr id="6" name="Picture 3">
            <a:extLst>
              <a:ext uri="{FF2B5EF4-FFF2-40B4-BE49-F238E27FC236}">
                <a16:creationId xmlns:a16="http://schemas.microsoft.com/office/drawing/2014/main" id="{8AAC2CCD-9CFB-43AC-99AB-904EE193149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564" y="1340767"/>
            <a:ext cx="3043567" cy="541934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89D68AE-AA36-4F38-A960-D644B9C5CD9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25398" y="3715211"/>
            <a:ext cx="4539090" cy="2700205"/>
          </a:xfrm>
          <a:prstGeom prst="rect">
            <a:avLst/>
          </a:prstGeom>
        </p:spPr>
      </p:pic>
      <p:sp>
        <p:nvSpPr>
          <p:cNvPr id="8" name="กล่องข้อความ 7">
            <a:extLst>
              <a:ext uri="{FF2B5EF4-FFF2-40B4-BE49-F238E27FC236}">
                <a16:creationId xmlns:a16="http://schemas.microsoft.com/office/drawing/2014/main" id="{2DE8F6C7-84FB-4A7C-8F24-11A25497D681}"/>
              </a:ext>
            </a:extLst>
          </p:cNvPr>
          <p:cNvSpPr txBox="1"/>
          <p:nvPr/>
        </p:nvSpPr>
        <p:spPr>
          <a:xfrm>
            <a:off x="4772060" y="6386353"/>
            <a:ext cx="43364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400" dirty="0">
                <a:solidFill>
                  <a:srgbClr val="2537E7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ตัวอย่างแบบฟอร์มเพิ่มเติม/แก้ไขฐานข้อมูล </a:t>
            </a:r>
            <a:r>
              <a:rPr lang="en-US" sz="2400" dirty="0">
                <a:solidFill>
                  <a:srgbClr val="2537E7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Walk Thru</a:t>
            </a:r>
          </a:p>
        </p:txBody>
      </p:sp>
      <p:pic>
        <p:nvPicPr>
          <p:cNvPr id="9" name="Picture 6">
            <a:extLst>
              <a:ext uri="{FF2B5EF4-FFF2-40B4-BE49-F238E27FC236}">
                <a16:creationId xmlns:a16="http://schemas.microsoft.com/office/drawing/2014/main" id="{0DA2F5DC-F080-4D6A-8E4C-2B2B62284FF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9" y="5970425"/>
            <a:ext cx="1512168" cy="768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6036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3.7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การคิดค้น/นำนวัตกรรมมาใช้ในการปฏิบัติงาน หรือปรับปรุงวิธีการทำงาน</a:t>
            </a:r>
          </a:p>
        </p:txBody>
      </p:sp>
      <p:pic>
        <p:nvPicPr>
          <p:cNvPr id="3" name="Picture 1">
            <a:extLst>
              <a:ext uri="{FF2B5EF4-FFF2-40B4-BE49-F238E27FC236}">
                <a16:creationId xmlns:a16="http://schemas.microsoft.com/office/drawing/2014/main" id="{40AF2F64-AFA4-4AEF-8AA5-BA41572E69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255966"/>
            <a:ext cx="4364587" cy="2459885"/>
          </a:xfrm>
          <a:prstGeom prst="rect">
            <a:avLst/>
          </a:prstGeom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49E19022-F2BB-4333-9A32-7982E259A87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844321"/>
            <a:ext cx="7070876" cy="2927859"/>
          </a:xfrm>
          <a:prstGeom prst="rect">
            <a:avLst/>
          </a:prstGeom>
        </p:spPr>
      </p:pic>
      <p:pic>
        <p:nvPicPr>
          <p:cNvPr id="6" name="Maefake">
            <a:hlinkClick r:id="" action="ppaction://media"/>
            <a:extLst>
              <a:ext uri="{FF2B5EF4-FFF2-40B4-BE49-F238E27FC236}">
                <a16:creationId xmlns:a16="http://schemas.microsoft.com/office/drawing/2014/main" id="{091B6B25-7BD7-4848-8873-937475E522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608158" y="1268760"/>
            <a:ext cx="4373129" cy="245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330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3.8 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วิธีการสร้างการมีส่วนร่วมกับผู้รับบริการและผู้มีส่วนได้ส่วนเสียในแต่ละฤดูกาล</a:t>
            </a:r>
          </a:p>
        </p:txBody>
      </p:sp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69586B06-38D6-494B-8908-9EE4F92FED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37" y="1885135"/>
            <a:ext cx="8913124" cy="4932091"/>
          </a:xfrm>
          <a:prstGeom prst="rect">
            <a:avLst/>
          </a:prstGeom>
        </p:spPr>
      </p:pic>
      <p:pic>
        <p:nvPicPr>
          <p:cNvPr id="9" name="รูปภาพ 8">
            <a:extLst>
              <a:ext uri="{FF2B5EF4-FFF2-40B4-BE49-F238E27FC236}">
                <a16:creationId xmlns:a16="http://schemas.microsoft.com/office/drawing/2014/main" id="{1C99EB65-DC5A-499E-9538-87A0B6B520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47829" y="1196752"/>
            <a:ext cx="4236340" cy="1901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40970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</a:t>
            </a:r>
            <a:r>
              <a:rPr lang="th-TH" sz="3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ประเมินผลลัพธ์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หมวด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4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A96CD60-CAE6-430F-BD8B-680DE16DDB76}"/>
              </a:ext>
            </a:extLst>
          </p:cNvPr>
          <p:cNvSpPr txBox="1"/>
          <p:nvPr/>
        </p:nvSpPr>
        <p:spPr>
          <a:xfrm>
            <a:off x="7164288" y="6308278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หน้า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51 - 88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2D2D3A52-B19A-47EF-96FA-03C5E4D264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08" y="1926934"/>
            <a:ext cx="3820009" cy="2044079"/>
          </a:xfrm>
          <a:prstGeom prst="rect">
            <a:avLst/>
          </a:prstGeom>
        </p:spPr>
      </p:pic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3A39811C-A939-4AA8-AE53-BE86C8C295C3}"/>
              </a:ext>
            </a:extLst>
          </p:cNvPr>
          <p:cNvSpPr/>
          <p:nvPr/>
        </p:nvSpPr>
        <p:spPr>
          <a:xfrm>
            <a:off x="2750064" y="1976646"/>
            <a:ext cx="6059744" cy="1183071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180975" marR="0" lvl="0" indent="-180975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270000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มิติด้านประสิทธิผล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3</a:t>
            </a: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 ตัวชี้วัด </a:t>
            </a:r>
            <a:r>
              <a:rPr kumimoji="0" lang="th-TH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(</a:t>
            </a:r>
            <a:r>
              <a:rPr lang="th-TH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ตัวชีวัดที่ </a:t>
            </a:r>
            <a:r>
              <a:rPr kumimoji="0" lang="en-US" sz="1800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  <a:hlinkClick r:id="rId4" action="ppaction://hlinkfile"/>
              </a:rPr>
              <a:t>1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5" action="ppaction://hlinkfile"/>
              </a:rPr>
              <a:t>2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6" action="ppaction://hlinkfile"/>
              </a:rPr>
              <a:t>3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  <a:endParaRPr kumimoji="0" lang="th-TH" sz="1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180975" lvl="0" indent="-180975">
              <a:buFont typeface="Courier New" panose="02070309020205020404" pitchFamily="49" charset="0"/>
              <a:buChar char="o"/>
              <a:tabLst>
                <a:tab pos="270000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มิติด้านคุณภาพการให้บริการ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1</a:t>
            </a:r>
            <a:r>
              <a:rPr lang="th-TH" sz="18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ตัวชี้วัด </a:t>
            </a:r>
            <a:r>
              <a:rPr lang="th-TH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(ตัวชีวัดที่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7" action="ppaction://hlinkfile"/>
              </a:rPr>
              <a:t>4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180975" lvl="0" indent="-180975">
              <a:buFont typeface="Courier New" panose="02070309020205020404" pitchFamily="49" charset="0"/>
              <a:buChar char="o"/>
              <a:tabLst>
                <a:tab pos="270000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มิติด้านประสิทธิภาพของการปฏิบัติราชการ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	7</a:t>
            </a:r>
            <a:r>
              <a:rPr lang="th-TH" sz="18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ตัวชี้วัด </a:t>
            </a:r>
            <a:r>
              <a:rPr lang="th-TH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(ตัวชีวัดที่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8" action="ppaction://hlinkfile"/>
              </a:rPr>
              <a:t>5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9" action="ppaction://hlinkfile"/>
              </a:rPr>
              <a:t>6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0" action="ppaction://hlinkfile"/>
              </a:rPr>
              <a:t>7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1" action="ppaction://hlinkfile"/>
              </a:rPr>
              <a:t>8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2" action="ppaction://hlinkfile"/>
              </a:rPr>
              <a:t>9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3" action="ppaction://hlinkfile"/>
              </a:rPr>
              <a:t>10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,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4" action="ppaction://hlinkfile"/>
              </a:rPr>
              <a:t>11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180975" lvl="0" indent="-180975">
              <a:buFont typeface="Courier New" panose="02070309020205020404" pitchFamily="49" charset="0"/>
              <a:buChar char="o"/>
              <a:tabLst>
                <a:tab pos="2700000" algn="l"/>
              </a:tabLst>
              <a:defRPr/>
            </a:pPr>
            <a:r>
              <a:rPr kumimoji="0" lang="th-TH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มิติด้าน</a:t>
            </a:r>
            <a:r>
              <a:rPr lang="th-TH" sz="18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การพัฒนาองค์กร	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1</a:t>
            </a:r>
            <a:r>
              <a:rPr lang="th-TH" sz="18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ตัวชี้วัด </a:t>
            </a:r>
            <a:r>
              <a:rPr lang="th-TH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(ตัวชีวัดที่ 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5" action="ppaction://hlinkfile"/>
              </a:rPr>
              <a:t>12</a:t>
            </a:r>
            <a:r>
              <a:rPr lang="en-US" sz="1800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  <a:endParaRPr kumimoji="0" lang="th-TH" sz="1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16" name="กล่องข้อความ 15">
            <a:extLst>
              <a:ext uri="{FF2B5EF4-FFF2-40B4-BE49-F238E27FC236}">
                <a16:creationId xmlns:a16="http://schemas.microsoft.com/office/drawing/2014/main" id="{6582EB74-556F-4D54-AC86-A9DE52E5BBD0}"/>
              </a:ext>
            </a:extLst>
          </p:cNvPr>
          <p:cNvSpPr txBox="1"/>
          <p:nvPr/>
        </p:nvSpPr>
        <p:spPr>
          <a:xfrm>
            <a:off x="169022" y="1268760"/>
            <a:ext cx="9509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Le</a:t>
            </a:r>
            <a:r>
              <a:rPr lang="en-US" sz="4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T</a:t>
            </a:r>
            <a:r>
              <a:rPr lang="en-US" sz="400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C</a:t>
            </a:r>
            <a:endParaRPr kumimoji="0" lang="en-US" sz="40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12" name="สี่เหลี่ยมผืนผ้า 11">
            <a:extLst>
              <a:ext uri="{FF2B5EF4-FFF2-40B4-BE49-F238E27FC236}">
                <a16:creationId xmlns:a16="http://schemas.microsoft.com/office/drawing/2014/main" id="{254D1429-035B-478A-82AF-C616E92E4F1D}"/>
              </a:ext>
            </a:extLst>
          </p:cNvPr>
          <p:cNvSpPr/>
          <p:nvPr/>
        </p:nvSpPr>
        <p:spPr>
          <a:xfrm>
            <a:off x="217105" y="4389738"/>
            <a:ext cx="1296144" cy="561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Level</a:t>
            </a: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Le</a:t>
            </a:r>
            <a:r>
              <a:rPr lang="en-US" sz="2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 </a:t>
            </a:r>
            <a:r>
              <a:rPr lang="en-US" sz="24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60%</a:t>
            </a:r>
          </a:p>
        </p:txBody>
      </p:sp>
      <p:sp>
        <p:nvSpPr>
          <p:cNvPr id="17" name="สี่เหลี่ยมผืนผ้า 16">
            <a:extLst>
              <a:ext uri="{FF2B5EF4-FFF2-40B4-BE49-F238E27FC236}">
                <a16:creationId xmlns:a16="http://schemas.microsoft.com/office/drawing/2014/main" id="{1A76DD5A-49A0-490E-8B91-CC83455A406C}"/>
              </a:ext>
            </a:extLst>
          </p:cNvPr>
          <p:cNvSpPr/>
          <p:nvPr/>
        </p:nvSpPr>
        <p:spPr>
          <a:xfrm>
            <a:off x="217105" y="5058599"/>
            <a:ext cx="1296144" cy="561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Trend</a:t>
            </a: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T</a:t>
            </a:r>
            <a:r>
              <a:rPr lang="en-US" sz="24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 </a:t>
            </a:r>
            <a:r>
              <a:rPr lang="en-US" sz="2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20%</a:t>
            </a:r>
          </a:p>
        </p:txBody>
      </p:sp>
      <p:sp>
        <p:nvSpPr>
          <p:cNvPr id="18" name="สี่เหลี่ยมผืนผ้า 17">
            <a:extLst>
              <a:ext uri="{FF2B5EF4-FFF2-40B4-BE49-F238E27FC236}">
                <a16:creationId xmlns:a16="http://schemas.microsoft.com/office/drawing/2014/main" id="{FB6066BD-A920-43AB-9619-086C22C25A7C}"/>
              </a:ext>
            </a:extLst>
          </p:cNvPr>
          <p:cNvSpPr/>
          <p:nvPr/>
        </p:nvSpPr>
        <p:spPr>
          <a:xfrm>
            <a:off x="231228" y="5747206"/>
            <a:ext cx="1296144" cy="561072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lstStyle/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Compare</a:t>
            </a:r>
          </a:p>
          <a:p>
            <a:pPr algn="ctr">
              <a:lnSpc>
                <a:spcPct val="80000"/>
              </a:lnSpc>
            </a:pPr>
            <a:r>
              <a:rPr lang="en-US" sz="24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C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 </a:t>
            </a:r>
            <a:r>
              <a:rPr lang="en-US" sz="24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20%</a:t>
            </a:r>
          </a:p>
        </p:txBody>
      </p:sp>
      <p:sp>
        <p:nvSpPr>
          <p:cNvPr id="19" name="สี่เหลี่ยมผืนผ้า 18">
            <a:extLst>
              <a:ext uri="{FF2B5EF4-FFF2-40B4-BE49-F238E27FC236}">
                <a16:creationId xmlns:a16="http://schemas.microsoft.com/office/drawing/2014/main" id="{682BEBA6-20A7-4504-8DA3-5AD604485481}"/>
              </a:ext>
            </a:extLst>
          </p:cNvPr>
          <p:cNvSpPr/>
          <p:nvPr/>
        </p:nvSpPr>
        <p:spPr>
          <a:xfrm>
            <a:off x="1790230" y="4388480"/>
            <a:ext cx="2174363" cy="561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800" b="1" dirty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ผลลัพธ์เทียบกับเป้าหมาย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800" b="1" dirty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มาตรวัดชัดเจน</a:t>
            </a:r>
            <a:endParaRPr lang="en-US" sz="1800" b="1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2" name="สี่เหลี่ยมผืนผ้า 21">
            <a:extLst>
              <a:ext uri="{FF2B5EF4-FFF2-40B4-BE49-F238E27FC236}">
                <a16:creationId xmlns:a16="http://schemas.microsoft.com/office/drawing/2014/main" id="{6F3802DB-7DAB-42E2-A0CE-9AEFC5E57D43}"/>
              </a:ext>
            </a:extLst>
          </p:cNvPr>
          <p:cNvSpPr/>
          <p:nvPr/>
        </p:nvSpPr>
        <p:spPr>
          <a:xfrm>
            <a:off x="1804354" y="5036552"/>
            <a:ext cx="2174363" cy="561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800" b="1" dirty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ทิศทางแนวโน้ม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800" b="1" dirty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อัตราการเปลี่ยนแปลง</a:t>
            </a:r>
            <a:endParaRPr lang="en-US" sz="1800" b="1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3" name="สี่เหลี่ยมผืนผ้า 22">
            <a:extLst>
              <a:ext uri="{FF2B5EF4-FFF2-40B4-BE49-F238E27FC236}">
                <a16:creationId xmlns:a16="http://schemas.microsoft.com/office/drawing/2014/main" id="{CD5E3306-C322-4829-8861-A36E71F285CE}"/>
              </a:ext>
            </a:extLst>
          </p:cNvPr>
          <p:cNvSpPr/>
          <p:nvPr/>
        </p:nvSpPr>
        <p:spPr>
          <a:xfrm>
            <a:off x="1810094" y="5699616"/>
            <a:ext cx="2174363" cy="5610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800" b="1" dirty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ผลที่เทียบกับมาตรฐาน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800" b="1" dirty="0">
                <a:solidFill>
                  <a:schemeClr val="bg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ผลที่เทียบกับองค์กรอื่น</a:t>
            </a:r>
            <a:endParaRPr lang="en-US" sz="1800" b="1" dirty="0">
              <a:solidFill>
                <a:schemeClr val="bg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4" name="สี่เหลี่ยมผืนผ้า 23">
            <a:extLst>
              <a:ext uri="{FF2B5EF4-FFF2-40B4-BE49-F238E27FC236}">
                <a16:creationId xmlns:a16="http://schemas.microsoft.com/office/drawing/2014/main" id="{A95E530D-854A-48C0-9F4F-FC54A245CB0D}"/>
              </a:ext>
            </a:extLst>
          </p:cNvPr>
          <p:cNvSpPr/>
          <p:nvPr/>
        </p:nvSpPr>
        <p:spPr>
          <a:xfrm>
            <a:off x="4211960" y="5691729"/>
            <a:ext cx="1027975" cy="561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ตาราง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กราฟ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บรรยาย</a:t>
            </a:r>
            <a:endParaRPr lang="en-US" sz="1400" b="1" dirty="0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5" name="สี่เหลี่ยมผืนผ้า 24">
            <a:extLst>
              <a:ext uri="{FF2B5EF4-FFF2-40B4-BE49-F238E27FC236}">
                <a16:creationId xmlns:a16="http://schemas.microsoft.com/office/drawing/2014/main" id="{E39A950B-B821-4B1D-8728-3D9930F4BC4F}"/>
              </a:ext>
            </a:extLst>
          </p:cNvPr>
          <p:cNvSpPr/>
          <p:nvPr/>
        </p:nvSpPr>
        <p:spPr>
          <a:xfrm>
            <a:off x="4231823" y="4388480"/>
            <a:ext cx="1027975" cy="561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ตาราง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กราฟ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บรรยาย</a:t>
            </a:r>
            <a:endParaRPr lang="en-US" sz="1400" b="1" dirty="0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6" name="สี่เหลี่ยมผืนผ้า 25">
            <a:extLst>
              <a:ext uri="{FF2B5EF4-FFF2-40B4-BE49-F238E27FC236}">
                <a16:creationId xmlns:a16="http://schemas.microsoft.com/office/drawing/2014/main" id="{DAB3E30B-6991-4B66-9D44-EFDB3C2077CA}"/>
              </a:ext>
            </a:extLst>
          </p:cNvPr>
          <p:cNvSpPr/>
          <p:nvPr/>
        </p:nvSpPr>
        <p:spPr>
          <a:xfrm>
            <a:off x="4243302" y="5051544"/>
            <a:ext cx="1027975" cy="56107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ตาราง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กราฟ</a:t>
            </a:r>
          </a:p>
          <a:p>
            <a:pPr marL="180975" indent="-180975">
              <a:lnSpc>
                <a:spcPct val="80000"/>
              </a:lnSpc>
              <a:buFont typeface="Courier New" panose="02070309020205020404" pitchFamily="49" charset="0"/>
              <a:buChar char="o"/>
            </a:pPr>
            <a:r>
              <a:rPr lang="th-TH" sz="1400" b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บรรยาย</a:t>
            </a:r>
            <a:endParaRPr lang="en-US" sz="1400" b="1" dirty="0">
              <a:solidFill>
                <a:schemeClr val="tx1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cxnSp>
        <p:nvCxnSpPr>
          <p:cNvPr id="28" name="ลูกศรเชื่อมต่อแบบตรง 27">
            <a:extLst>
              <a:ext uri="{FF2B5EF4-FFF2-40B4-BE49-F238E27FC236}">
                <a16:creationId xmlns:a16="http://schemas.microsoft.com/office/drawing/2014/main" id="{7A534DA9-6C36-4655-970F-FA05128269AF}"/>
              </a:ext>
            </a:extLst>
          </p:cNvPr>
          <p:cNvCxnSpPr>
            <a:cxnSpLocks/>
          </p:cNvCxnSpPr>
          <p:nvPr/>
        </p:nvCxnSpPr>
        <p:spPr>
          <a:xfrm flipV="1">
            <a:off x="1478299" y="4669016"/>
            <a:ext cx="325173" cy="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ลูกศรเชื่อมต่อแบบตรง 28">
            <a:extLst>
              <a:ext uri="{FF2B5EF4-FFF2-40B4-BE49-F238E27FC236}">
                <a16:creationId xmlns:a16="http://schemas.microsoft.com/office/drawing/2014/main" id="{6E6C6248-001E-4B8E-9508-F0B20FAFE577}"/>
              </a:ext>
            </a:extLst>
          </p:cNvPr>
          <p:cNvCxnSpPr>
            <a:cxnSpLocks/>
          </p:cNvCxnSpPr>
          <p:nvPr/>
        </p:nvCxnSpPr>
        <p:spPr>
          <a:xfrm flipV="1">
            <a:off x="1475656" y="5348379"/>
            <a:ext cx="325173" cy="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ลูกศรเชื่อมต่อแบบตรง 29">
            <a:extLst>
              <a:ext uri="{FF2B5EF4-FFF2-40B4-BE49-F238E27FC236}">
                <a16:creationId xmlns:a16="http://schemas.microsoft.com/office/drawing/2014/main" id="{F5578DBC-A198-4707-B12B-D73B59AB35BC}"/>
              </a:ext>
            </a:extLst>
          </p:cNvPr>
          <p:cNvCxnSpPr>
            <a:cxnSpLocks/>
          </p:cNvCxnSpPr>
          <p:nvPr/>
        </p:nvCxnSpPr>
        <p:spPr>
          <a:xfrm flipV="1">
            <a:off x="1492422" y="6046151"/>
            <a:ext cx="325173" cy="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ลูกศรเชื่อมต่อแบบตรง 30">
            <a:extLst>
              <a:ext uri="{FF2B5EF4-FFF2-40B4-BE49-F238E27FC236}">
                <a16:creationId xmlns:a16="http://schemas.microsoft.com/office/drawing/2014/main" id="{76877FDC-DF55-4B83-A032-9818A9AAE86F}"/>
              </a:ext>
            </a:extLst>
          </p:cNvPr>
          <p:cNvCxnSpPr>
            <a:cxnSpLocks/>
          </p:cNvCxnSpPr>
          <p:nvPr/>
        </p:nvCxnSpPr>
        <p:spPr>
          <a:xfrm flipV="1">
            <a:off x="3932287" y="4666271"/>
            <a:ext cx="325173" cy="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ลูกศรเชื่อมต่อแบบตรง 31">
            <a:extLst>
              <a:ext uri="{FF2B5EF4-FFF2-40B4-BE49-F238E27FC236}">
                <a16:creationId xmlns:a16="http://schemas.microsoft.com/office/drawing/2014/main" id="{9E973D84-8798-404A-A6C2-9B3162EF7309}"/>
              </a:ext>
            </a:extLst>
          </p:cNvPr>
          <p:cNvCxnSpPr>
            <a:cxnSpLocks/>
          </p:cNvCxnSpPr>
          <p:nvPr/>
        </p:nvCxnSpPr>
        <p:spPr>
          <a:xfrm flipV="1">
            <a:off x="3929644" y="5345634"/>
            <a:ext cx="325173" cy="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ลูกศรเชื่อมต่อแบบตรง 32">
            <a:extLst>
              <a:ext uri="{FF2B5EF4-FFF2-40B4-BE49-F238E27FC236}">
                <a16:creationId xmlns:a16="http://schemas.microsoft.com/office/drawing/2014/main" id="{F59489C6-2AC6-4C6B-A98B-8002981DA937}"/>
              </a:ext>
            </a:extLst>
          </p:cNvPr>
          <p:cNvCxnSpPr>
            <a:cxnSpLocks/>
          </p:cNvCxnSpPr>
          <p:nvPr/>
        </p:nvCxnSpPr>
        <p:spPr>
          <a:xfrm flipV="1">
            <a:off x="3946410" y="6043406"/>
            <a:ext cx="325173" cy="125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สี่เหลี่ยมผืนผ้า: มุมมน 39">
            <a:extLst>
              <a:ext uri="{FF2B5EF4-FFF2-40B4-BE49-F238E27FC236}">
                <a16:creationId xmlns:a16="http://schemas.microsoft.com/office/drawing/2014/main" id="{DE1F9A1B-8BA6-4861-AA04-C8458AB2D7D9}"/>
              </a:ext>
            </a:extLst>
          </p:cNvPr>
          <p:cNvSpPr/>
          <p:nvPr/>
        </p:nvSpPr>
        <p:spPr>
          <a:xfrm>
            <a:off x="5535862" y="3573015"/>
            <a:ext cx="3273946" cy="2735263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thaiDist">
              <a:spcAft>
                <a:spcPts val="600"/>
              </a:spcAft>
              <a:defRPr/>
            </a:pPr>
            <a:r>
              <a:rPr lang="th-TH" sz="24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ต้องแสดงข้อมูลอะไรบ้าง</a:t>
            </a:r>
            <a:r>
              <a:rPr lang="en-US" sz="24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?</a:t>
            </a:r>
            <a:endParaRPr kumimoji="0" lang="th-TH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0" indent="-457200" algn="thaiDist">
              <a:buFont typeface="Wingdings" panose="05000000000000000000" pitchFamily="2" charset="2"/>
              <a:buChar char="q"/>
              <a:defRPr/>
            </a:pP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ข้อมูลปีปัจจุบัน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+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2400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3 </a:t>
            </a:r>
            <a:r>
              <a:rPr lang="th-TH" sz="2400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ปีย้อนหลัง (</a:t>
            </a:r>
            <a:r>
              <a:rPr lang="en-US" sz="2400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2564, 2563, 2562, 2561)</a:t>
            </a:r>
            <a:endParaRPr kumimoji="0" lang="th-TH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lvl="0" algn="thaiDist">
              <a:defRPr/>
            </a:pPr>
            <a:endParaRPr lang="en-US" sz="2400" i="1" dirty="0">
              <a:solidFill>
                <a:prstClr val="black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lvl="0" algn="thaiDist">
              <a:defRPr/>
            </a:pPr>
            <a:endParaRPr kumimoji="0" lang="th-TH" sz="24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0" indent="-457200" algn="thaiDist">
              <a:buFont typeface="Wingdings" panose="05000000000000000000" pitchFamily="2" charset="2"/>
              <a:buChar char="q"/>
              <a:defRPr/>
            </a:pPr>
            <a:r>
              <a:rPr lang="th-TH" sz="2400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  <a:hlinkClick r:id="rId16" action="ppaction://hlinksldjump"/>
              </a:rPr>
              <a:t>การคำนวณตัวชี้วัด</a:t>
            </a:r>
            <a:r>
              <a:rPr lang="th-TH" sz="2400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(เฉพาะปี </a:t>
            </a:r>
            <a:r>
              <a:rPr lang="en-US" sz="2400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2564</a:t>
            </a:r>
            <a:r>
              <a:rPr lang="th-TH" sz="2400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  <a:endParaRPr lang="en-US" sz="2400" dirty="0">
              <a:solidFill>
                <a:prstClr val="black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41" name="Picture 5">
            <a:extLst>
              <a:ext uri="{FF2B5EF4-FFF2-40B4-BE49-F238E27FC236}">
                <a16:creationId xmlns:a16="http://schemas.microsoft.com/office/drawing/2014/main" id="{E320C42F-AAED-48B4-B241-DBBB12422EF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6663" y="4834783"/>
            <a:ext cx="794953" cy="458238"/>
          </a:xfrm>
          <a:prstGeom prst="rect">
            <a:avLst/>
          </a:prstGeom>
        </p:spPr>
      </p:pic>
      <p:pic>
        <p:nvPicPr>
          <p:cNvPr id="42" name="Picture 6">
            <a:extLst>
              <a:ext uri="{FF2B5EF4-FFF2-40B4-BE49-F238E27FC236}">
                <a16:creationId xmlns:a16="http://schemas.microsoft.com/office/drawing/2014/main" id="{27BAFBDD-05B3-41D4-B9EA-FB2CA986B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7992" y="4883833"/>
            <a:ext cx="817995" cy="396798"/>
          </a:xfrm>
          <a:prstGeom prst="rect">
            <a:avLst/>
          </a:prstGeom>
        </p:spPr>
      </p:pic>
      <p:pic>
        <p:nvPicPr>
          <p:cNvPr id="43" name="Picture 7">
            <a:extLst>
              <a:ext uri="{FF2B5EF4-FFF2-40B4-BE49-F238E27FC236}">
                <a16:creationId xmlns:a16="http://schemas.microsoft.com/office/drawing/2014/main" id="{6696BECC-62E1-4D06-B458-7BE2BBB4FFB2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8509" y="4874303"/>
            <a:ext cx="638854" cy="570920"/>
          </a:xfrm>
          <a:prstGeom prst="rect">
            <a:avLst/>
          </a:prstGeom>
        </p:spPr>
      </p:pic>
      <p:sp>
        <p:nvSpPr>
          <p:cNvPr id="2" name="ปุ่มปฏิบัติการ: ไปข้างหน้าหรือถัดไป 1">
            <a:hlinkClick r:id="rId20" action="ppaction://hlinksldjump" highlightClick="1"/>
            <a:extLst>
              <a:ext uri="{FF2B5EF4-FFF2-40B4-BE49-F238E27FC236}">
                <a16:creationId xmlns:a16="http://schemas.microsoft.com/office/drawing/2014/main" id="{78E8978F-A92D-479D-95D4-3624D8BC6217}"/>
              </a:ext>
            </a:extLst>
          </p:cNvPr>
          <p:cNvSpPr/>
          <p:nvPr/>
        </p:nvSpPr>
        <p:spPr>
          <a:xfrm>
            <a:off x="8493498" y="6308278"/>
            <a:ext cx="419274" cy="413300"/>
          </a:xfrm>
          <a:prstGeom prst="actionButtonForwardNext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4" name="ปุ่มปฏิบัติการ: เอกสาร 3">
            <a:hlinkClick r:id="rId21" action="ppaction://hlinkfile" highlightClick="1"/>
            <a:extLst>
              <a:ext uri="{FF2B5EF4-FFF2-40B4-BE49-F238E27FC236}">
                <a16:creationId xmlns:a16="http://schemas.microsoft.com/office/drawing/2014/main" id="{B74E030C-94BB-41AC-815C-4D2378BEFD94}"/>
              </a:ext>
            </a:extLst>
          </p:cNvPr>
          <p:cNvSpPr/>
          <p:nvPr/>
        </p:nvSpPr>
        <p:spPr>
          <a:xfrm>
            <a:off x="8493498" y="1628800"/>
            <a:ext cx="316310" cy="298134"/>
          </a:xfrm>
          <a:prstGeom prst="actionButtonDocument">
            <a:avLst/>
          </a:prstGeom>
          <a:solidFill>
            <a:srgbClr val="FF00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12354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ตัวอย่างการนำเสนอ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Le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9D39E96-8899-40DA-B747-E27EFF5A31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608" y="1949174"/>
            <a:ext cx="7388497" cy="4360146"/>
          </a:xfrm>
          <a:prstGeom prst="rect">
            <a:avLst/>
          </a:prstGeom>
        </p:spPr>
      </p:pic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BB9DD5F-5A45-419C-95CD-56000614557D}"/>
              </a:ext>
            </a:extLst>
          </p:cNvPr>
          <p:cNvSpPr txBox="1"/>
          <p:nvPr/>
        </p:nvSpPr>
        <p:spPr>
          <a:xfrm>
            <a:off x="323528" y="1229851"/>
            <a:ext cx="254749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3200" b="1" dirty="0">
                <a:solidFill>
                  <a:srgbClr val="0070C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ตัวอย่างค่าคะแนน</a:t>
            </a:r>
            <a:r>
              <a:rPr lang="th-TH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48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Le</a:t>
            </a:r>
            <a:endParaRPr kumimoji="0" lang="en-US" sz="480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737467A0-646E-40CF-BE53-EF303B89A254}"/>
              </a:ext>
            </a:extLst>
          </p:cNvPr>
          <p:cNvSpPr txBox="1"/>
          <p:nvPr/>
        </p:nvSpPr>
        <p:spPr>
          <a:xfrm>
            <a:off x="467544" y="6309320"/>
            <a:ext cx="438293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ระดับคะแนนจะมีค่าไม่เกิน 5 และไม่น้อยกว่า 1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63781296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ตัวอย่างการนำเสนอ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Le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sp>
        <p:nvSpPr>
          <p:cNvPr id="6" name="กล่องข้อความ 5">
            <a:extLst>
              <a:ext uri="{FF2B5EF4-FFF2-40B4-BE49-F238E27FC236}">
                <a16:creationId xmlns:a16="http://schemas.microsoft.com/office/drawing/2014/main" id="{3BB9DD5F-5A45-419C-95CD-56000614557D}"/>
              </a:ext>
            </a:extLst>
          </p:cNvPr>
          <p:cNvSpPr txBox="1"/>
          <p:nvPr/>
        </p:nvSpPr>
        <p:spPr>
          <a:xfrm>
            <a:off x="107504" y="1013827"/>
            <a:ext cx="26052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ตัวอย่างเส้นแนวโน้ม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T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40DBE93-EEE5-494B-A736-C3D6A2D78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030" y="1229851"/>
            <a:ext cx="6381970" cy="4431397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9A735CA0-6238-4AA3-AFDA-67C724F41431}"/>
              </a:ext>
            </a:extLst>
          </p:cNvPr>
          <p:cNvSpPr/>
          <p:nvPr/>
        </p:nvSpPr>
        <p:spPr>
          <a:xfrm>
            <a:off x="128311" y="5484133"/>
            <a:ext cx="4443690" cy="12858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marR="0" lvl="0" indent="-265113" algn="l" defTabSz="9144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2773363" algn="l"/>
              </a:tabLst>
              <a:defRPr/>
            </a:pP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ถ้าเส้นแนวโน้มมีทิศทางน้อยลง	ค่า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T = 1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หรือ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5</a:t>
            </a:r>
            <a:endParaRPr kumimoji="0" lang="th-TH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265113" lvl="0" indent="-265113">
              <a:buFont typeface="Courier New" panose="02070309020205020404" pitchFamily="49" charset="0"/>
              <a:buChar char="o"/>
              <a:tabLst>
                <a:tab pos="2773363" algn="l"/>
              </a:tabLst>
              <a:defRPr/>
            </a:pP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ถ้าเส้นแนวโน้มมีทิศทางคงที่	ค่า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T = 3</a:t>
            </a:r>
            <a:endParaRPr kumimoji="0" lang="th-TH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265113" lvl="0" indent="-265113">
              <a:buFont typeface="Courier New" panose="02070309020205020404" pitchFamily="49" charset="0"/>
              <a:buChar char="o"/>
              <a:tabLst>
                <a:tab pos="2773363" algn="l"/>
              </a:tabLst>
              <a:defRPr/>
            </a:pP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ถ้าเส้นแนวโน้มมีทิศทาง</a:t>
            </a:r>
            <a:r>
              <a:rPr lang="th-TH" sz="2400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เพิ่มขึ้น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	ค่า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T = 5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หรือ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1</a:t>
            </a:r>
            <a:endParaRPr kumimoji="0" lang="th-TH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4EE2BB7-39F0-48B1-B68F-771F37471D23}"/>
              </a:ext>
            </a:extLst>
          </p:cNvPr>
          <p:cNvSpPr txBox="1"/>
          <p:nvPr/>
        </p:nvSpPr>
        <p:spPr>
          <a:xfrm>
            <a:off x="7666061" y="5461173"/>
            <a:ext cx="1409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ค่า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T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= 3</a:t>
            </a:r>
          </a:p>
        </p:txBody>
      </p:sp>
    </p:spTree>
    <p:extLst>
      <p:ext uri="{BB962C8B-B14F-4D97-AF65-F5344CB8AC3E}">
        <p14:creationId xmlns:p14="http://schemas.microsoft.com/office/powerpoint/2010/main" val="14492298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แผนการดำเนินงาน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ประจำปี 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2566</a:t>
            </a:r>
            <a:endParaRPr kumimoji="0" lang="th-TH" sz="2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A7FCEE94-154E-4D40-BAA3-8CC450E5C3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268760"/>
            <a:ext cx="9036496" cy="31095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0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ตัวอย่างการนำเสนอ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Le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T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</a:t>
            </a:r>
            <a:endParaRPr kumimoji="0" lang="th-TH" sz="40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40DBE93-EEE5-494B-A736-C3D6A2D78E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229851"/>
            <a:ext cx="6381970" cy="4431397"/>
          </a:xfrm>
          <a:prstGeom prst="rect">
            <a:avLst/>
          </a:prstGeom>
        </p:spPr>
      </p:pic>
      <p:sp>
        <p:nvSpPr>
          <p:cNvPr id="8" name="สี่เหลี่ยมผืนผ้า: มุมมน 7">
            <a:extLst>
              <a:ext uri="{FF2B5EF4-FFF2-40B4-BE49-F238E27FC236}">
                <a16:creationId xmlns:a16="http://schemas.microsoft.com/office/drawing/2014/main" id="{9A735CA0-6238-4AA3-AFDA-67C724F41431}"/>
              </a:ext>
            </a:extLst>
          </p:cNvPr>
          <p:cNvSpPr/>
          <p:nvPr/>
        </p:nvSpPr>
        <p:spPr>
          <a:xfrm>
            <a:off x="128310" y="5484133"/>
            <a:ext cx="5163770" cy="128581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41775" algn="l"/>
              </a:tabLst>
              <a:defRPr/>
            </a:pPr>
            <a:r>
              <a:rPr kumimoji="0" lang="th-TH" sz="24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ถ้าผลการเปรียบเทียบมีค่าต่ำกว่าค่ามาตรฐาน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ค่า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 = 1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41775" algn="l"/>
              </a:tabLst>
              <a:defRPr/>
            </a:pPr>
            <a:r>
              <a:rPr kumimoji="0" lang="th-TH" sz="24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ถ้าผลการเปรียบเทียบมีค่า</a:t>
            </a:r>
            <a:r>
              <a:rPr lang="th-TH" sz="2400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ใกล้เคียงกับ</a:t>
            </a:r>
            <a:r>
              <a:rPr kumimoji="0" lang="th-TH" sz="24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ค่ามาตรฐาน</a:t>
            </a:r>
            <a:r>
              <a:rPr kumimoji="0" lang="en-US" sz="24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ค่า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 = 3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265113" marR="0" lvl="0" indent="-265113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>
                <a:tab pos="4041775" algn="l"/>
              </a:tabLst>
              <a:defRPr/>
            </a:pPr>
            <a:r>
              <a:rPr kumimoji="0" lang="th-TH" sz="2400" b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ถ้าผลการเปรียบเทียบมีค่ามากกว่าค่ามาตรฐาน	</a:t>
            </a:r>
            <a:r>
              <a:rPr kumimoji="0" lang="th-TH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ค่า 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 = 5</a:t>
            </a:r>
            <a:endParaRPr kumimoji="0" lang="th-TH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9" name="กล่องข้อความ 8">
            <a:extLst>
              <a:ext uri="{FF2B5EF4-FFF2-40B4-BE49-F238E27FC236}">
                <a16:creationId xmlns:a16="http://schemas.microsoft.com/office/drawing/2014/main" id="{C4EE2BB7-39F0-48B1-B68F-771F37471D23}"/>
              </a:ext>
            </a:extLst>
          </p:cNvPr>
          <p:cNvSpPr txBox="1"/>
          <p:nvPr/>
        </p:nvSpPr>
        <p:spPr>
          <a:xfrm>
            <a:off x="6799250" y="4943780"/>
            <a:ext cx="14285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ค่า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</a:t>
            </a:r>
            <a:r>
              <a:rPr kumimoji="0" lang="th-TH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= 1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1914952C-1810-43D9-94C6-198FCE9C5B2E}"/>
              </a:ext>
            </a:extLst>
          </p:cNvPr>
          <p:cNvSpPr txBox="1"/>
          <p:nvPr/>
        </p:nvSpPr>
        <p:spPr>
          <a:xfrm>
            <a:off x="5783682" y="1194024"/>
            <a:ext cx="3252814" cy="7201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ตัวอย่างผล</a:t>
            </a:r>
            <a:r>
              <a:rPr lang="th-TH" sz="32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การเปรียบเทียบ</a:t>
            </a: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C</a:t>
            </a:r>
          </a:p>
        </p:txBody>
      </p:sp>
      <p:sp>
        <p:nvSpPr>
          <p:cNvPr id="11" name="ปุ่มปฏิบัติการ: ย้อนกลับหรือก่อนหน้า 10">
            <a:hlinkClick r:id="rId4" action="ppaction://hlinksldjump" highlightClick="1"/>
            <a:extLst>
              <a:ext uri="{FF2B5EF4-FFF2-40B4-BE49-F238E27FC236}">
                <a16:creationId xmlns:a16="http://schemas.microsoft.com/office/drawing/2014/main" id="{DF07BDDC-B7F1-4CFC-BAF2-5E6B7572EA01}"/>
              </a:ext>
            </a:extLst>
          </p:cNvPr>
          <p:cNvSpPr/>
          <p:nvPr/>
        </p:nvSpPr>
        <p:spPr>
          <a:xfrm>
            <a:off x="8475306" y="6313891"/>
            <a:ext cx="417174" cy="427477"/>
          </a:xfrm>
          <a:prstGeom prst="actionButtonBackPrevious">
            <a:avLst/>
          </a:prstGeom>
          <a:solidFill>
            <a:srgbClr val="00B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1339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หลักเกณฑ์การให้คะแนน หมวด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4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การประเมินการพัฒนาคุณภาพการบริหารจัดโครงการส่งน้ำและบำรุงรักษา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</a:t>
            </a:r>
          </a:p>
        </p:txBody>
      </p:sp>
      <p:sp>
        <p:nvSpPr>
          <p:cNvPr id="7" name="กล่องข้อความ 6">
            <a:extLst>
              <a:ext uri="{FF2B5EF4-FFF2-40B4-BE49-F238E27FC236}">
                <a16:creationId xmlns:a16="http://schemas.microsoft.com/office/drawing/2014/main" id="{C4E915C0-E19A-4810-A3F1-7EB7053B37D1}"/>
              </a:ext>
            </a:extLst>
          </p:cNvPr>
          <p:cNvSpPr txBox="1"/>
          <p:nvPr/>
        </p:nvSpPr>
        <p:spPr>
          <a:xfrm>
            <a:off x="7922088" y="104315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12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D55F7BF7-DDD0-4A47-B693-A82A2809F3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412776"/>
            <a:ext cx="9036496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14560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หลักเกณฑ์การให้คะแนน หมวด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4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การประเมินการพัฒนาคุณภาพการบริหารจัดฝ่ายส่งน้ำและบำรุงรักษา</a:t>
            </a:r>
          </a:p>
        </p:txBody>
      </p:sp>
      <p:sp>
        <p:nvSpPr>
          <p:cNvPr id="4" name="กล่องข้อความ 3">
            <a:extLst>
              <a:ext uri="{FF2B5EF4-FFF2-40B4-BE49-F238E27FC236}">
                <a16:creationId xmlns:a16="http://schemas.microsoft.com/office/drawing/2014/main" id="{37004E03-81D7-4EF0-A8A7-A8A85D47E14E}"/>
              </a:ext>
            </a:extLst>
          </p:cNvPr>
          <p:cNvSpPr txBox="1"/>
          <p:nvPr/>
        </p:nvSpPr>
        <p:spPr>
          <a:xfrm>
            <a:off x="7922088" y="1124744"/>
            <a:ext cx="111440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10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EEFB90EA-E66D-474E-833D-A2FA16F77C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08" y="1556792"/>
            <a:ext cx="9036496" cy="5165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5278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สี่เหลี่ยมมุมมน 4"/>
          <p:cNvSpPr/>
          <p:nvPr/>
        </p:nvSpPr>
        <p:spPr>
          <a:xfrm>
            <a:off x="-12003" y="88057"/>
            <a:ext cx="9156004" cy="820663"/>
          </a:xfrm>
          <a:prstGeom prst="rect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</a:schemeClr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ข้อแนะนำ</a:t>
            </a:r>
            <a:r>
              <a:rPr lang="th-TH" sz="3200" dirty="0">
                <a:solidFill>
                  <a:srgbClr val="4BACC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การจัดทำเอกสาร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การประเมินการพัฒนาคุณภาพการบริหารจัดการฝ่ายส่งน้ำและบำรุงรักษา  ประจำปี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</a:t>
            </a:r>
            <a:r>
              <a:rPr kumimoji="0" lang="th-TH" sz="2000" b="0" i="0" u="none" strike="noStrike" kern="1200" cap="none" spc="-3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5</a:t>
            </a:r>
            <a:r>
              <a:rPr kumimoji="0" lang="en-US" sz="2000" b="0" i="0" u="none" strike="noStrike" kern="1200" cap="none" spc="-30" normalizeH="0" baseline="0" noProof="0" dirty="0">
                <a:ln>
                  <a:noFill/>
                </a:ln>
                <a:solidFill>
                  <a:srgbClr val="4BACC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65</a:t>
            </a:r>
            <a:endParaRPr kumimoji="0" lang="th-TH" sz="2000" b="0" i="0" u="none" strike="noStrike" kern="1200" cap="none" spc="-30" normalizeH="0" baseline="0" noProof="0" dirty="0">
              <a:ln>
                <a:noFill/>
              </a:ln>
              <a:solidFill>
                <a:srgbClr val="4BACC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8" name="กล่องข้อความ 7"/>
          <p:cNvSpPr txBox="1"/>
          <p:nvPr/>
        </p:nvSpPr>
        <p:spPr>
          <a:xfrm>
            <a:off x="251520" y="980728"/>
            <a:ext cx="3680816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แนวทางการจัดทำเอกสารประเมินฯ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9" name="สี่เหลี่ยมผืนผ้า: มุมมน 8"/>
          <p:cNvSpPr/>
          <p:nvPr/>
        </p:nvSpPr>
        <p:spPr>
          <a:xfrm>
            <a:off x="539552" y="1700808"/>
            <a:ext cx="8064896" cy="491640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457200" marR="0" lvl="0" indent="-45720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ควรดำเนินการร่วมกันโดยบุคลากรในหน่วยงาน</a:t>
            </a:r>
          </a:p>
          <a:p>
            <a:pPr marL="457200" marR="0" lvl="0" indent="-45720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h-TH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พยายามตอบคำถามให้ละเอียดในทุกข้อ (ครบถ้วน ถูกต้อง และนำเสนอข้อมูลชัดเจนตามความเป็นจริง)</a:t>
            </a:r>
          </a:p>
          <a:p>
            <a:pPr marL="457200" marR="0" lvl="0" indent="-45720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หากมีคำถามข้อใดที่ตอบไม่ได้ ควรดำเนินการค้นหา รวบรวมข้อมูลและสารสนเทศ เพื่อให้ครบถ้วนที่สุดเท่าที่จะทำได้</a:t>
            </a:r>
          </a:p>
          <a:p>
            <a:pPr marL="457200" marR="0" lvl="0" indent="-457200" algn="thaiDi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q"/>
              <a:tabLst/>
              <a:defRPr/>
            </a:pPr>
            <a:r>
              <a:rPr kumimoji="0" lang="th-TH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เอกสารประเมินฯ นี้ มีทั้งปัจจัยภายในและภายนอกที่อาจแปรเปลี่ยนไปทุกปี  ดังนั้น ในการประเมินการพัฒนาคุณภาพการบริหารจัดการฝ่ายส่งน้ำและบำรุงรักษาในแต่ละปี ควรมีการพิจารณาทบทวนใหม่ทุกครั้ง</a:t>
            </a:r>
            <a:endParaRPr kumimoji="0" lang="th-TH" sz="2800" b="0" i="1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566521956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grpSp>
        <p:nvGrpSpPr>
          <p:cNvPr id="11" name="กลุ่ม 10">
            <a:extLst>
              <a:ext uri="{FF2B5EF4-FFF2-40B4-BE49-F238E27FC236}">
                <a16:creationId xmlns:a16="http://schemas.microsoft.com/office/drawing/2014/main" id="{84C9A13B-2012-4622-B803-A55EFB3D69E9}"/>
              </a:ext>
            </a:extLst>
          </p:cNvPr>
          <p:cNvGrpSpPr/>
          <p:nvPr/>
        </p:nvGrpSpPr>
        <p:grpSpPr>
          <a:xfrm>
            <a:off x="251520" y="1268760"/>
            <a:ext cx="8819144" cy="1935504"/>
            <a:chOff x="251520" y="1268760"/>
            <a:chExt cx="8819144" cy="1935504"/>
          </a:xfrm>
        </p:grpSpPr>
        <p:sp>
          <p:nvSpPr>
            <p:cNvPr id="27" name="กล่องข้อความ 26">
              <a:extLst>
                <a:ext uri="{FF2B5EF4-FFF2-40B4-BE49-F238E27FC236}">
                  <a16:creationId xmlns:a16="http://schemas.microsoft.com/office/drawing/2014/main" id="{ACF70A5A-4777-47AC-A562-AD6847465A22}"/>
                </a:ext>
              </a:extLst>
            </p:cNvPr>
            <p:cNvSpPr txBox="1"/>
            <p:nvPr/>
          </p:nvSpPr>
          <p:spPr>
            <a:xfrm>
              <a:off x="251520" y="1268760"/>
              <a:ext cx="3326552" cy="523220"/>
            </a:xfrm>
            <a:prstGeom prst="rect">
              <a:avLst/>
            </a:prstGeom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บทสรุปผู้บริหาร</a:t>
              </a:r>
              <a:r>
                <a:rPr kumimoji="0" lang="th-TH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 </a:t>
              </a:r>
              <a:r>
                <a:rPr kumimoji="0" lang="th-TH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(เฉพาะเล่มโครงการฯ)</a:t>
              </a:r>
              <a:endPara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endParaRPr>
            </a:p>
          </p:txBody>
        </p:sp>
        <p:sp>
          <p:nvSpPr>
            <p:cNvPr id="28" name="สี่เหลี่ยมผืนผ้า: มุมมน 27">
              <a:extLst>
                <a:ext uri="{FF2B5EF4-FFF2-40B4-BE49-F238E27FC236}">
                  <a16:creationId xmlns:a16="http://schemas.microsoft.com/office/drawing/2014/main" id="{A3B92C9D-9BBB-4A1D-9CD5-61B0FEF8C462}"/>
                </a:ext>
              </a:extLst>
            </p:cNvPr>
            <p:cNvSpPr/>
            <p:nvPr/>
          </p:nvSpPr>
          <p:spPr>
            <a:xfrm>
              <a:off x="1005768" y="1700808"/>
              <a:ext cx="8064896" cy="150345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thaiDi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1.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แนะนำ</a:t>
              </a:r>
              <a:r>
                <a:rPr kumimoji="0" lang="th-TH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โครงการส่งน้ำและบำรุงรักษา/โครงการชลประทาน และฝ่ายส่งน้ำและบำรุงรักษา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ในภาพรวม</a:t>
              </a:r>
            </a:p>
            <a:p>
              <a:pPr lvl="0" algn="thaiDist">
                <a:defRPr/>
              </a:pPr>
              <a:r>
                <a:rPr lang="th-TH" sz="2000" dirty="0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2.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illeniaUPC" panose="02020603050405020304" pitchFamily="18" charset="-34"/>
                  <a:ea typeface="+mn-ea"/>
                  <a:cs typeface="DilleniaUPC" panose="02020603050405020304" pitchFamily="18" charset="-34"/>
                </a:rPr>
                <a:t>การ</a:t>
              </a:r>
              <a:r>
                <a:rPr lang="th-TH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ดำเนินงาน</a:t>
              </a:r>
              <a:r>
                <a:rPr lang="th-TH" sz="2000" dirty="0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ภายในโครงการส่งน้ำและบำรุงรักษา/โครงการชลประทาน และฝ่ายส่งน้ำและบำรุงรักษา</a:t>
              </a:r>
              <a:r>
                <a:rPr lang="th-TH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ที่ผ่านมา</a:t>
              </a:r>
              <a:r>
                <a:rPr lang="th-TH" sz="2000" dirty="0">
                  <a:solidFill>
                    <a:prstClr val="black"/>
                  </a:solidFill>
                  <a:latin typeface="DilleniaUPC" panose="02020603050405020304" pitchFamily="18" charset="-34"/>
                  <a:cs typeface="DilleniaUPC" panose="02020603050405020304" pitchFamily="18" charset="-34"/>
                </a:rPr>
                <a:t> มีผลงานด้านใดที่คิดว่า</a:t>
              </a:r>
              <a:r>
                <a:rPr lang="th-TH" sz="2000" b="1" dirty="0"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โดดเด่น</a:t>
              </a:r>
            </a:p>
            <a:p>
              <a:pPr lvl="0" algn="thaiDist">
                <a:defRPr/>
              </a:pPr>
              <a:r>
                <a:rPr kumimoji="0" lang="th-TH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DilleniaUPC" panose="02020603050405020304" pitchFamily="18" charset="-34"/>
                  <a:cs typeface="DilleniaUPC" panose="02020603050405020304" pitchFamily="18" charset="-34"/>
                </a:rPr>
                <a:t>3.มี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illeniaUPC" panose="02020603050405020304" pitchFamily="18" charset="-34"/>
                  <a:cs typeface="DilleniaUPC" panose="02020603050405020304" pitchFamily="18" charset="-34"/>
                </a:rPr>
                <a:t>ปัจจัย</a:t>
              </a:r>
              <a:r>
                <a:rPr kumimoji="0" lang="th-TH" sz="200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uLnTx/>
                  <a:uFillTx/>
                  <a:latin typeface="DilleniaUPC" panose="02020603050405020304" pitchFamily="18" charset="-34"/>
                  <a:cs typeface="DilleniaUPC" panose="02020603050405020304" pitchFamily="18" charset="-34"/>
                </a:rPr>
                <a:t>อะไรบ้างที่ทำให้ผลงานที่โดดเด่น</a:t>
              </a:r>
              <a:r>
                <a:rPr kumimoji="0" lang="th-TH" sz="20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DilleniaUPC" panose="02020603050405020304" pitchFamily="18" charset="-34"/>
                  <a:cs typeface="DilleniaUPC" panose="02020603050405020304" pitchFamily="18" charset="-34"/>
                </a:rPr>
                <a:t>ประสบความสำเร็จ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th-TH" sz="20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DilleniaUPC" panose="02020603050405020304" pitchFamily="18" charset="-34"/>
                  <a:cs typeface="DilleniaUPC" panose="02020603050405020304" pitchFamily="18" charset="-34"/>
                </a:rPr>
                <a:t>ความยาว 3-5 หน้า กระดาษ </a:t>
              </a:r>
              <a:r>
                <a:rPr kumimoji="0" lang="en-US" sz="20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DilleniaUPC" panose="02020603050405020304" pitchFamily="18" charset="-34"/>
                  <a:cs typeface="DilleniaUPC" panose="02020603050405020304" pitchFamily="18" charset="-34"/>
                </a:rPr>
                <a:t>A4 </a:t>
              </a:r>
              <a:r>
                <a:rPr kumimoji="0" lang="th-TH" sz="2000" i="1" u="none" strike="noStrike" kern="1200" cap="none" spc="0" normalizeH="0" baseline="0" noProof="0" dirty="0">
                  <a:ln>
                    <a:noFill/>
                  </a:ln>
                  <a:solidFill>
                    <a:srgbClr val="0070C0"/>
                  </a:solidFill>
                  <a:effectLst/>
                  <a:uLnTx/>
                  <a:uFillTx/>
                  <a:latin typeface="DilleniaUPC" panose="02020603050405020304" pitchFamily="18" charset="-34"/>
                  <a:cs typeface="DilleniaUPC" panose="02020603050405020304" pitchFamily="18" charset="-34"/>
                </a:rPr>
                <a:t>สามารถแทรกแผนภูมิและภาพประกอบได้</a:t>
              </a:r>
            </a:p>
          </p:txBody>
        </p:sp>
      </p:grpSp>
      <p:sp>
        <p:nvSpPr>
          <p:cNvPr id="12" name="ลูกศร: ลง 11">
            <a:extLst>
              <a:ext uri="{FF2B5EF4-FFF2-40B4-BE49-F238E27FC236}">
                <a16:creationId xmlns:a16="http://schemas.microsoft.com/office/drawing/2014/main" id="{C424172A-960E-440F-A6E6-D73146E6E25A}"/>
              </a:ext>
            </a:extLst>
          </p:cNvPr>
          <p:cNvSpPr/>
          <p:nvPr/>
        </p:nvSpPr>
        <p:spPr>
          <a:xfrm>
            <a:off x="3419872" y="3284984"/>
            <a:ext cx="2376264" cy="3687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h-TH"/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4157793"/>
            <a:ext cx="2664296" cy="25835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4142984"/>
            <a:ext cx="2304256" cy="262695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4157793"/>
            <a:ext cx="3312368" cy="261215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4157793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4230962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4157793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4230962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4157793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4230962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5229200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3653737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3653737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3660125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6" name="กล่องข้อความ 55">
            <a:extLst>
              <a:ext uri="{FF2B5EF4-FFF2-40B4-BE49-F238E27FC236}">
                <a16:creationId xmlns:a16="http://schemas.microsoft.com/office/drawing/2014/main" id="{B580DA21-AF79-403B-91CC-D1CC480AECA1}"/>
              </a:ext>
            </a:extLst>
          </p:cNvPr>
          <p:cNvSpPr txBox="1"/>
          <p:nvPr/>
        </p:nvSpPr>
        <p:spPr>
          <a:xfrm flipH="1">
            <a:off x="6822972" y="4797152"/>
            <a:ext cx="122413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ประสิทธิผล</a:t>
            </a:r>
          </a:p>
        </p:txBody>
      </p:sp>
      <p:sp>
        <p:nvSpPr>
          <p:cNvPr id="58" name="กล่องข้อความ 57">
            <a:extLst>
              <a:ext uri="{FF2B5EF4-FFF2-40B4-BE49-F238E27FC236}">
                <a16:creationId xmlns:a16="http://schemas.microsoft.com/office/drawing/2014/main" id="{D15DBA94-3DD5-4A49-AF66-9B0CE884E4ED}"/>
              </a:ext>
            </a:extLst>
          </p:cNvPr>
          <p:cNvSpPr txBox="1"/>
          <p:nvPr/>
        </p:nvSpPr>
        <p:spPr>
          <a:xfrm flipH="1">
            <a:off x="6822972" y="5301208"/>
            <a:ext cx="122413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คุณภาพ</a:t>
            </a:r>
          </a:p>
        </p:txBody>
      </p:sp>
      <p:sp>
        <p:nvSpPr>
          <p:cNvPr id="60" name="กล่องข้อความ 59">
            <a:extLst>
              <a:ext uri="{FF2B5EF4-FFF2-40B4-BE49-F238E27FC236}">
                <a16:creationId xmlns:a16="http://schemas.microsoft.com/office/drawing/2014/main" id="{1C887E63-35DA-4376-9D01-7B22A7D0E815}"/>
              </a:ext>
            </a:extLst>
          </p:cNvPr>
          <p:cNvSpPr txBox="1"/>
          <p:nvPr/>
        </p:nvSpPr>
        <p:spPr>
          <a:xfrm flipH="1">
            <a:off x="6822972" y="5793139"/>
            <a:ext cx="122413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ประสิทธิภาพ</a:t>
            </a:r>
          </a:p>
        </p:txBody>
      </p:sp>
      <p:sp>
        <p:nvSpPr>
          <p:cNvPr id="62" name="กล่องข้อความ 61">
            <a:extLst>
              <a:ext uri="{FF2B5EF4-FFF2-40B4-BE49-F238E27FC236}">
                <a16:creationId xmlns:a16="http://schemas.microsoft.com/office/drawing/2014/main" id="{B6F9CAD1-26A4-4EEF-AB94-0AB6B370A00A}"/>
              </a:ext>
            </a:extLst>
          </p:cNvPr>
          <p:cNvSpPr txBox="1"/>
          <p:nvPr/>
        </p:nvSpPr>
        <p:spPr>
          <a:xfrm flipH="1">
            <a:off x="6822971" y="6309320"/>
            <a:ext cx="1224135" cy="46166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พัฒนาองค์กร</a:t>
            </a:r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0BC52FFD-6D2D-449E-8E0A-9DBEA56FE6EE}"/>
              </a:ext>
            </a:extLst>
          </p:cNvPr>
          <p:cNvSpPr txBox="1"/>
          <p:nvPr/>
        </p:nvSpPr>
        <p:spPr>
          <a:xfrm flipH="1">
            <a:off x="327719" y="4877873"/>
            <a:ext cx="25586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29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</a:t>
            </a: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5229200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66" name="กล่องข้อความ 65">
            <a:extLst>
              <a:ext uri="{FF2B5EF4-FFF2-40B4-BE49-F238E27FC236}">
                <a16:creationId xmlns:a16="http://schemas.microsoft.com/office/drawing/2014/main" id="{F8CA03F1-8928-479B-833F-87DB949AD4C9}"/>
              </a:ext>
            </a:extLst>
          </p:cNvPr>
          <p:cNvSpPr txBox="1"/>
          <p:nvPr/>
        </p:nvSpPr>
        <p:spPr>
          <a:xfrm flipH="1">
            <a:off x="3275854" y="4919935"/>
            <a:ext cx="2520279" cy="461665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หมวด 1 การนำองค์กร </a:t>
            </a:r>
          </a:p>
        </p:txBody>
      </p:sp>
      <p:sp>
        <p:nvSpPr>
          <p:cNvPr id="67" name="กล่องข้อความ 66">
            <a:extLst>
              <a:ext uri="{FF2B5EF4-FFF2-40B4-BE49-F238E27FC236}">
                <a16:creationId xmlns:a16="http://schemas.microsoft.com/office/drawing/2014/main" id="{78C1C3DD-C24C-47CE-8311-F15D3D4625BA}"/>
              </a:ext>
            </a:extLst>
          </p:cNvPr>
          <p:cNvSpPr txBox="1"/>
          <p:nvPr/>
        </p:nvSpPr>
        <p:spPr>
          <a:xfrm flipH="1">
            <a:off x="3275854" y="5458160"/>
            <a:ext cx="2520280" cy="461665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หมวด 2 การสร้างความสัมพันธ์</a:t>
            </a:r>
          </a:p>
        </p:txBody>
      </p:sp>
      <p:sp>
        <p:nvSpPr>
          <p:cNvPr id="68" name="กล่องข้อความ 67">
            <a:extLst>
              <a:ext uri="{FF2B5EF4-FFF2-40B4-BE49-F238E27FC236}">
                <a16:creationId xmlns:a16="http://schemas.microsoft.com/office/drawing/2014/main" id="{77FF2907-2DC8-4352-AF25-3342906C2FB4}"/>
              </a:ext>
            </a:extLst>
          </p:cNvPr>
          <p:cNvSpPr txBox="1"/>
          <p:nvPr/>
        </p:nvSpPr>
        <p:spPr>
          <a:xfrm flipH="1">
            <a:off x="3275855" y="5957664"/>
            <a:ext cx="2520277" cy="461665"/>
          </a:xfrm>
          <a:prstGeom prst="rect">
            <a:avLst/>
          </a:prstGeom>
          <a:solidFill>
            <a:srgbClr val="FFCC00"/>
          </a:solidFill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หมวด 3 การบริหารจัดการ</a:t>
            </a:r>
          </a:p>
        </p:txBody>
      </p:sp>
      <p:sp>
        <p:nvSpPr>
          <p:cNvPr id="69" name="กล่องข้อความ 68">
            <a:extLst>
              <a:ext uri="{FF2B5EF4-FFF2-40B4-BE49-F238E27FC236}">
                <a16:creationId xmlns:a16="http://schemas.microsoft.com/office/drawing/2014/main" id="{CCC3C2DC-3FA2-436E-8B0C-B4B0AFB54109}"/>
              </a:ext>
            </a:extLst>
          </p:cNvPr>
          <p:cNvSpPr txBox="1"/>
          <p:nvPr/>
        </p:nvSpPr>
        <p:spPr>
          <a:xfrm flipH="1">
            <a:off x="5796136" y="4935072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5 </a:t>
            </a:r>
            <a:r>
              <a:rPr kumimoji="0" lang="th-TH" sz="18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</a:t>
            </a:r>
            <a:endParaRPr kumimoji="0" lang="th-TH" sz="24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0" name="กล่องข้อความ 69">
            <a:extLst>
              <a:ext uri="{FF2B5EF4-FFF2-40B4-BE49-F238E27FC236}">
                <a16:creationId xmlns:a16="http://schemas.microsoft.com/office/drawing/2014/main" id="{0CCF26D8-174D-44D5-AAA8-E5B3580B150A}"/>
              </a:ext>
            </a:extLst>
          </p:cNvPr>
          <p:cNvSpPr txBox="1"/>
          <p:nvPr/>
        </p:nvSpPr>
        <p:spPr>
          <a:xfrm flipH="1">
            <a:off x="5788495" y="5445224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</a:t>
            </a:r>
          </a:p>
        </p:txBody>
      </p:sp>
      <p:sp>
        <p:nvSpPr>
          <p:cNvPr id="71" name="กล่องข้อความ 70">
            <a:extLst>
              <a:ext uri="{FF2B5EF4-FFF2-40B4-BE49-F238E27FC236}">
                <a16:creationId xmlns:a16="http://schemas.microsoft.com/office/drawing/2014/main" id="{D42853B3-CE15-4C31-BD20-B108C1C75BB5}"/>
              </a:ext>
            </a:extLst>
          </p:cNvPr>
          <p:cNvSpPr txBox="1"/>
          <p:nvPr/>
        </p:nvSpPr>
        <p:spPr>
          <a:xfrm flipH="1">
            <a:off x="5788495" y="5949280"/>
            <a:ext cx="5760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8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</a:t>
            </a:r>
          </a:p>
        </p:txBody>
      </p:sp>
      <p:sp>
        <p:nvSpPr>
          <p:cNvPr id="72" name="กล่องข้อความ 71">
            <a:extLst>
              <a:ext uri="{FF2B5EF4-FFF2-40B4-BE49-F238E27FC236}">
                <a16:creationId xmlns:a16="http://schemas.microsoft.com/office/drawing/2014/main" id="{8251A1F0-FE5C-4631-9640-CAA45628A5B1}"/>
              </a:ext>
            </a:extLst>
          </p:cNvPr>
          <p:cNvSpPr txBox="1"/>
          <p:nvPr/>
        </p:nvSpPr>
        <p:spPr>
          <a:xfrm flipH="1">
            <a:off x="8028384" y="4797152"/>
            <a:ext cx="94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3" name="กล่องข้อความ 72">
            <a:extLst>
              <a:ext uri="{FF2B5EF4-FFF2-40B4-BE49-F238E27FC236}">
                <a16:creationId xmlns:a16="http://schemas.microsoft.com/office/drawing/2014/main" id="{DB72473B-4F10-45A0-B25B-675AC1D34B85}"/>
              </a:ext>
            </a:extLst>
          </p:cNvPr>
          <p:cNvSpPr txBox="1"/>
          <p:nvPr/>
        </p:nvSpPr>
        <p:spPr>
          <a:xfrm flipH="1">
            <a:off x="8028384" y="5301208"/>
            <a:ext cx="94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4" name="กล่องข้อความ 73">
            <a:extLst>
              <a:ext uri="{FF2B5EF4-FFF2-40B4-BE49-F238E27FC236}">
                <a16:creationId xmlns:a16="http://schemas.microsoft.com/office/drawing/2014/main" id="{D0CFC3DC-222A-4FF4-B7D1-1FA4A4F20FCA}"/>
              </a:ext>
            </a:extLst>
          </p:cNvPr>
          <p:cNvSpPr txBox="1"/>
          <p:nvPr/>
        </p:nvSpPr>
        <p:spPr>
          <a:xfrm flipH="1">
            <a:off x="8028384" y="5805264"/>
            <a:ext cx="94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7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5" name="กล่องข้อความ 74">
            <a:extLst>
              <a:ext uri="{FF2B5EF4-FFF2-40B4-BE49-F238E27FC236}">
                <a16:creationId xmlns:a16="http://schemas.microsoft.com/office/drawing/2014/main" id="{12A3D489-085B-4681-8860-DC7A751CA0B0}"/>
              </a:ext>
            </a:extLst>
          </p:cNvPr>
          <p:cNvSpPr txBox="1"/>
          <p:nvPr/>
        </p:nvSpPr>
        <p:spPr>
          <a:xfrm flipH="1">
            <a:off x="8028384" y="6309320"/>
            <a:ext cx="9422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 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</a:t>
            </a:r>
            <a:endParaRPr kumimoji="0" lang="th-TH" sz="2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8188231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32" grpId="0" animBg="1"/>
      <p:bldP spid="34" grpId="0" animBg="1"/>
      <p:bldP spid="35" grpId="0" animBg="1"/>
      <p:bldP spid="36" grpId="0" animBg="1"/>
      <p:bldP spid="37" grpId="0"/>
      <p:bldP spid="38" grpId="0" animBg="1"/>
      <p:bldP spid="39" grpId="0"/>
      <p:bldP spid="40" grpId="0" animBg="1"/>
      <p:bldP spid="50" grpId="0"/>
      <p:bldP spid="51" grpId="0" animBg="1"/>
      <p:bldP spid="52" grpId="0"/>
      <p:bldP spid="53" grpId="0"/>
      <p:bldP spid="54" grpId="0"/>
      <p:bldP spid="56" grpId="0" animBg="1"/>
      <p:bldP spid="58" grpId="0" animBg="1"/>
      <p:bldP spid="60" grpId="0" animBg="1"/>
      <p:bldP spid="62" grpId="0" animBg="1"/>
      <p:bldP spid="63" grpId="0"/>
      <p:bldP spid="64" grpId="0" animBg="1"/>
      <p:bldP spid="66" grpId="0" animBg="1"/>
      <p:bldP spid="67" grpId="0" animBg="1"/>
      <p:bldP spid="68" grpId="0" animBg="1"/>
      <p:bldP spid="69" grpId="0"/>
      <p:bldP spid="70" grpId="0"/>
      <p:bldP spid="71" grpId="0"/>
      <p:bldP spid="72" grpId="0"/>
      <p:bldP spid="73" grpId="0"/>
      <p:bldP spid="74" grpId="0"/>
      <p:bldP spid="7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รูปภาพ 20">
            <a:extLst>
              <a:ext uri="{FF2B5EF4-FFF2-40B4-BE49-F238E27FC236}">
                <a16:creationId xmlns:a16="http://schemas.microsoft.com/office/drawing/2014/main" id="{04C5B2D9-7DCA-49C9-A6D5-ED64A531461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537" y="1818400"/>
            <a:ext cx="4175209" cy="757694"/>
          </a:xfrm>
          <a:prstGeom prst="rect">
            <a:avLst/>
          </a:prstGeom>
        </p:spPr>
      </p:pic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3252814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&gt;&gt;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โครงสร้างพื้นฐาน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16" name="สี่เหลี่ยมมุมมน 4">
            <a:extLst>
              <a:ext uri="{FF2B5EF4-FFF2-40B4-BE49-F238E27FC236}">
                <a16:creationId xmlns:a16="http://schemas.microsoft.com/office/drawing/2014/main" id="{5304D608-87E4-458F-AD69-61F84129FF03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CE260533-5F72-4549-98A2-CC37E2DCED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8943" y="1665612"/>
            <a:ext cx="4707553" cy="512038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B4F922A9-DC2F-4B05-88A3-750F081CD3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094" y="2668882"/>
            <a:ext cx="3054242" cy="2887327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3E436E8B-6E9B-414F-A952-B2F8731987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3586601"/>
            <a:ext cx="2844818" cy="3094498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E8B7693B-AB8B-44B7-90EE-C6CCBD7D599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438620"/>
            <a:ext cx="3709685" cy="1494436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DE943318-8319-4004-B416-25ED0937558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19" y="3680488"/>
            <a:ext cx="3994473" cy="1494436"/>
          </a:xfrm>
          <a:prstGeom prst="rect">
            <a:avLst/>
          </a:prstGeom>
        </p:spPr>
      </p:pic>
      <p:pic>
        <p:nvPicPr>
          <p:cNvPr id="17" name="รูปภาพ 16">
            <a:extLst>
              <a:ext uri="{FF2B5EF4-FFF2-40B4-BE49-F238E27FC236}">
                <a16:creationId xmlns:a16="http://schemas.microsoft.com/office/drawing/2014/main" id="{B90F1A7A-5E9D-4F03-AF49-CC8730717D8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48" y="4751081"/>
            <a:ext cx="3896795" cy="1293553"/>
          </a:xfrm>
          <a:prstGeom prst="rect">
            <a:avLst/>
          </a:prstGeom>
        </p:spPr>
      </p:pic>
      <p:pic>
        <p:nvPicPr>
          <p:cNvPr id="19" name="รูปภาพ 18">
            <a:extLst>
              <a:ext uri="{FF2B5EF4-FFF2-40B4-BE49-F238E27FC236}">
                <a16:creationId xmlns:a16="http://schemas.microsoft.com/office/drawing/2014/main" id="{F237A6D7-53D4-4631-AA7B-FE2E3D07C61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59" y="5627983"/>
            <a:ext cx="3620761" cy="1199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5052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3127779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&gt;&gt;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บริหารจัดการน้ำ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16" name="สี่เหลี่ยมมุมมน 4">
            <a:extLst>
              <a:ext uri="{FF2B5EF4-FFF2-40B4-BE49-F238E27FC236}">
                <a16:creationId xmlns:a16="http://schemas.microsoft.com/office/drawing/2014/main" id="{D82D3491-9697-480D-9C15-45AFB5B7FEDF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D195B246-560D-4F9F-8169-36CE11E6BED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15643"/>
            <a:ext cx="4572002" cy="151335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ACB6FDC9-08BC-4696-A42B-7B91026490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14" y="2996952"/>
            <a:ext cx="4572003" cy="1380986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223E5B66-5056-4F05-A6B9-37A496558B9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7" y="4274865"/>
            <a:ext cx="4320480" cy="1314375"/>
          </a:xfrm>
          <a:prstGeom prst="rect">
            <a:avLst/>
          </a:prstGeom>
        </p:spPr>
      </p:pic>
      <p:pic>
        <p:nvPicPr>
          <p:cNvPr id="12" name="รูปภาพ 11">
            <a:extLst>
              <a:ext uri="{FF2B5EF4-FFF2-40B4-BE49-F238E27FC236}">
                <a16:creationId xmlns:a16="http://schemas.microsoft.com/office/drawing/2014/main" id="{F777EDFF-D6A6-4AD8-826E-1D33CBCB201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037" y="1270777"/>
            <a:ext cx="4628999" cy="2159774"/>
          </a:xfrm>
          <a:prstGeom prst="rect">
            <a:avLst/>
          </a:prstGeom>
        </p:spPr>
      </p:pic>
      <p:pic>
        <p:nvPicPr>
          <p:cNvPr id="14" name="รูปภาพ 13">
            <a:extLst>
              <a:ext uri="{FF2B5EF4-FFF2-40B4-BE49-F238E27FC236}">
                <a16:creationId xmlns:a16="http://schemas.microsoft.com/office/drawing/2014/main" id="{E267DBF6-BDEB-4889-B226-A6EDCC0B6F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9225" y="2430473"/>
            <a:ext cx="4325811" cy="2006639"/>
          </a:xfrm>
          <a:prstGeom prst="rect">
            <a:avLst/>
          </a:prstGeom>
        </p:spPr>
      </p:pic>
      <p:pic>
        <p:nvPicPr>
          <p:cNvPr id="18" name="รูปภาพ 17">
            <a:extLst>
              <a:ext uri="{FF2B5EF4-FFF2-40B4-BE49-F238E27FC236}">
                <a16:creationId xmlns:a16="http://schemas.microsoft.com/office/drawing/2014/main" id="{4B1DC597-6FF3-44B0-A669-F645CD4962E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4459158"/>
            <a:ext cx="3630080" cy="1117144"/>
          </a:xfrm>
          <a:prstGeom prst="rect">
            <a:avLst/>
          </a:prstGeom>
        </p:spPr>
      </p:pic>
      <p:pic>
        <p:nvPicPr>
          <p:cNvPr id="22" name="รูปภาพ 21">
            <a:extLst>
              <a:ext uri="{FF2B5EF4-FFF2-40B4-BE49-F238E27FC236}">
                <a16:creationId xmlns:a16="http://schemas.microsoft.com/office/drawing/2014/main" id="{A85A3BE5-AC0B-4EC6-A350-288CD19E6CB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5779" y="4481032"/>
            <a:ext cx="2172522" cy="1818481"/>
          </a:xfrm>
          <a:prstGeom prst="rect">
            <a:avLst/>
          </a:prstGeom>
        </p:spPr>
      </p:pic>
      <p:pic>
        <p:nvPicPr>
          <p:cNvPr id="10" name="รูปภาพ 9">
            <a:extLst>
              <a:ext uri="{FF2B5EF4-FFF2-40B4-BE49-F238E27FC236}">
                <a16:creationId xmlns:a16="http://schemas.microsoft.com/office/drawing/2014/main" id="{D540C29A-642A-43E6-8787-A18BA4C94C3D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5384499"/>
            <a:ext cx="4684736" cy="1314375"/>
          </a:xfrm>
          <a:prstGeom prst="rect">
            <a:avLst/>
          </a:prstGeom>
        </p:spPr>
      </p:pic>
      <p:pic>
        <p:nvPicPr>
          <p:cNvPr id="31" name="รูปภาพ 30">
            <a:extLst>
              <a:ext uri="{FF2B5EF4-FFF2-40B4-BE49-F238E27FC236}">
                <a16:creationId xmlns:a16="http://schemas.microsoft.com/office/drawing/2014/main" id="{770E67D8-48F1-4BDD-85CC-5AAE04F814F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7901" y="5569100"/>
            <a:ext cx="3420483" cy="1232224"/>
          </a:xfrm>
          <a:prstGeom prst="rect">
            <a:avLst/>
          </a:prstGeom>
        </p:spPr>
      </p:pic>
      <p:pic>
        <p:nvPicPr>
          <p:cNvPr id="26" name="รูปภาพ 25">
            <a:extLst>
              <a:ext uri="{FF2B5EF4-FFF2-40B4-BE49-F238E27FC236}">
                <a16:creationId xmlns:a16="http://schemas.microsoft.com/office/drawing/2014/main" id="{89035613-A91D-45F6-B05C-E3178393ED5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280" y="5072501"/>
            <a:ext cx="1853785" cy="1697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1033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3922869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&gt;&gt;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องค์กรผู้ใช้น้ำชลประทาน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7" name="สี่เหลี่ยมมุมมน 4">
            <a:extLst>
              <a:ext uri="{FF2B5EF4-FFF2-40B4-BE49-F238E27FC236}">
                <a16:creationId xmlns:a16="http://schemas.microsoft.com/office/drawing/2014/main" id="{7CF82BB3-D849-4488-A615-E2222F38B756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0394D3A4-B536-4F43-A700-D47FE30F178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545" y="1751358"/>
            <a:ext cx="5618599" cy="1929698"/>
          </a:xfrm>
          <a:prstGeom prst="rect">
            <a:avLst/>
          </a:prstGeom>
        </p:spPr>
      </p:pic>
      <p:pic>
        <p:nvPicPr>
          <p:cNvPr id="6" name="รูปภาพ 5">
            <a:extLst>
              <a:ext uri="{FF2B5EF4-FFF2-40B4-BE49-F238E27FC236}">
                <a16:creationId xmlns:a16="http://schemas.microsoft.com/office/drawing/2014/main" id="{7129BB44-1FEB-4DA1-A78A-1A5794938CB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39" y="2837268"/>
            <a:ext cx="5097854" cy="1785507"/>
          </a:xfrm>
          <a:prstGeom prst="rect">
            <a:avLst/>
          </a:prstGeom>
        </p:spPr>
      </p:pic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8B266607-5C71-4447-A349-E44579F65D0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461" y="3861048"/>
            <a:ext cx="5394811" cy="1803237"/>
          </a:xfrm>
          <a:prstGeom prst="rect">
            <a:avLst/>
          </a:prstGeom>
        </p:spPr>
      </p:pic>
      <p:pic>
        <p:nvPicPr>
          <p:cNvPr id="16" name="รูปภาพ 15">
            <a:extLst>
              <a:ext uri="{FF2B5EF4-FFF2-40B4-BE49-F238E27FC236}">
                <a16:creationId xmlns:a16="http://schemas.microsoft.com/office/drawing/2014/main" id="{0B76016C-85E9-43FD-838C-BDA915003F8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5185204"/>
            <a:ext cx="5538827" cy="1628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355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1858201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มิติด้านประสิทธิผล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3" name="กล่องข้อความ 62">
            <a:extLst>
              <a:ext uri="{FF2B5EF4-FFF2-40B4-BE49-F238E27FC236}">
                <a16:creationId xmlns:a16="http://schemas.microsoft.com/office/drawing/2014/main" id="{0BC52FFD-6D2D-449E-8E0A-9DBEA56FE6EE}"/>
              </a:ext>
            </a:extLst>
          </p:cNvPr>
          <p:cNvSpPr txBox="1"/>
          <p:nvPr/>
        </p:nvSpPr>
        <p:spPr>
          <a:xfrm flipH="1">
            <a:off x="327718" y="3363957"/>
            <a:ext cx="25091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5.รายละเอียดแหล่งน้ำในความรับผิดชอบ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9.พื้นที่โครงการฯ พื้นที่ชลประทาน และอาคารควบคุม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13.ข้อมูลด้านอุตุ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-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อุทกวิทยา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14.การปลูกพืชและผลผลิตของเกษตรกร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17.แหล่งน้ำในพื้นที่การเกษตร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20.ขั้นตอนและวิธีการในการดำเนินการ  ส่งน้ำ/การระบายน้ำ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6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.อัตรากำลังของโครงการฯ และฝ่ายส่งน้ำและบำรุงรักษา</a:t>
            </a: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F70A8404-40A9-4867-939A-A7F5B395990C}"/>
              </a:ext>
            </a:extLst>
          </p:cNvPr>
          <p:cNvSpPr txBox="1"/>
          <p:nvPr/>
        </p:nvSpPr>
        <p:spPr>
          <a:xfrm flipH="1">
            <a:off x="3165524" y="2852936"/>
            <a:ext cx="3199778" cy="1067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.1 ความเข้าใจนโยบายในระดับต่าง ๆ รวมถึงการแปลงนโยบายสู่ผู้ปฏิบัติงาน</a:t>
            </a:r>
          </a:p>
          <a:p>
            <a:pPr lvl="0">
              <a:lnSpc>
                <a:spcPct val="90000"/>
              </a:lnSpc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1.2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การจัดทำและจัดเก็บข้อมูลตาม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sheet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</a:t>
            </a:r>
          </a:p>
          <a:p>
            <a:pPr lvl="0">
              <a:lnSpc>
                <a:spcPct val="90000"/>
              </a:lnSpc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1.3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วิธีการ/กระบวนการจัดทำแผนงานโครงการ</a:t>
            </a:r>
          </a:p>
          <a:p>
            <a:pPr lvl="0">
              <a:lnSpc>
                <a:spcPct val="90000"/>
              </a:lnSpc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1.4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วิธีการจัดวางอัตรากำลังบุคคลากรอย่างเหมาะสม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84A4D45E-CDBE-4720-815A-76F7A22F98E1}"/>
              </a:ext>
            </a:extLst>
          </p:cNvPr>
          <p:cNvSpPr txBox="1"/>
          <p:nvPr/>
        </p:nvSpPr>
        <p:spPr>
          <a:xfrm flipH="1">
            <a:off x="6660232" y="3645024"/>
            <a:ext cx="215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1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ร้อยละของพื้นที่บริหารจัดการน้ำในเขตชลประทาน (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Cropping Intensity)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1" name="กล่องข้อความ 20">
            <a:extLst>
              <a:ext uri="{FF2B5EF4-FFF2-40B4-BE49-F238E27FC236}">
                <a16:creationId xmlns:a16="http://schemas.microsoft.com/office/drawing/2014/main" id="{F7573791-C093-456B-B830-2238B944BAD0}"/>
              </a:ext>
            </a:extLst>
          </p:cNvPr>
          <p:cNvSpPr txBox="1"/>
          <p:nvPr/>
        </p:nvSpPr>
        <p:spPr>
          <a:xfrm flipH="1">
            <a:off x="6660232" y="4672998"/>
            <a:ext cx="215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2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ร้อยละความเสียหายของพืชเศรษฐกิจในเขตชลประทานจากอุทกภัยและภัยแล้ง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68957695-0E39-4D12-8FBD-C7DD9A5AECA1}"/>
              </a:ext>
            </a:extLst>
          </p:cNvPr>
          <p:cNvSpPr txBox="1"/>
          <p:nvPr/>
        </p:nvSpPr>
        <p:spPr>
          <a:xfrm flipH="1">
            <a:off x="3165524" y="3807578"/>
            <a:ext cx="3199778" cy="485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2.1 วิธีการ/กระบวนการ ในการให้บริการกับกลุ่มผู้รับบริการ และผู้มีส่วนได้ส่วนเสีย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81EE508D-79EE-44CF-A4FC-ECCFC1DB17EB}"/>
              </a:ext>
            </a:extLst>
          </p:cNvPr>
          <p:cNvSpPr txBox="1"/>
          <p:nvPr/>
        </p:nvSpPr>
        <p:spPr>
          <a:xfrm flipH="1">
            <a:off x="3165524" y="4178476"/>
            <a:ext cx="3199778" cy="2618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3.1 วิธีการรับทราบ/รับรู้/คำนวณปริมาณน้ำต้นทุนในการจัดสรรน้ำ หรือการระบายน้ำในแต่ละฤดูกาล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3.2 การนำปริมาณน้ำต้นทุนที่ได้รับมาวางแผนจัดสรรน้ำ/ระบายน้ำ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3.3 การแจ้งข่าวสารให้ผู้ใช้น้ำทราบทั้งก่อนและระหว่างส่งน้ำ /การแจ้งข่าวสารให้ผู้รับบริการและผู้มีส่วนได้ส่วนเสียในลำน้ำที่รับผิดชอบ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3.4 การควบคุมการส่งน้ำในระดับต่าง ๆ /การควบคุมการระบายน้ำในระดับต่าง ๆ 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3.5 การดำเนินงานป้องกันและบรรเทาภัยจากน้ำ หรือในสภาวะวิกฤติ (น้ำท่วม/น้ำแล้ง/น้ำเสีย)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3.6 การดำเนินการจัดทำบันทึกประวัติการตรวจสอบสภาพและการบำรุงรักษาอาคารชลประทาน/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walk thru</a:t>
            </a:r>
            <a:endParaRPr lang="th-TH" sz="14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3.8 วิธีการสร้างการมีส่วนร่วมกับผู้รับบริการและผู้มีส่วนได้ส่วนเสียในแต่ละฤดูกาล</a:t>
            </a:r>
          </a:p>
        </p:txBody>
      </p:sp>
      <p:sp>
        <p:nvSpPr>
          <p:cNvPr id="25" name="สี่เหลี่ยมมุมมน 4">
            <a:extLst>
              <a:ext uri="{FF2B5EF4-FFF2-40B4-BE49-F238E27FC236}">
                <a16:creationId xmlns:a16="http://schemas.microsoft.com/office/drawing/2014/main" id="{33F4B35D-0358-4B12-9D96-DE6EF4518B71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1159505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" grpId="0"/>
      <p:bldP spid="19" grpId="0"/>
      <p:bldP spid="20" grpId="0"/>
      <p:bldP spid="21" grpId="0"/>
      <p:bldP spid="23" grpId="0"/>
      <p:bldP spid="24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1858201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มิติด้านประสิทธิผล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7DD246CB-4C65-4E11-BBAF-B4311366D214}"/>
              </a:ext>
            </a:extLst>
          </p:cNvPr>
          <p:cNvSpPr txBox="1"/>
          <p:nvPr/>
        </p:nvSpPr>
        <p:spPr>
          <a:xfrm flipH="1">
            <a:off x="179512" y="3629923"/>
            <a:ext cx="258120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5.รายละเอียดแหล่งน้ำในความรับผิดชอบ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9.พื้นที่โครงการฯ พื้นที่ชลประทาน และอาคารควบคุม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12.แผนที่คลองส่งน้ำและอาคารชลประทาน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16.กิจกรรมการใช้น้ำ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26.อัตรากำลังของโครงการฯ และฝ่ายส่งน้ำและบำรุงรักษา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FD5CA8C-63C1-4E80-B4BE-79921054A334}"/>
              </a:ext>
            </a:extLst>
          </p:cNvPr>
          <p:cNvSpPr txBox="1"/>
          <p:nvPr/>
        </p:nvSpPr>
        <p:spPr>
          <a:xfrm flipH="1">
            <a:off x="3165524" y="3059668"/>
            <a:ext cx="3134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1.1 ความเข้าใจนโยบายในระดับต่าง ๆ รวมถึงการแปลงนโยบายสู่ผู้ปฏิบัติงาน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1.2 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การจัดทำและจัดเก็บข้อมูลตาม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sheet 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1.3 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วิธีการ/กระบวนการจัดทำแผนงานโครงการ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1.4 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วิธีการจัดวางอัตรากำลังบุคลากรอย่างเหมาะสม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960E934C-C0F7-4D6D-A96D-638D0A134173}"/>
              </a:ext>
            </a:extLst>
          </p:cNvPr>
          <p:cNvSpPr txBox="1"/>
          <p:nvPr/>
        </p:nvSpPr>
        <p:spPr>
          <a:xfrm flipH="1">
            <a:off x="6808438" y="4161854"/>
            <a:ext cx="215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3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ร้อยละของอ่างเก็บน้ำและทางน้ำชลประทานที่คุณภาพน้ำได้เกณฑ์มาตรฐาน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CCB97573-8E76-44A5-97E4-B943E5FBF897}"/>
              </a:ext>
            </a:extLst>
          </p:cNvPr>
          <p:cNvSpPr txBox="1"/>
          <p:nvPr/>
        </p:nvSpPr>
        <p:spPr>
          <a:xfrm flipH="1">
            <a:off x="3165524" y="4437112"/>
            <a:ext cx="313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2.1 วิธีการ/กระบวนการ ในการให้บริการกับกลุ่มผู้รับบริการ และผู้มีส่วนได้ส่วนเสีย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F29EC557-D1CD-4B1C-A9DE-95E1E83228E3}"/>
              </a:ext>
            </a:extLst>
          </p:cNvPr>
          <p:cNvSpPr txBox="1"/>
          <p:nvPr/>
        </p:nvSpPr>
        <p:spPr>
          <a:xfrm flipH="1">
            <a:off x="3165524" y="4941168"/>
            <a:ext cx="3134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3.5 การดำเนินงานป้องกันและบรรเทาภัยจากน้ำ หรือในสภาวะวิกฤติ (น้ำท่วม/น้ำแล้ง/</a:t>
            </a:r>
            <a:r>
              <a:rPr lang="th-TH" sz="18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น้ำเสีย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)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3.6 การดำเนินการจัดทำบันทึกประวัติการตรวจสอบสภาพและการบำรุงรักษาอาคารชลประทาน/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walk thru</a:t>
            </a:r>
            <a:endParaRPr lang="th-TH" sz="18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5" name="สี่เหลี่ยมมุมมน 4">
            <a:extLst>
              <a:ext uri="{FF2B5EF4-FFF2-40B4-BE49-F238E27FC236}">
                <a16:creationId xmlns:a16="http://schemas.microsoft.com/office/drawing/2014/main" id="{6212F08E-0F4A-4F4E-835A-B02B8F859862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2641876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การแจ้งเกณฑ์ฯ และกำหนดการประเมินฯ ประจำปี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2566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บันทึกฯ ที่ สบอ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885/2565 </a:t>
            </a:r>
            <a:r>
              <a:rPr kumimoji="0" lang="th-TH" sz="22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ลงวันที่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3 </a:t>
            </a:r>
            <a:r>
              <a:rPr kumimoji="0" lang="th-TH" sz="22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กุมภาพันธ์ </a:t>
            </a:r>
            <a:r>
              <a:rPr kumimoji="0" lang="en-US" sz="2200" b="0" i="1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2565</a:t>
            </a:r>
            <a:endParaRPr kumimoji="0" lang="th-TH" sz="2000" b="0" i="1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99F2E869-586B-4E92-8F89-8ED38A8A4E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76" y="1196752"/>
            <a:ext cx="4672184" cy="5760640"/>
          </a:xfrm>
          <a:prstGeom prst="rect">
            <a:avLst/>
          </a:prstGeom>
        </p:spPr>
      </p:pic>
      <p:pic>
        <p:nvPicPr>
          <p:cNvPr id="8" name="รูปภาพ 7">
            <a:extLst>
              <a:ext uri="{FF2B5EF4-FFF2-40B4-BE49-F238E27FC236}">
                <a16:creationId xmlns:a16="http://schemas.microsoft.com/office/drawing/2014/main" id="{1539089E-11A5-4ADA-9111-6203A2CBB12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320" y="1196753"/>
            <a:ext cx="4672184" cy="5760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832437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2743059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มิติด้านคุณภาพการให้บริการ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2E7FC299-5005-42FC-A7FC-766542CF7AEB}"/>
              </a:ext>
            </a:extLst>
          </p:cNvPr>
          <p:cNvSpPr txBox="1"/>
          <p:nvPr/>
        </p:nvSpPr>
        <p:spPr>
          <a:xfrm flipH="1">
            <a:off x="3165524" y="2924944"/>
            <a:ext cx="3199778" cy="1136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1.2 การจัดทำและจัดเก็บข้อมูลตาม</a:t>
            </a:r>
            <a:r>
              <a:rPr lang="en-US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sheet </a:t>
            </a: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1.3 วิธีการ/กระบวนการจัดทำแผนงานโครงการ</a:t>
            </a:r>
          </a:p>
          <a:p>
            <a:pPr lvl="0">
              <a:lnSpc>
                <a:spcPct val="90000"/>
              </a:lnSpc>
              <a:defRPr/>
            </a:pPr>
            <a:r>
              <a:rPr kumimoji="0" lang="th-TH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</a:rPr>
              <a:t>1.5 </a:t>
            </a: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การจำแนกกลุ่มผู้รับบริการและผู้มีส่วนได้ส่วนเสีย และกำหยดช่องทางในการรับรู้และวางแนวทางในการตอบสนองความต้องการของผู้รับบริการและผู้มีส่วนได้ส่วนเสีย</a:t>
            </a:r>
            <a:endParaRPr kumimoji="0" lang="th-TH" sz="15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0F0F4573-DBEE-4012-B118-8E4AEFB3CBF1}"/>
              </a:ext>
            </a:extLst>
          </p:cNvPr>
          <p:cNvSpPr txBox="1"/>
          <p:nvPr/>
        </p:nvSpPr>
        <p:spPr>
          <a:xfrm flipH="1">
            <a:off x="6808438" y="4366845"/>
            <a:ext cx="222805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4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ร้อยละความพึงพอใจของเกษตรกรผู้ใช้น้ำในเขตชลประทาน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55FDAA7C-D425-49F8-9897-3703A6A051DB}"/>
              </a:ext>
            </a:extLst>
          </p:cNvPr>
          <p:cNvSpPr txBox="1"/>
          <p:nvPr/>
        </p:nvSpPr>
        <p:spPr>
          <a:xfrm flipH="1">
            <a:off x="327717" y="3496940"/>
            <a:ext cx="25812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5.รายละเอียดแหล่งน้ำในความรับผิดชอบ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9.พื้นที่โครงการฯ พื้นที่ชลประทาน และอาคารควบคุม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10.ระบบจัดรูปที่ดิน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11.ระบบคันคูน้ำ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12.แผนที่คลองส่งน้ำและอาคารชลประทาน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16.กิจกรรมการใช้น้ำ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22.จำนวนองค์กรผู้ใช้น้ำฯ ในปัจจุบัน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10E7914E-7073-418C-AA29-5BF99942C4E6}"/>
              </a:ext>
            </a:extLst>
          </p:cNvPr>
          <p:cNvSpPr txBox="1"/>
          <p:nvPr/>
        </p:nvSpPr>
        <p:spPr>
          <a:xfrm flipH="1">
            <a:off x="3165524" y="4005064"/>
            <a:ext cx="3199778" cy="5136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2.1 วิธีการ/กระบวนการ ในการให้บริการกับกลุ่มผู้รับบริการ และผู้มีส่วนได้ส่วนเสีย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5CA6527F-F97C-42E5-93BD-02EE4E1345BD}"/>
              </a:ext>
            </a:extLst>
          </p:cNvPr>
          <p:cNvSpPr txBox="1"/>
          <p:nvPr/>
        </p:nvSpPr>
        <p:spPr>
          <a:xfrm flipH="1">
            <a:off x="3165524" y="4493764"/>
            <a:ext cx="3199778" cy="21755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3.2 การนำปริมาณน้ำต้นทุนที่ได้รับมาวางแผนจัดสรรน้ำ/ระบายน้ำ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3.3 การแจ้งข่าวสารให้ผู้ใช้น้ำทราบทั้งก่อนและระหว่างส่งน้ำ /การแจ้งข่าวสารให้ผู้รับบริการและผู้มีส่วนได้ส่วนเสียในลำน้ำที่รับผิดชอบ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3.4 การควบคุมการส่งน้ำในระดับต่าง ๆ /การควบคุมการระบายน้ำในระดับต่าง ๆ 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3.5 การดำเนินงานป้องกันและบรรเทาภัยจากน้ำ หรือในสภาวะวิกฤติ (น้ำท่วม/น้ำแล้ง/น้ำเสีย)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5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3.8 วิธีการสร้างการมีส่วนร่วมกับผู้รับบริการและผู้มีส่วนได้ส่วนเสียในแต่ละฤดูกาล</a:t>
            </a:r>
          </a:p>
        </p:txBody>
      </p:sp>
      <p:sp>
        <p:nvSpPr>
          <p:cNvPr id="25" name="สี่เหลี่ยมมุมมน 4">
            <a:extLst>
              <a:ext uri="{FF2B5EF4-FFF2-40B4-BE49-F238E27FC236}">
                <a16:creationId xmlns:a16="http://schemas.microsoft.com/office/drawing/2014/main" id="{D9713DF5-CE4E-4251-B800-D1014880F0F9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110362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6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3892412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มิติด้านประสิทธิภาพของการปฏิบัติราชการ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96D35DD1-D65B-416E-AAB8-4927B9A72C6C}"/>
              </a:ext>
            </a:extLst>
          </p:cNvPr>
          <p:cNvSpPr txBox="1"/>
          <p:nvPr/>
        </p:nvSpPr>
        <p:spPr>
          <a:xfrm flipH="1">
            <a:off x="327718" y="2937439"/>
            <a:ext cx="2509191" cy="3587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5.รายละเอียดแหล่งน้ำในความรับผิดชอบ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7.ปริมาณน้ำต้นทุนของโครงการฯ และฝ่ายส่งน้ำฯ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8.ปริมาณน่านสูงสุดของโครงการฯ และฝ่ายส่งน้ำฯ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9.พื้นที่โครงการฯ พื้นที่ชลประทาน และอาคารควบคุม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10.ระบบจัดรูปที่ดิน / 11.ระบบคันคูน้ำ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12.แผนที่คลองส่งน้ำและอาคารชลประทาน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13.ข้อมูลด้านอุตุ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-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อุทกวิทยา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14.การปลูกพืชและผลผลิตของเกษตรกร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15.ปริมาณน้ำที่ใช้ในการเพาะปลูกพืชทั้งหมด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16.กิจกรรมการใช้น้ำ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17.แหล่งน้ำในพื้นที่การเกษตร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18.ประสิทธิภาพการชลประทาน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19.การคำนวณน้ำชลประทานที่ต้องส่งให้พื้นที่เพาะปลูก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20.ขั้นตอนและวิธีการในการดำเนินการส่งน้ำ/การระบายน้ำ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21.การสอบเทียบอาคาร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26.อัตรากำลังของโครงการฯ และฝ่ายส่งน้ำฯ</a:t>
            </a:r>
            <a:endParaRPr kumimoji="0" lang="th-TH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6B758639-9772-4359-994C-7FA25BF6FE17}"/>
              </a:ext>
            </a:extLst>
          </p:cNvPr>
          <p:cNvSpPr txBox="1"/>
          <p:nvPr/>
        </p:nvSpPr>
        <p:spPr>
          <a:xfrm flipH="1">
            <a:off x="6660232" y="4005064"/>
            <a:ext cx="222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5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ประสิทธิภาพชลประทานในฤดูฝน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047BA6ED-DD91-415A-B1DE-2E6FAE6FD98A}"/>
              </a:ext>
            </a:extLst>
          </p:cNvPr>
          <p:cNvSpPr txBox="1"/>
          <p:nvPr/>
        </p:nvSpPr>
        <p:spPr>
          <a:xfrm flipH="1">
            <a:off x="6660232" y="4672998"/>
            <a:ext cx="22253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6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ประสิทธิภาพชลประทานในฤดูแล้ง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A7A100F2-B896-4A8A-BFFA-CEC367D23EC3}"/>
              </a:ext>
            </a:extLst>
          </p:cNvPr>
          <p:cNvSpPr txBox="1"/>
          <p:nvPr/>
        </p:nvSpPr>
        <p:spPr>
          <a:xfrm flipH="1">
            <a:off x="3165524" y="2924944"/>
            <a:ext cx="31997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1.1 ความเข้าใจนโยบายในระดับต่าง ๆ รวมถึงการแปลงนโยบายสู่ผู้ปฏิบัติงาน</a:t>
            </a:r>
          </a:p>
          <a:p>
            <a:pPr lvl="0"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1.2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การจัดทำและจัดเก็บข้อมูลตาม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sheet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</a:t>
            </a:r>
          </a:p>
          <a:p>
            <a:pPr lvl="0">
              <a:defRPr/>
            </a:pPr>
            <a:r>
              <a:rPr kumimoji="0" lang="th-TH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1.3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วิธีการ/กระบวนการจัดทำแผนงานโครงการ</a:t>
            </a: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9CCC419B-BED2-41B3-85AA-2F7A75CEDC41}"/>
              </a:ext>
            </a:extLst>
          </p:cNvPr>
          <p:cNvSpPr txBox="1"/>
          <p:nvPr/>
        </p:nvSpPr>
        <p:spPr>
          <a:xfrm flipH="1">
            <a:off x="3165524" y="3769876"/>
            <a:ext cx="31997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2.2 วิธีการในการเพิ่มขีดความสามารถ/ศักยภาพของทีมงานต่อการปฏิบัติงานเพื่อเพิ่มประสิทธิภาพการทำงาน</a:t>
            </a: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2D5B7D27-80B8-4DD9-91CC-FB1647DB7B53}"/>
              </a:ext>
            </a:extLst>
          </p:cNvPr>
          <p:cNvSpPr txBox="1"/>
          <p:nvPr/>
        </p:nvSpPr>
        <p:spPr>
          <a:xfrm flipH="1">
            <a:off x="3165524" y="4221088"/>
            <a:ext cx="3199778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3.1 วิธีการรับทราบ/รับรู้/คำนวณปริมาณน้ำต้นทุนในการจัดสรรน้ำ หรือการระบายน้ำในแต่ละฤดูกาล</a:t>
            </a:r>
          </a:p>
          <a:p>
            <a:pPr lvl="0"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3.2 การนำปริมาณน้ำต้นทุนที่ได้รับมาวางแผนจัดสรรน้ำ/ระบายน้ำ</a:t>
            </a:r>
          </a:p>
          <a:p>
            <a:pPr lvl="0"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3.4 การควบคุมการส่งน้ำในระดับต่าง ๆ /การควบคุมการระบายน้ำในระดับต่าง ๆ </a:t>
            </a:r>
          </a:p>
          <a:p>
            <a:pPr lvl="0"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3.6 การดำเนินการจัดทำบันทึกประวัติการตรวจสอบสภาพและการบำรุงรักษาอาคารชลประทาน/</a:t>
            </a: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walk thru</a:t>
            </a:r>
          </a:p>
          <a:p>
            <a:pPr lvl="0">
              <a:defRPr/>
            </a:pPr>
            <a:r>
              <a:rPr lang="en-US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3.7 </a:t>
            </a: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การคิดค้น/นำนวัตกรรมมาใช้ในการปฏิบัติงาน หรือปรับปรุงวิธีการทำงาน</a:t>
            </a:r>
          </a:p>
          <a:p>
            <a:pPr lvl="0">
              <a:defRPr/>
            </a:pPr>
            <a:r>
              <a:rPr lang="th-TH" sz="14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3.8 วิธีการสร้างการมีส่วนร่วมกับผู้รับบริการและผู้มีส่วนได้ส่วนเสียในแต่ละฤดูกาล</a:t>
            </a:r>
          </a:p>
        </p:txBody>
      </p:sp>
      <p:sp>
        <p:nvSpPr>
          <p:cNvPr id="28" name="สี่เหลี่ยมมุมมน 4">
            <a:extLst>
              <a:ext uri="{FF2B5EF4-FFF2-40B4-BE49-F238E27FC236}">
                <a16:creationId xmlns:a16="http://schemas.microsoft.com/office/drawing/2014/main" id="{09091670-B92C-4439-922C-DA25CC4A38A6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438924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2" grpId="0"/>
      <p:bldP spid="23" grpId="0"/>
      <p:bldP spid="24" grpId="0"/>
      <p:bldP spid="25" grpId="0"/>
      <p:bldP spid="26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3892412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มิติด้านประสิทธิภาพของการปฏิบัติราชการ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EC10F4C1-AD36-423A-A4B5-6A2650A12D67}"/>
              </a:ext>
            </a:extLst>
          </p:cNvPr>
          <p:cNvSpPr txBox="1"/>
          <p:nvPr/>
        </p:nvSpPr>
        <p:spPr>
          <a:xfrm flipH="1">
            <a:off x="327718" y="4427820"/>
            <a:ext cx="25091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28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.งบประมาณที่ได้รับ</a:t>
            </a: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B6D65EB7-74C6-4E22-BBF9-900255C4B079}"/>
              </a:ext>
            </a:extLst>
          </p:cNvPr>
          <p:cNvSpPr txBox="1"/>
          <p:nvPr/>
        </p:nvSpPr>
        <p:spPr>
          <a:xfrm flipH="1">
            <a:off x="3165524" y="3144450"/>
            <a:ext cx="313466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1.1 ความเข้าใจนโยบายในระดับต่าง ๆ รวมถึงการแปลงนโยบายสู่ผู้ปฏิบัติงาน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1.2 การจัดทำและจัดเก็บข้อมูลตาม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sheet 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1.3 วิธีการ/กระบวนการจัดทำแผนงานโครงการ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1.4 วิธีการจัดวางอัตรากำลังบุคคลากรอย่างเหมาะสม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B7EAAB0F-06E2-406B-AC55-EEE5163C0144}"/>
              </a:ext>
            </a:extLst>
          </p:cNvPr>
          <p:cNvSpPr txBox="1"/>
          <p:nvPr/>
        </p:nvSpPr>
        <p:spPr>
          <a:xfrm flipH="1">
            <a:off x="6808438" y="4161854"/>
            <a:ext cx="215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7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ร้อยละของการเบิกจ่ายงบประมาณงบลงทุนที่เป็นไปตามแผน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0A5538FC-4983-43C5-9E46-01F61F449071}"/>
              </a:ext>
            </a:extLst>
          </p:cNvPr>
          <p:cNvSpPr txBox="1"/>
          <p:nvPr/>
        </p:nvSpPr>
        <p:spPr>
          <a:xfrm flipH="1">
            <a:off x="3165524" y="4534668"/>
            <a:ext cx="3134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2.2 วิธีการในการเพิ่มขีดความสามารถ/ศักยภาพของทีมงานต่อการปฏิบัติงานเพื่อเพิ่มประสิทธิภาพการทำงาน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BA195746-81B9-4872-865E-D52A5A8577CE}"/>
              </a:ext>
            </a:extLst>
          </p:cNvPr>
          <p:cNvSpPr txBox="1"/>
          <p:nvPr/>
        </p:nvSpPr>
        <p:spPr>
          <a:xfrm flipH="1">
            <a:off x="3165524" y="5385990"/>
            <a:ext cx="313466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3.6 การดำเนินการจัดทำบันทึกประวัติการตรวจสอบสภาพและการบำรุงรักษาอาคารชลประทาน/</a:t>
            </a:r>
            <a:r>
              <a:rPr lang="en-US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walk thru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5" name="สี่เหลี่ยมมุมมน 4">
            <a:extLst>
              <a:ext uri="{FF2B5EF4-FFF2-40B4-BE49-F238E27FC236}">
                <a16:creationId xmlns:a16="http://schemas.microsoft.com/office/drawing/2014/main" id="{A4638284-1692-4828-BFE0-0DB41E001234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2636346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3892412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มิติด้านประสิทธิภาพของการปฏิบัติราชการ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718624C9-B80B-4683-A74C-93BD25FED884}"/>
              </a:ext>
            </a:extLst>
          </p:cNvPr>
          <p:cNvSpPr txBox="1"/>
          <p:nvPr/>
        </p:nvSpPr>
        <p:spPr>
          <a:xfrm flipH="1">
            <a:off x="3165524" y="3059668"/>
            <a:ext cx="31346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1.2 การจัดทำและจัดเก็บข้อมูลตาม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sheet </a:t>
            </a: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</a:t>
            </a:r>
          </a:p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1.3 วิธีการ/กระบวนการจัดทำแผนงานโครงการ</a:t>
            </a:r>
          </a:p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1.4 วิธีการจัดวางอัตรากำลังบุคคลากรอย่างเหมาะสม</a:t>
            </a: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56AD88DD-1E04-4F56-AF2D-AE15D2CAAE1B}"/>
              </a:ext>
            </a:extLst>
          </p:cNvPr>
          <p:cNvSpPr txBox="1"/>
          <p:nvPr/>
        </p:nvSpPr>
        <p:spPr>
          <a:xfrm flipH="1">
            <a:off x="6808438" y="4161854"/>
            <a:ext cx="215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8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ร้อยละของอาคารควบคุมน้ำในระบบส่งน้ำและในระบายน้ำที่อยู่ในสภาพใช้งานได้ดี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8F0C9D52-0A6D-4A94-9D19-E0E7E0217E79}"/>
              </a:ext>
            </a:extLst>
          </p:cNvPr>
          <p:cNvSpPr txBox="1"/>
          <p:nvPr/>
        </p:nvSpPr>
        <p:spPr>
          <a:xfrm flipH="1">
            <a:off x="327716" y="3356992"/>
            <a:ext cx="264212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5.รายละเอียดแหล่งน้ำในความรับผิดชอบ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9.พื้นที่โครงการฯ พื้นที่ชลประทาน และอาคารควบคุม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10.ระบบจัดรูปที่ดิน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11.ระบบคันคูน้ำ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12.แผนที่คลองส่งน้ำและอาคารชลประทาน</a:t>
            </a:r>
          </a:p>
          <a:p>
            <a:pPr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22.จำนวนองค์กรผู้ใช้น้ำฯ ในปัจจุบัน</a:t>
            </a:r>
          </a:p>
          <a:p>
            <a:pPr lvl="0">
              <a:defRPr/>
            </a:pP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4</a:t>
            </a:r>
            <a:r>
              <a:rPr kumimoji="0" lang="th-TH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.การบำรุงรักษาโดยองค์กรผู้ใช้น้ำ</a:t>
            </a:r>
          </a:p>
          <a:p>
            <a:pPr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26.อัตรากำลังของโครงการฯ และฝ่ายส่งน้ำฯ</a:t>
            </a: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43AFAA6E-8AC9-4C47-8DB7-605B2C0FF638}"/>
              </a:ext>
            </a:extLst>
          </p:cNvPr>
          <p:cNvSpPr txBox="1"/>
          <p:nvPr/>
        </p:nvSpPr>
        <p:spPr>
          <a:xfrm flipH="1">
            <a:off x="3165524" y="3873822"/>
            <a:ext cx="31346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2.2 วิธีการในการเพิ่มขีดความสามารถ/ศักยภาพของทีมงานต่อการปฏิบัติงานเพื่อเพิ่มประสิทธิภาพการทำงาน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01AD23A1-2EA2-4D62-92DF-144FC619BD73}"/>
              </a:ext>
            </a:extLst>
          </p:cNvPr>
          <p:cNvSpPr txBox="1"/>
          <p:nvPr/>
        </p:nvSpPr>
        <p:spPr>
          <a:xfrm flipH="1">
            <a:off x="3165524" y="4391233"/>
            <a:ext cx="31346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3.4 การควบคุมการส่งน้ำในระดับต่าง ๆ /การควบคุมการระบายน้ำในระดับต่าง ๆ </a:t>
            </a:r>
          </a:p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3.6 การดำเนินการจัดทำบันทึกประวัติการตรวจสอบสภาพและการบำรุงรักษาอาคารชลประทาน/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walk thru</a:t>
            </a:r>
          </a:p>
          <a:p>
            <a:pPr lvl="0">
              <a:defRPr/>
            </a:pP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3.7 </a:t>
            </a: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การคิดค้น/นำนวัตกรรมมาใช้ในการปฏิบัติงาน หรือปรับปรุงวิธีการทำงาน</a:t>
            </a:r>
          </a:p>
          <a:p>
            <a:pPr lvl="0"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3.8 วิธีการสร้างการมีส่วนร่วมกับผู้รับบริการและผู้มีส่วนได้ส่วนเสียในแต่ละฤดูกาล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6" name="สี่เหลี่ยมมุมมน 4">
            <a:extLst>
              <a:ext uri="{FF2B5EF4-FFF2-40B4-BE49-F238E27FC236}">
                <a16:creationId xmlns:a16="http://schemas.microsoft.com/office/drawing/2014/main" id="{235D9A13-67CA-4790-AB37-8BF31FE9B8BF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14695789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2" grpId="0"/>
      <p:bldP spid="23" grpId="0"/>
      <p:bldP spid="24" grpId="0"/>
      <p:bldP spid="25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3892412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มิติด้านประสิทธิภาพของการปฏิบัติราชการ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074F6D66-F9F2-4852-918C-F773E2401463}"/>
              </a:ext>
            </a:extLst>
          </p:cNvPr>
          <p:cNvSpPr txBox="1"/>
          <p:nvPr/>
        </p:nvSpPr>
        <p:spPr>
          <a:xfrm flipH="1">
            <a:off x="327718" y="3049098"/>
            <a:ext cx="2509191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5.รายละเอียดแหล่งน้ำในความรับผิดชอบ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9.พื้นที่โครงการฯ พื้นที่ชลประทาน และอาคารควบคุม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10.ระบบจัดรูปที่ดิน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11.ระบบคันคูน้ำ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12.แผนที่คลองส่งน้ำและอาคารชลประทาน</a:t>
            </a:r>
          </a:p>
          <a:p>
            <a:pPr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22.จำนวนองค์กรผู้ใช้น้ำฯ ในปัจจุบัน</a:t>
            </a:r>
          </a:p>
          <a:p>
            <a:pPr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26.อัตรากำลังของโครงการฯ และฝ่ายส่งน้ำฯ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33E4F4D7-2AD4-46DB-8C69-CAAD75EEC1EF}"/>
              </a:ext>
            </a:extLst>
          </p:cNvPr>
          <p:cNvSpPr txBox="1"/>
          <p:nvPr/>
        </p:nvSpPr>
        <p:spPr>
          <a:xfrm flipH="1">
            <a:off x="3165524" y="2852936"/>
            <a:ext cx="3134668" cy="18712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1.1 ความเข้าใจนโยบายในระดับต่าง ๆ รวมถึงการแปลงนโยบายสู่ผู้ปฏิบัติงาน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1.2 การจัดทำและจัดเก็บข้อมูลตาม</a:t>
            </a:r>
            <a:r>
              <a:rPr lang="en-US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sheet </a:t>
            </a: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1.3 วิธีการ/กระบวนการจัดทำแผนงานโครงการ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1.4 วิธีการจัดวางอัตรากำลังบุคลากรอย่างเหมาะสม</a:t>
            </a:r>
          </a:p>
          <a:p>
            <a:pPr lvl="0">
              <a:lnSpc>
                <a:spcPct val="90000"/>
              </a:lnSpc>
              <a:defRPr/>
            </a:pPr>
            <a:r>
              <a:rPr kumimoji="0" lang="th-TH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1.5</a:t>
            </a: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การจำแนกกลุ่มผู้รับบริการและผู้มีส่วนได้ส่วนเสีย และกำหยดช่องทางในการรับรู้และวางแนวทางในการตอบสนองความต้องการของผู้รับบริการและผู้มีส่วนได้ส่วนเสีย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457A8D4F-2F41-423D-97AB-6C883313B180}"/>
              </a:ext>
            </a:extLst>
          </p:cNvPr>
          <p:cNvSpPr txBox="1"/>
          <p:nvPr/>
        </p:nvSpPr>
        <p:spPr>
          <a:xfrm flipH="1">
            <a:off x="6732240" y="3284984"/>
            <a:ext cx="2225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9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ร้อยละของพื้นที่ชลประทานที่มีการตั้งกลุ่มผู้ใช้น้ำชลประทาน (กลุ่มพื้นฐาน)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C0999C61-2965-46CF-8ADE-6F85C3463E60}"/>
              </a:ext>
            </a:extLst>
          </p:cNvPr>
          <p:cNvSpPr txBox="1"/>
          <p:nvPr/>
        </p:nvSpPr>
        <p:spPr>
          <a:xfrm flipH="1">
            <a:off x="6732240" y="4149080"/>
            <a:ext cx="22253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10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ร้อยละของพื้นที่ชลประทานที่มีการตั้งกลุ่มบริหารการใช้น้ำชลประทาน กลุ่มเกษตรกรฯ สมาคมฯ และสหกรณ์ฯ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EBB5BAEF-8455-4293-83F2-4C24C955A958}"/>
              </a:ext>
            </a:extLst>
          </p:cNvPr>
          <p:cNvSpPr txBox="1"/>
          <p:nvPr/>
        </p:nvSpPr>
        <p:spPr>
          <a:xfrm flipH="1">
            <a:off x="3165524" y="4615505"/>
            <a:ext cx="3134668" cy="54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2.2 วิธีการในการเพิ่มขีดความสามารถ/ศักยภาพของทีมงานต่อการปฏิบัติงานเพื่อเพิ่มประสิทธิภาพการทำงาน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5" name="กล่องข้อความ 24">
            <a:extLst>
              <a:ext uri="{FF2B5EF4-FFF2-40B4-BE49-F238E27FC236}">
                <a16:creationId xmlns:a16="http://schemas.microsoft.com/office/drawing/2014/main" id="{DDBD6896-B558-482D-8D23-B6D857D576E2}"/>
              </a:ext>
            </a:extLst>
          </p:cNvPr>
          <p:cNvSpPr txBox="1"/>
          <p:nvPr/>
        </p:nvSpPr>
        <p:spPr>
          <a:xfrm flipH="1">
            <a:off x="3165524" y="5091686"/>
            <a:ext cx="3134668" cy="1649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3.3 การแจ้งข่าวสารให้ผู้ใช้น้ำทราบทั้งก่อนและระหว่างส่งน้ำ /การแจ้งข่าวสารให้ผู้รับบริการและผู้มีส่วนได้ส่วนเสียในลำน้ำที่รับผิดชอบ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3.4 การควบคุมการส่งน้ำในระดับต่าง ๆ /การควบคุมการระบายน้ำในระดับต่าง ๆ 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6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3.8 วิธีการสร้างการมีส่วนร่วมกับผู้รับบริการและผู้มีส่วนได้ส่วนเสียในแต่ละฤดูกาล</a:t>
            </a:r>
            <a:endParaRPr kumimoji="0" lang="th-TH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6" name="กล่องข้อความ 25">
            <a:extLst>
              <a:ext uri="{FF2B5EF4-FFF2-40B4-BE49-F238E27FC236}">
                <a16:creationId xmlns:a16="http://schemas.microsoft.com/office/drawing/2014/main" id="{350E730B-AD3C-4348-9F21-500F8E0F50E2}"/>
              </a:ext>
            </a:extLst>
          </p:cNvPr>
          <p:cNvSpPr txBox="1"/>
          <p:nvPr/>
        </p:nvSpPr>
        <p:spPr>
          <a:xfrm flipH="1">
            <a:off x="6732240" y="5301208"/>
            <a:ext cx="22253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11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ร้อยละขององค์กรผู้ใช้น้ำชลประทานที่มีความเข้มแข็งในการบริหารจัดการน้ำ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8" name="สี่เหลี่ยมมุมมน 4">
            <a:extLst>
              <a:ext uri="{FF2B5EF4-FFF2-40B4-BE49-F238E27FC236}">
                <a16:creationId xmlns:a16="http://schemas.microsoft.com/office/drawing/2014/main" id="{804A6683-405D-41C5-A107-12268389B506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1813691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  <p:bldP spid="25" grpId="0"/>
      <p:bldP spid="26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กล่องข้อความ 26">
            <a:extLst>
              <a:ext uri="{FF2B5EF4-FFF2-40B4-BE49-F238E27FC236}">
                <a16:creationId xmlns:a16="http://schemas.microsoft.com/office/drawing/2014/main" id="{ACF70A5A-4777-47AC-A562-AD6847465A22}"/>
              </a:ext>
            </a:extLst>
          </p:cNvPr>
          <p:cNvSpPr txBox="1"/>
          <p:nvPr/>
        </p:nvSpPr>
        <p:spPr>
          <a:xfrm>
            <a:off x="251520" y="1268760"/>
            <a:ext cx="2390398" cy="523220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มิติด้านการพัฒนาองค์กร</a:t>
            </a: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32" name="สี่เหลี่ยมผืนผ้า 31">
            <a:extLst>
              <a:ext uri="{FF2B5EF4-FFF2-40B4-BE49-F238E27FC236}">
                <a16:creationId xmlns:a16="http://schemas.microsoft.com/office/drawing/2014/main" id="{E6D47450-C726-4C2E-9109-E12FDD831E4E}"/>
              </a:ext>
            </a:extLst>
          </p:cNvPr>
          <p:cNvSpPr/>
          <p:nvPr/>
        </p:nvSpPr>
        <p:spPr>
          <a:xfrm>
            <a:off x="244622" y="2329018"/>
            <a:ext cx="2664296" cy="42928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4" name="สี่เหลี่ยมผืนผ้า 33">
            <a:extLst>
              <a:ext uri="{FF2B5EF4-FFF2-40B4-BE49-F238E27FC236}">
                <a16:creationId xmlns:a16="http://schemas.microsoft.com/office/drawing/2014/main" id="{241E7EFC-DEF7-485A-9E81-40C2516E9E44}"/>
              </a:ext>
            </a:extLst>
          </p:cNvPr>
          <p:cNvSpPr/>
          <p:nvPr/>
        </p:nvSpPr>
        <p:spPr>
          <a:xfrm>
            <a:off x="6595122" y="2314209"/>
            <a:ext cx="2304256" cy="43649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5" name="สี่เหลี่ยมผืนผ้า 34">
            <a:extLst>
              <a:ext uri="{FF2B5EF4-FFF2-40B4-BE49-F238E27FC236}">
                <a16:creationId xmlns:a16="http://schemas.microsoft.com/office/drawing/2014/main" id="{5FE44CFF-9108-42BF-8AA5-770E94E3B0D3}"/>
              </a:ext>
            </a:extLst>
          </p:cNvPr>
          <p:cNvSpPr/>
          <p:nvPr/>
        </p:nvSpPr>
        <p:spPr>
          <a:xfrm>
            <a:off x="3052934" y="2329018"/>
            <a:ext cx="3312368" cy="434034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6" name="สี่เหลี่ยมผืนผ้า 35">
            <a:extLst>
              <a:ext uri="{FF2B5EF4-FFF2-40B4-BE49-F238E27FC236}">
                <a16:creationId xmlns:a16="http://schemas.microsoft.com/office/drawing/2014/main" id="{55A4D086-1911-4DEA-92A5-09C198F4674E}"/>
              </a:ext>
            </a:extLst>
          </p:cNvPr>
          <p:cNvSpPr/>
          <p:nvPr/>
        </p:nvSpPr>
        <p:spPr>
          <a:xfrm>
            <a:off x="244622" y="2329018"/>
            <a:ext cx="2664296" cy="576064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7" name="กล่องข้อความ 36">
            <a:extLst>
              <a:ext uri="{FF2B5EF4-FFF2-40B4-BE49-F238E27FC236}">
                <a16:creationId xmlns:a16="http://schemas.microsoft.com/office/drawing/2014/main" id="{F6ACD68F-9D1D-4FC4-8E32-203F601E38F5}"/>
              </a:ext>
            </a:extLst>
          </p:cNvPr>
          <p:cNvSpPr txBox="1"/>
          <p:nvPr/>
        </p:nvSpPr>
        <p:spPr>
          <a:xfrm>
            <a:off x="244622" y="2402187"/>
            <a:ext cx="266429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ข้อมูลองค์กร</a:t>
            </a:r>
          </a:p>
        </p:txBody>
      </p:sp>
      <p:sp>
        <p:nvSpPr>
          <p:cNvPr id="38" name="สี่เหลี่ยมผืนผ้า 37">
            <a:extLst>
              <a:ext uri="{FF2B5EF4-FFF2-40B4-BE49-F238E27FC236}">
                <a16:creationId xmlns:a16="http://schemas.microsoft.com/office/drawing/2014/main" id="{B589563B-3987-484E-9B1A-5EC8F724830A}"/>
              </a:ext>
            </a:extLst>
          </p:cNvPr>
          <p:cNvSpPr/>
          <p:nvPr/>
        </p:nvSpPr>
        <p:spPr>
          <a:xfrm>
            <a:off x="3052934" y="2329018"/>
            <a:ext cx="3312368" cy="576064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39" name="กล่องข้อความ 38">
            <a:extLst>
              <a:ext uri="{FF2B5EF4-FFF2-40B4-BE49-F238E27FC236}">
                <a16:creationId xmlns:a16="http://schemas.microsoft.com/office/drawing/2014/main" id="{41078C42-7227-4257-BD3D-82AE8B1D6A52}"/>
              </a:ext>
            </a:extLst>
          </p:cNvPr>
          <p:cNvSpPr txBox="1"/>
          <p:nvPr/>
        </p:nvSpPr>
        <p:spPr>
          <a:xfrm>
            <a:off x="3052934" y="2402187"/>
            <a:ext cx="331236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 (หมวด 1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, 2 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และ 3)</a:t>
            </a:r>
          </a:p>
        </p:txBody>
      </p:sp>
      <p:sp>
        <p:nvSpPr>
          <p:cNvPr id="40" name="สี่เหลี่ยมผืนผ้า 39">
            <a:extLst>
              <a:ext uri="{FF2B5EF4-FFF2-40B4-BE49-F238E27FC236}">
                <a16:creationId xmlns:a16="http://schemas.microsoft.com/office/drawing/2014/main" id="{F2487AE3-724E-48D0-9EF5-F4C259A4C4CB}"/>
              </a:ext>
            </a:extLst>
          </p:cNvPr>
          <p:cNvSpPr/>
          <p:nvPr/>
        </p:nvSpPr>
        <p:spPr>
          <a:xfrm>
            <a:off x="6581326" y="2329018"/>
            <a:ext cx="2304256" cy="576064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0" name="กล่องข้อความ 49">
            <a:extLst>
              <a:ext uri="{FF2B5EF4-FFF2-40B4-BE49-F238E27FC236}">
                <a16:creationId xmlns:a16="http://schemas.microsoft.com/office/drawing/2014/main" id="{9EC05823-04CA-48D4-9932-CB1ADAA3F14B}"/>
              </a:ext>
            </a:extLst>
          </p:cNvPr>
          <p:cNvSpPr txBox="1"/>
          <p:nvPr/>
        </p:nvSpPr>
        <p:spPr>
          <a:xfrm>
            <a:off x="6581326" y="2402187"/>
            <a:ext cx="230425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 (หมวด 4)</a:t>
            </a:r>
          </a:p>
        </p:txBody>
      </p:sp>
      <p:sp>
        <p:nvSpPr>
          <p:cNvPr id="51" name="ลูกศร: ซ้าย-ขวา 50">
            <a:extLst>
              <a:ext uri="{FF2B5EF4-FFF2-40B4-BE49-F238E27FC236}">
                <a16:creationId xmlns:a16="http://schemas.microsoft.com/office/drawing/2014/main" id="{B2E6BB17-461B-4D80-ACBE-2326ED3FCEA3}"/>
              </a:ext>
            </a:extLst>
          </p:cNvPr>
          <p:cNvSpPr/>
          <p:nvPr/>
        </p:nvSpPr>
        <p:spPr>
          <a:xfrm>
            <a:off x="6221286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52" name="กล่องข้อความ 51">
            <a:extLst>
              <a:ext uri="{FF2B5EF4-FFF2-40B4-BE49-F238E27FC236}">
                <a16:creationId xmlns:a16="http://schemas.microsoft.com/office/drawing/2014/main" id="{8D41B4A9-6064-4D0B-AD39-63C7F26C0B5D}"/>
              </a:ext>
            </a:extLst>
          </p:cNvPr>
          <p:cNvSpPr txBox="1"/>
          <p:nvPr/>
        </p:nvSpPr>
        <p:spPr>
          <a:xfrm>
            <a:off x="1016360" y="1824962"/>
            <a:ext cx="9989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input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3" name="กล่องข้อความ 52">
            <a:extLst>
              <a:ext uri="{FF2B5EF4-FFF2-40B4-BE49-F238E27FC236}">
                <a16:creationId xmlns:a16="http://schemas.microsoft.com/office/drawing/2014/main" id="{EC756874-448A-452A-B82F-C0F8778FDB1B}"/>
              </a:ext>
            </a:extLst>
          </p:cNvPr>
          <p:cNvSpPr txBox="1"/>
          <p:nvPr/>
        </p:nvSpPr>
        <p:spPr>
          <a:xfrm>
            <a:off x="4214184" y="1824962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Process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54" name="กล่องข้อความ 53">
            <a:extLst>
              <a:ext uri="{FF2B5EF4-FFF2-40B4-BE49-F238E27FC236}">
                <a16:creationId xmlns:a16="http://schemas.microsoft.com/office/drawing/2014/main" id="{4B596777-3F8B-4689-9E57-274173CC064A}"/>
              </a:ext>
            </a:extLst>
          </p:cNvPr>
          <p:cNvSpPr txBox="1"/>
          <p:nvPr/>
        </p:nvSpPr>
        <p:spPr>
          <a:xfrm>
            <a:off x="7310528" y="1831350"/>
            <a:ext cx="9989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Output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4" name="ลูกศร: ซ้าย-ขวา 63">
            <a:extLst>
              <a:ext uri="{FF2B5EF4-FFF2-40B4-BE49-F238E27FC236}">
                <a16:creationId xmlns:a16="http://schemas.microsoft.com/office/drawing/2014/main" id="{1A8D0EED-D87E-4D60-ACA5-DF73A18AA781}"/>
              </a:ext>
            </a:extLst>
          </p:cNvPr>
          <p:cNvSpPr/>
          <p:nvPr/>
        </p:nvSpPr>
        <p:spPr>
          <a:xfrm>
            <a:off x="2692894" y="4437112"/>
            <a:ext cx="576064" cy="432048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th-TH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Cordia New" panose="020B0304020202020204" pitchFamily="34" charset="-34"/>
            </a:endParaRPr>
          </a:p>
        </p:txBody>
      </p:sp>
      <p:sp>
        <p:nvSpPr>
          <p:cNvPr id="19" name="กล่องข้อความ 18">
            <a:extLst>
              <a:ext uri="{FF2B5EF4-FFF2-40B4-BE49-F238E27FC236}">
                <a16:creationId xmlns:a16="http://schemas.microsoft.com/office/drawing/2014/main" id="{A3D036A1-A578-4A0A-A418-0E0AD4BD4718}"/>
              </a:ext>
            </a:extLst>
          </p:cNvPr>
          <p:cNvSpPr txBox="1"/>
          <p:nvPr/>
        </p:nvSpPr>
        <p:spPr>
          <a:xfrm flipH="1">
            <a:off x="327718" y="3284984"/>
            <a:ext cx="2509191" cy="27307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5.รายละเอียดแหล่งน้ำในความรับผิดชอบ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7.ปริมาณน้ำต้นทุนของโครงการฯ และฝ่ายส่งน้ำฯ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9.พื้นที่โครงการฯ พื้นที่ชลประทาน และอาคารควบคุม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14.การปลูกพืชและผลผลิตของเกษตรกร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16.กิจกรรมการใช้น้ำ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17.แหล่งน้ำในพื้นที่การเกษตร</a:t>
            </a:r>
          </a:p>
          <a:p>
            <a:pPr lvl="0">
              <a:lnSpc>
                <a:spcPct val="90000"/>
              </a:lnSpc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26.อัตรากำลังของโครงการฯ และฝ่ายส่งน้ำฯ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0" name="กล่องข้อความ 19">
            <a:extLst>
              <a:ext uri="{FF2B5EF4-FFF2-40B4-BE49-F238E27FC236}">
                <a16:creationId xmlns:a16="http://schemas.microsoft.com/office/drawing/2014/main" id="{43951837-A3F4-4016-BF8F-7602D94706C0}"/>
              </a:ext>
            </a:extLst>
          </p:cNvPr>
          <p:cNvSpPr txBox="1"/>
          <p:nvPr/>
        </p:nvSpPr>
        <p:spPr>
          <a:xfrm flipH="1">
            <a:off x="3165524" y="3042826"/>
            <a:ext cx="31346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1.1 ความเข้าใจนโยบายในระดับต่าง ๆ รวมถึงการแปลงนโยบายสู่ผู้ปฏิบัติงาน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1.3 วิธีการ/กระบวนการจัดทำแผนงานโครงการ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1.4 วิธีการจัดวางอัตรากำลังบุคลากรอย่างเหมาะสม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2" name="กล่องข้อความ 21">
            <a:extLst>
              <a:ext uri="{FF2B5EF4-FFF2-40B4-BE49-F238E27FC236}">
                <a16:creationId xmlns:a16="http://schemas.microsoft.com/office/drawing/2014/main" id="{4D0FEE44-DEE9-44E7-A5F0-26425DF2CB1F}"/>
              </a:ext>
            </a:extLst>
          </p:cNvPr>
          <p:cNvSpPr txBox="1"/>
          <p:nvPr/>
        </p:nvSpPr>
        <p:spPr>
          <a:xfrm flipH="1">
            <a:off x="6808438" y="4161854"/>
            <a:ext cx="21560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kumimoji="0" lang="th-TH" sz="1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ตัวชี้วัดที่ 12</a:t>
            </a: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 ร้อยละของจำนวนเรื่องที่เผยแพร่และประชาสัมพันธ์ผ่านสื่อต่าง ๆ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3" name="กล่องข้อความ 22">
            <a:extLst>
              <a:ext uri="{FF2B5EF4-FFF2-40B4-BE49-F238E27FC236}">
                <a16:creationId xmlns:a16="http://schemas.microsoft.com/office/drawing/2014/main" id="{9529BEC7-553A-435F-99C7-494E61BDACB2}"/>
              </a:ext>
            </a:extLst>
          </p:cNvPr>
          <p:cNvSpPr txBox="1"/>
          <p:nvPr/>
        </p:nvSpPr>
        <p:spPr>
          <a:xfrm flipH="1">
            <a:off x="3165524" y="4178620"/>
            <a:ext cx="31346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2.1 วิธีการ/กระบวนการ ในการให้บริการกับกลุ่มผู้รับบริการ และผู้มีส่วนได้ส่วนเสีย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4" name="กล่องข้อความ 23">
            <a:extLst>
              <a:ext uri="{FF2B5EF4-FFF2-40B4-BE49-F238E27FC236}">
                <a16:creationId xmlns:a16="http://schemas.microsoft.com/office/drawing/2014/main" id="{E2A65A2B-F907-47B7-9854-08A70F8C8ECC}"/>
              </a:ext>
            </a:extLst>
          </p:cNvPr>
          <p:cNvSpPr txBox="1"/>
          <p:nvPr/>
        </p:nvSpPr>
        <p:spPr>
          <a:xfrm flipH="1">
            <a:off x="3165524" y="4771018"/>
            <a:ext cx="31346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3.1 วิธีการรับทราบ/รับรู้/คำนวณปริมาณน้ำต้นทุนในการจัดสรรน้ำ หรือการระบายน้ำในแต่ละฤดูกาล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3.5 การดำเนินงานป้องกันและบรรเทาภัยจากน้ำ หรือในสภาวะวิกฤติ (น้ำท่วม/น้ำแล้ง/น้ำเสีย)</a:t>
            </a:r>
          </a:p>
          <a:p>
            <a:pPr lvl="0">
              <a:defRPr/>
            </a:pPr>
            <a:r>
              <a:rPr lang="th-TH" sz="18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3.8 วิธีการสร้างการมีส่วนร่วมกับผู้รับบริการและผู้มีส่วนได้ส่วนเสียในแต่ละฤดูกาล</a:t>
            </a:r>
            <a:endParaRPr kumimoji="0" lang="th-TH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25" name="สี่เหลี่ยมมุมมน 4">
            <a:extLst>
              <a:ext uri="{FF2B5EF4-FFF2-40B4-BE49-F238E27FC236}">
                <a16:creationId xmlns:a16="http://schemas.microsoft.com/office/drawing/2014/main" id="{CA91A29C-DD67-451C-94F7-B65B4C17B42D}"/>
              </a:ext>
            </a:extLst>
          </p:cNvPr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ความเชื่อมโยงของกระบวนงาน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ตามเกณฑ์การพัฒนาคุณภาพการบริหารจัดโครงการส่งน้ำและบำรุงรักษา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0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</p:spTree>
    <p:extLst>
      <p:ext uri="{BB962C8B-B14F-4D97-AF65-F5344CB8AC3E}">
        <p14:creationId xmlns:p14="http://schemas.microsoft.com/office/powerpoint/2010/main" val="809165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2" grpId="0"/>
      <p:bldP spid="23" grpId="0"/>
      <p:bldP spid="24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647488AD-7B48-44FF-97B2-5DF5DE323C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384"/>
            <a:ext cx="9144000" cy="1382030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D044AE9-051D-4E84-B115-9BBE2BAB09D4}"/>
              </a:ext>
            </a:extLst>
          </p:cNvPr>
          <p:cNvSpPr txBox="1"/>
          <p:nvPr/>
        </p:nvSpPr>
        <p:spPr>
          <a:xfrm flipH="1">
            <a:off x="1187624" y="1380217"/>
            <a:ext cx="79563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F6FC6"/>
                </a:solidFill>
                <a:effectLst/>
                <a:uLnTx/>
                <a:uFillTx/>
                <a:latin typeface="DilleniaUPC" panose="02020603050405020304" pitchFamily="18" charset="-34"/>
                <a:cs typeface="DilleniaUPC" panose="02020603050405020304" pitchFamily="18" charset="-34"/>
                <a:hlinkClick r:id="rId4"/>
              </a:rPr>
              <a:t>http://water.rid.go.th/waterm/template/manager/home.html</a:t>
            </a:r>
            <a:endParaRPr kumimoji="0" lang="th-TH" sz="3600" b="1" i="0" u="none" strike="noStrike" kern="1200" cap="none" spc="0" normalizeH="0" baseline="0" noProof="0" dirty="0">
              <a:ln>
                <a:noFill/>
              </a:ln>
              <a:solidFill>
                <a:srgbClr val="0F6FC6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</p:txBody>
      </p:sp>
      <p:pic>
        <p:nvPicPr>
          <p:cNvPr id="4" name="รูปภาพ 3">
            <a:extLst>
              <a:ext uri="{FF2B5EF4-FFF2-40B4-BE49-F238E27FC236}">
                <a16:creationId xmlns:a16="http://schemas.microsoft.com/office/drawing/2014/main" id="{53B5DB1F-788D-43FB-8888-B5126D85EF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209622"/>
            <a:ext cx="3451411" cy="3004868"/>
          </a:xfrm>
          <a:prstGeom prst="rect">
            <a:avLst/>
          </a:prstGeom>
        </p:spPr>
      </p:pic>
      <p:pic>
        <p:nvPicPr>
          <p:cNvPr id="5" name="รูปภาพ 4">
            <a:extLst>
              <a:ext uri="{FF2B5EF4-FFF2-40B4-BE49-F238E27FC236}">
                <a16:creationId xmlns:a16="http://schemas.microsoft.com/office/drawing/2014/main" id="{F9DF2CEC-434B-4D17-919D-1486708AB2A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940834"/>
            <a:ext cx="4500500" cy="4800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966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รูปภาพ 2">
            <a:extLst>
              <a:ext uri="{FF2B5EF4-FFF2-40B4-BE49-F238E27FC236}">
                <a16:creationId xmlns:a16="http://schemas.microsoft.com/office/drawing/2014/main" id="{E7F8E71B-1CB2-4927-B861-9E9CB1AE202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456202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แนวคิดหลักที่นำมาประยุกต์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grpSp>
        <p:nvGrpSpPr>
          <p:cNvPr id="22" name="กลุ่ม 21">
            <a:extLst>
              <a:ext uri="{FF2B5EF4-FFF2-40B4-BE49-F238E27FC236}">
                <a16:creationId xmlns:a16="http://schemas.microsoft.com/office/drawing/2014/main" id="{950C717D-1EB5-4C94-A89C-17842E26C98A}"/>
              </a:ext>
            </a:extLst>
          </p:cNvPr>
          <p:cNvGrpSpPr/>
          <p:nvPr/>
        </p:nvGrpSpPr>
        <p:grpSpPr>
          <a:xfrm>
            <a:off x="4860032" y="1124744"/>
            <a:ext cx="4315254" cy="2520280"/>
            <a:chOff x="4860032" y="1340768"/>
            <a:chExt cx="4315254" cy="2520280"/>
          </a:xfrm>
        </p:grpSpPr>
        <p:pic>
          <p:nvPicPr>
            <p:cNvPr id="18" name="รูปภาพ 17">
              <a:extLst>
                <a:ext uri="{FF2B5EF4-FFF2-40B4-BE49-F238E27FC236}">
                  <a16:creationId xmlns:a16="http://schemas.microsoft.com/office/drawing/2014/main" id="{32A32A71-B00E-4097-BDD7-E7FD1A96F02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16861" y="1437678"/>
              <a:ext cx="4258425" cy="2423370"/>
            </a:xfrm>
            <a:prstGeom prst="rect">
              <a:avLst/>
            </a:prstGeom>
          </p:spPr>
        </p:pic>
        <p:sp>
          <p:nvSpPr>
            <p:cNvPr id="21" name="กล่องข้อความ 20">
              <a:extLst>
                <a:ext uri="{FF2B5EF4-FFF2-40B4-BE49-F238E27FC236}">
                  <a16:creationId xmlns:a16="http://schemas.microsoft.com/office/drawing/2014/main" id="{1B5D5521-7DCB-4219-984D-135353CBCACF}"/>
                </a:ext>
              </a:extLst>
            </p:cNvPr>
            <p:cNvSpPr txBox="1"/>
            <p:nvPr/>
          </p:nvSpPr>
          <p:spPr>
            <a:xfrm>
              <a:off x="4860032" y="1340768"/>
              <a:ext cx="75373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PMQA</a:t>
              </a:r>
            </a:p>
          </p:txBody>
        </p:sp>
      </p:grpSp>
      <p:grpSp>
        <p:nvGrpSpPr>
          <p:cNvPr id="26" name="กลุ่ม 25">
            <a:extLst>
              <a:ext uri="{FF2B5EF4-FFF2-40B4-BE49-F238E27FC236}">
                <a16:creationId xmlns:a16="http://schemas.microsoft.com/office/drawing/2014/main" id="{7E3354BC-2246-479A-8121-C836CA17CBBA}"/>
              </a:ext>
            </a:extLst>
          </p:cNvPr>
          <p:cNvGrpSpPr/>
          <p:nvPr/>
        </p:nvGrpSpPr>
        <p:grpSpPr>
          <a:xfrm>
            <a:off x="164996" y="1455167"/>
            <a:ext cx="5057392" cy="3413993"/>
            <a:chOff x="164996" y="1455167"/>
            <a:chExt cx="5057392" cy="3413993"/>
          </a:xfrm>
        </p:grpSpPr>
        <p:pic>
          <p:nvPicPr>
            <p:cNvPr id="20" name="รูปภาพ 19">
              <a:extLst>
                <a:ext uri="{FF2B5EF4-FFF2-40B4-BE49-F238E27FC236}">
                  <a16:creationId xmlns:a16="http://schemas.microsoft.com/office/drawing/2014/main" id="{47E09790-6E01-4963-8563-FC3C0356305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79512" y="1620226"/>
              <a:ext cx="5042876" cy="3248934"/>
            </a:xfrm>
            <a:prstGeom prst="rect">
              <a:avLst/>
            </a:prstGeom>
          </p:spPr>
        </p:pic>
        <p:sp>
          <p:nvSpPr>
            <p:cNvPr id="25" name="กล่องข้อความ 24">
              <a:extLst>
                <a:ext uri="{FF2B5EF4-FFF2-40B4-BE49-F238E27FC236}">
                  <a16:creationId xmlns:a16="http://schemas.microsoft.com/office/drawing/2014/main" id="{814648D8-E044-4D23-BFC0-D6A386B1B693}"/>
                </a:ext>
              </a:extLst>
            </p:cNvPr>
            <p:cNvSpPr txBox="1"/>
            <p:nvPr/>
          </p:nvSpPr>
          <p:spPr>
            <a:xfrm>
              <a:off x="164996" y="1455167"/>
              <a:ext cx="260680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th-TH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หลักการ “เข้าใจ เข้าถึง พัฒนา”</a:t>
              </a:r>
              <a:endPara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endParaRPr>
            </a:p>
          </p:txBody>
        </p:sp>
      </p:grpSp>
      <p:pic>
        <p:nvPicPr>
          <p:cNvPr id="29" name="รูปภาพ 28">
            <a:extLst>
              <a:ext uri="{FF2B5EF4-FFF2-40B4-BE49-F238E27FC236}">
                <a16:creationId xmlns:a16="http://schemas.microsoft.com/office/drawing/2014/main" id="{9D4A0D8D-9C9C-41CB-8B2A-CD99E8FBC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82737" y="3687415"/>
            <a:ext cx="926672" cy="461665"/>
          </a:xfrm>
          <a:prstGeom prst="rect">
            <a:avLst/>
          </a:prstGeom>
          <a:noFill/>
        </p:spPr>
      </p:pic>
      <p:grpSp>
        <p:nvGrpSpPr>
          <p:cNvPr id="3" name="กลุ่ม 2">
            <a:extLst>
              <a:ext uri="{FF2B5EF4-FFF2-40B4-BE49-F238E27FC236}">
                <a16:creationId xmlns:a16="http://schemas.microsoft.com/office/drawing/2014/main" id="{62B86743-EC5C-465F-B9EC-352931FC12AD}"/>
              </a:ext>
            </a:extLst>
          </p:cNvPr>
          <p:cNvGrpSpPr/>
          <p:nvPr/>
        </p:nvGrpSpPr>
        <p:grpSpPr>
          <a:xfrm>
            <a:off x="5148064" y="3861048"/>
            <a:ext cx="4001776" cy="2952328"/>
            <a:chOff x="5148064" y="3861048"/>
            <a:chExt cx="4001776" cy="2952328"/>
          </a:xfrm>
        </p:grpSpPr>
        <p:pic>
          <p:nvPicPr>
            <p:cNvPr id="2" name="รูปภาพ 1">
              <a:extLst>
                <a:ext uri="{FF2B5EF4-FFF2-40B4-BE49-F238E27FC236}">
                  <a16:creationId xmlns:a16="http://schemas.microsoft.com/office/drawing/2014/main" id="{CC0279D8-416D-436A-B2F5-CFC09E06C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148064" y="4194796"/>
              <a:ext cx="3960440" cy="2618580"/>
            </a:xfrm>
            <a:prstGeom prst="rect">
              <a:avLst/>
            </a:prstGeom>
          </p:spPr>
        </p:pic>
        <p:sp>
          <p:nvSpPr>
            <p:cNvPr id="23" name="กล่องข้อความ 22">
              <a:extLst>
                <a:ext uri="{FF2B5EF4-FFF2-40B4-BE49-F238E27FC236}">
                  <a16:creationId xmlns:a16="http://schemas.microsoft.com/office/drawing/2014/main" id="{AFD5C72B-64F4-40A1-9AFD-944701992E60}"/>
                </a:ext>
              </a:extLst>
            </p:cNvPr>
            <p:cNvSpPr txBox="1"/>
            <p:nvPr/>
          </p:nvSpPr>
          <p:spPr>
            <a:xfrm>
              <a:off x="7668344" y="3861048"/>
              <a:ext cx="1481496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PDCA </a:t>
              </a:r>
              <a:r>
                <a:rPr lang="en-US" sz="2400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vs</a:t>
              </a:r>
              <a:r>
                <a:rPr lang="en-US" sz="2400" b="1" dirty="0">
                  <a:solidFill>
                    <a:srgbClr val="FF0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DilleniaUPC" panose="02020603050405020304" pitchFamily="18" charset="-34"/>
                  <a:cs typeface="DilleniaUPC" panose="02020603050405020304" pitchFamily="18" charset="-34"/>
                </a:rPr>
                <a:t> ADLI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29714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องค์ประกอบ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0F95ABC8-B67F-428E-A23D-06942423EAE8}"/>
              </a:ext>
            </a:extLst>
          </p:cNvPr>
          <p:cNvSpPr txBox="1"/>
          <p:nvPr/>
        </p:nvSpPr>
        <p:spPr>
          <a:xfrm>
            <a:off x="251520" y="1332057"/>
            <a:ext cx="100380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ส่วนที่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14" name="สี่เหลี่ยมผืนผ้า: มุมมน 13">
            <a:extLst>
              <a:ext uri="{FF2B5EF4-FFF2-40B4-BE49-F238E27FC236}">
                <a16:creationId xmlns:a16="http://schemas.microsoft.com/office/drawing/2014/main" id="{943C19CC-B26D-435C-A58E-620D0719276E}"/>
              </a:ext>
            </a:extLst>
          </p:cNvPr>
          <p:cNvSpPr/>
          <p:nvPr/>
        </p:nvSpPr>
        <p:spPr>
          <a:xfrm>
            <a:off x="971600" y="1628800"/>
            <a:ext cx="7632848" cy="432048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thaiDist">
              <a:spcAft>
                <a:spcPts val="600"/>
              </a:spcAft>
              <a:defRPr/>
            </a:pPr>
            <a:r>
              <a:rPr lang="th-TH" b="1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สรุปข้อมูลองค์กร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457200" lvl="0" indent="-457200" algn="thaiDi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th-TH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ลักษณะทั่ว ๆ ไปของโครงการส่งน้ำและบำรุงรักษาหรือโครงการชลประทาน และทุกฝ่ายส่งน้ำและบำรุงรักษา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0" indent="-457200" algn="thaiDi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th-TH" i="1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ข้อมูลอุตุ</a:t>
            </a:r>
            <a:r>
              <a:rPr lang="en-US" i="1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-</a:t>
            </a:r>
            <a:r>
              <a:rPr lang="th-TH" i="1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อุทกวิทยา และรายละเอียดต่าง ๆ ของระบบชลประทาน ในระดับคลองสายใหญ่ ระดับคลองซอย คลองแยกซอย จนถึงระดับคูน้ำ รวมถึงข้อมูลเกี่ยวกับองค์กรผู้ใช้น้ำชลประทาน</a:t>
            </a:r>
            <a:endParaRPr kumimoji="0" lang="th-TH" sz="28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457200" lvl="0" indent="-457200" algn="thaiDi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th-TH" i="1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มีข้อคำถามทั้งหมด 3</a:t>
            </a:r>
            <a:r>
              <a:rPr lang="en-US" i="1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0</a:t>
            </a:r>
            <a:r>
              <a:rPr lang="th-TH" i="1" dirty="0">
                <a:solidFill>
                  <a:prstClr val="black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ข้อ</a:t>
            </a:r>
            <a:endParaRPr lang="en-US" i="1" dirty="0">
              <a:solidFill>
                <a:prstClr val="black"/>
              </a:solidFill>
              <a:latin typeface="DilleniaUPC" panose="02020603050405020304" pitchFamily="18" charset="-34"/>
              <a:cs typeface="DilleniaUPC" panose="02020603050405020304" pitchFamily="18" charset="-34"/>
            </a:endParaRPr>
          </a:p>
          <a:p>
            <a:pPr marL="457200" lvl="0" indent="-457200" algn="thaiDist">
              <a:lnSpc>
                <a:spcPct val="120000"/>
              </a:lnSpc>
              <a:buFont typeface="Wingdings" panose="05000000000000000000" pitchFamily="2" charset="2"/>
              <a:buChar char="q"/>
              <a:defRPr/>
            </a:pPr>
            <a:r>
              <a:rPr lang="th-TH" i="1" dirty="0">
                <a:solidFill>
                  <a:schemeClr val="tx1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สรุปข้อมูลองค์กร </a:t>
            </a:r>
            <a:r>
              <a:rPr lang="th-TH" b="1" i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จะถูกใส่ไว้ในเล่มประเมินฯ ของโครงการฯ เท่านั้น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A96CD60-CAE6-430F-BD8B-680DE16DDB76}"/>
              </a:ext>
            </a:extLst>
          </p:cNvPr>
          <p:cNvSpPr txBox="1"/>
          <p:nvPr/>
        </p:nvSpPr>
        <p:spPr>
          <a:xfrm>
            <a:off x="7596336" y="6308278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หน้า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DilleniaUPC" panose="02020603050405020304" pitchFamily="18" charset="-34"/>
                <a:cs typeface="DilleniaUPC" panose="02020603050405020304" pitchFamily="18" charset="-34"/>
              </a:rPr>
              <a:t>19 - 32</a:t>
            </a:r>
          </a:p>
        </p:txBody>
      </p:sp>
    </p:spTree>
    <p:extLst>
      <p:ext uri="{BB962C8B-B14F-4D97-AF65-F5344CB8AC3E}">
        <p14:creationId xmlns:p14="http://schemas.microsoft.com/office/powerpoint/2010/main" val="4003485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องค์ประกอบ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sp>
        <p:nvSpPr>
          <p:cNvPr id="13" name="กล่องข้อความ 12">
            <a:extLst>
              <a:ext uri="{FF2B5EF4-FFF2-40B4-BE49-F238E27FC236}">
                <a16:creationId xmlns:a16="http://schemas.microsoft.com/office/drawing/2014/main" id="{0F95ABC8-B67F-428E-A23D-06942423EAE8}"/>
              </a:ext>
            </a:extLst>
          </p:cNvPr>
          <p:cNvSpPr txBox="1"/>
          <p:nvPr/>
        </p:nvSpPr>
        <p:spPr>
          <a:xfrm>
            <a:off x="118691" y="1210206"/>
            <a:ext cx="1003801" cy="584775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ส่วนที่ 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</a:t>
            </a:r>
            <a:endParaRPr kumimoji="0" lang="th-TH" sz="32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6" name="สี่เหลี่ยมผืนผ้า: มุมมน 5">
            <a:extLst>
              <a:ext uri="{FF2B5EF4-FFF2-40B4-BE49-F238E27FC236}">
                <a16:creationId xmlns:a16="http://schemas.microsoft.com/office/drawing/2014/main" id="{A4A8B63C-8218-4195-98C1-76E89FCE1457}"/>
              </a:ext>
            </a:extLst>
          </p:cNvPr>
          <p:cNvSpPr/>
          <p:nvPr/>
        </p:nvSpPr>
        <p:spPr>
          <a:xfrm>
            <a:off x="971600" y="1269802"/>
            <a:ext cx="7992888" cy="518353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thaiDist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เกณฑ์การประเมินการพัฒนาคุณภาพการบริหารจัดการโครงการส่งน้ำและบำรุงรักษา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กระบวนการ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ระบบงานหลักในองค์กร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องค์ประกอบสำคัญในการบริหารจัดการ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การวิเคราะห์วิธีการและขั้นตอนที่นำไปสู่ผลที่ดี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ความเชื่อมโยงของระบบต่าง ๆ</a:t>
            </a:r>
          </a:p>
          <a:p>
            <a:pPr marL="0" marR="0" lvl="0" indent="0" algn="l" defTabSz="8096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000" algn="l"/>
                <a:tab pos="3780000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หมวด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</a:t>
            </a:r>
            <a:r>
              <a:rPr lang="th-TH" b="1" dirty="0">
                <a:solidFill>
                  <a:srgbClr val="00206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นำ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องค์กร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5 </a:t>
            </a:r>
            <a:r>
              <a:rPr kumimoji="0" lang="th-TH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ข้อคำถาม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l" defTabSz="8096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000" algn="l"/>
                <a:tab pos="3780000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หมวด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การสร้างความสัมพันธ์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2 </a:t>
            </a:r>
            <a:r>
              <a:rPr kumimoji="0" lang="th-TH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ข้อคำถาม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l" defTabSz="809625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000" algn="l"/>
                <a:tab pos="3780000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หมวด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การบริหารจัดการ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</a:t>
            </a:r>
            <a:r>
              <a:rPr kumimoji="0" lang="en-US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8 </a:t>
            </a:r>
            <a:r>
              <a:rPr kumimoji="0" lang="th-TH" sz="280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ข้อคำถาม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ผลลัพธ์การดำเนินการ</a:t>
            </a:r>
            <a:endParaRPr kumimoji="0" lang="en-US" sz="2800" b="1" i="0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ตัวชี้วัดผลลัพธ์ที่วิกฤต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ผลจากการปรับปรุงกระบวนการ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แนวโน้มของผลลัพธ์ที่ดีขึ้น</a:t>
            </a: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Courier New" panose="02070309020205020404" pitchFamily="49" charset="0"/>
              <a:buChar char="o"/>
              <a:tabLst/>
              <a:defRPr/>
            </a:pPr>
            <a:r>
              <a:rPr kumimoji="0" lang="th-TH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การเทียบเคียงผลลัพธ์ที่สำคัญกับคู่แข่ง</a:t>
            </a:r>
            <a:endParaRPr kumimoji="0" lang="th-TH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720000" algn="l"/>
                <a:tab pos="3780000" algn="l"/>
              </a:tabLst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หมวด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4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 </a:t>
            </a: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ผลสัมฤทธิ์ของงาน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	</a:t>
            </a:r>
            <a:r>
              <a:rPr kumimoji="0" lang="th-TH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โครงการฯ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12</a:t>
            </a:r>
            <a:r>
              <a:rPr kumimoji="0" lang="th-TH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 ตัวชี้วัด </a:t>
            </a:r>
            <a:r>
              <a:rPr kumimoji="0" lang="en-US" sz="240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 </a:t>
            </a:r>
            <a:r>
              <a:rPr lang="th-TH" sz="2400" b="1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ฝ่ายส่งน้ำฯ</a:t>
            </a:r>
            <a:r>
              <a:rPr lang="th-TH" sz="2400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 </a:t>
            </a:r>
            <a:r>
              <a:rPr lang="en-US" sz="2400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10 </a:t>
            </a:r>
            <a:r>
              <a:rPr lang="th-TH" sz="2400" dirty="0">
                <a:solidFill>
                  <a:srgbClr val="FF0000"/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ตัวชี้วัด</a:t>
            </a:r>
            <a:endParaRPr kumimoji="0" lang="th-TH" sz="280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A96CD60-CAE6-430F-BD8B-680DE16DDB76}"/>
              </a:ext>
            </a:extLst>
          </p:cNvPr>
          <p:cNvSpPr txBox="1"/>
          <p:nvPr/>
        </p:nvSpPr>
        <p:spPr>
          <a:xfrm>
            <a:off x="7596336" y="6308278"/>
            <a:ext cx="13292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หน้า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33 - 88</a:t>
            </a:r>
          </a:p>
        </p:txBody>
      </p:sp>
    </p:spTree>
    <p:extLst>
      <p:ext uri="{BB962C8B-B14F-4D97-AF65-F5344CB8AC3E}">
        <p14:creationId xmlns:p14="http://schemas.microsoft.com/office/powerpoint/2010/main" val="8993554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สี่เหลี่ยมมุมมน 4"/>
          <p:cNvSpPr/>
          <p:nvPr/>
        </p:nvSpPr>
        <p:spPr>
          <a:xfrm>
            <a:off x="-12003" y="88057"/>
            <a:ext cx="9156004" cy="1108695"/>
          </a:xfrm>
          <a:prstGeom prst="rect">
            <a:avLst/>
          </a:prstGeom>
          <a:gradFill flip="none" rotWithShape="1">
            <a:gsLst>
              <a:gs pos="0">
                <a:srgbClr val="92D050"/>
              </a:gs>
              <a:gs pos="100000">
                <a:schemeClr val="bg1">
                  <a:alpha val="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การให้คะแนน หมวด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1 - 3</a:t>
            </a:r>
            <a:endParaRPr kumimoji="0" lang="th-TH" sz="3200" b="0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75000"/>
                </a:srgbClr>
              </a:solidFill>
              <a:effectLst/>
              <a:uLnTx/>
              <a:uFillTx/>
              <a:latin typeface="DilleniaUPC" panose="02020603050405020304" pitchFamily="18" charset="-34"/>
              <a:ea typeface="+mn-ea"/>
              <a:cs typeface="DilleniaUPC" panose="02020603050405020304" pitchFamily="18" charset="-34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h-TH" sz="2200" dirty="0">
                <a:solidFill>
                  <a:srgbClr val="F79646">
                    <a:lumMod val="75000"/>
                  </a:srgbClr>
                </a:solidFill>
                <a:latin typeface="DilleniaUPC" panose="02020603050405020304" pitchFamily="18" charset="-34"/>
                <a:cs typeface="DilleniaUPC" panose="02020603050405020304" pitchFamily="18" charset="-34"/>
              </a:rPr>
              <a:t>ตาม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เกณฑ์การพัฒนาคุณภาพการบริหารจัดโครงการส่งน้ำและบำรุงรักษา</a:t>
            </a:r>
            <a:r>
              <a:rPr kumimoji="0" lang="en-US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/</a:t>
            </a:r>
            <a:r>
              <a:rPr kumimoji="0" lang="th-TH" sz="2200" b="0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75000"/>
                  </a:srgbClr>
                </a:solidFill>
                <a:effectLst/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โครงการชลประทาน และฝ่ายส่งน้ำและบำรุงรักษา</a:t>
            </a:r>
          </a:p>
        </p:txBody>
      </p:sp>
      <p:sp>
        <p:nvSpPr>
          <p:cNvPr id="15" name="กล่องข้อความ 14">
            <a:extLst>
              <a:ext uri="{FF2B5EF4-FFF2-40B4-BE49-F238E27FC236}">
                <a16:creationId xmlns:a16="http://schemas.microsoft.com/office/drawing/2014/main" id="{0A96CD60-CAE6-430F-BD8B-680DE16DDB76}"/>
              </a:ext>
            </a:extLst>
          </p:cNvPr>
          <p:cNvSpPr txBox="1"/>
          <p:nvPr/>
        </p:nvSpPr>
        <p:spPr>
          <a:xfrm>
            <a:off x="7668344" y="6308278"/>
            <a:ext cx="12490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th-TH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หน้า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DilleniaUPC" panose="02020603050405020304" pitchFamily="18" charset="-34"/>
                <a:ea typeface="+mn-ea"/>
                <a:cs typeface="DilleniaUPC" panose="02020603050405020304" pitchFamily="18" charset="-34"/>
              </a:rPr>
              <a:t>12 -15</a:t>
            </a:r>
          </a:p>
        </p:txBody>
      </p:sp>
      <p:pic>
        <p:nvPicPr>
          <p:cNvPr id="11" name="รูปภาพ 10">
            <a:extLst>
              <a:ext uri="{FF2B5EF4-FFF2-40B4-BE49-F238E27FC236}">
                <a16:creationId xmlns:a16="http://schemas.microsoft.com/office/drawing/2014/main" id="{06377F02-0DB8-43BD-9DDB-51F740E195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2588" y="1466808"/>
            <a:ext cx="8878824" cy="4986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11398"/>
      </p:ext>
    </p:extLst>
  </p:cSld>
  <p:clrMapOvr>
    <a:masterClrMapping/>
  </p:clrMapOvr>
</p:sld>
</file>

<file path=ppt/theme/theme1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solidFill>
            <a:srgbClr val="00B0F0"/>
          </a:solidFill>
        </a:ln>
      </a:spPr>
      <a:bodyPr wrap="square" rtlCol="0">
        <a:spAutoFit/>
      </a:bodyPr>
      <a:lstStyle>
        <a:defPPr algn="thaiDist">
          <a:defRPr sz="900" dirty="0" smtClean="0">
            <a:latin typeface="DilleniaUPC" panose="02020603050405020304" pitchFamily="18" charset="-34"/>
            <a:cs typeface="DilleniaUPC" panose="02020603050405020304" pitchFamily="18" charset="-34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6_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ชุดรูปแบบของ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3596</TotalTime>
  <Words>4168</Words>
  <Application>Microsoft Office PowerPoint</Application>
  <PresentationFormat>นำเสนอทางหน้าจอ (4:3)</PresentationFormat>
  <Paragraphs>441</Paragraphs>
  <Slides>57</Slides>
  <Notes>1</Notes>
  <HiddenSlides>0</HiddenSlides>
  <MMClips>1</MMClips>
  <ScaleCrop>false</ScaleCrop>
  <HeadingPairs>
    <vt:vector size="6" baseType="variant">
      <vt:variant>
        <vt:lpstr>ฟอนต์ที่ถูกใช้</vt:lpstr>
      </vt:variant>
      <vt:variant>
        <vt:i4>9</vt:i4>
      </vt:variant>
      <vt:variant>
        <vt:lpstr>ธีม</vt:lpstr>
      </vt:variant>
      <vt:variant>
        <vt:i4>3</vt:i4>
      </vt:variant>
      <vt:variant>
        <vt:lpstr>ชื่อเรื่องสไลด์</vt:lpstr>
      </vt:variant>
      <vt:variant>
        <vt:i4>57</vt:i4>
      </vt:variant>
    </vt:vector>
  </HeadingPairs>
  <TitlesOfParts>
    <vt:vector size="69" baseType="lpstr">
      <vt:lpstr>Arial</vt:lpstr>
      <vt:lpstr>Calibri</vt:lpstr>
      <vt:lpstr>Courier New</vt:lpstr>
      <vt:lpstr>DilleniaUPC</vt:lpstr>
      <vt:lpstr>TH Sarabun New</vt:lpstr>
      <vt:lpstr>TH SarabunPSK</vt:lpstr>
      <vt:lpstr>THSarabunPSK,Bold</vt:lpstr>
      <vt:lpstr>Trebuchet MS</vt:lpstr>
      <vt:lpstr>Wingdings</vt:lpstr>
      <vt:lpstr>ชุดรูปแบบของ Office</vt:lpstr>
      <vt:lpstr>6_ชุดรูปแบบของ Office</vt:lpstr>
      <vt:lpstr>11_Office Theme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  <vt:lpstr>งานนำเสนอ PowerPoint</vt:lpstr>
    </vt:vector>
  </TitlesOfParts>
  <Manager>หัวหน้าฝ่ายพัฒนาการบริหารจัดการน้ำ สำนักบริหารจัดการน้ำและอุทกวิทยา</Manager>
  <Company>กรมชลประทาน สามเสน กรุงเทพฯ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งานนำเสนอ PowerPoint 11 กุมภาพันธ์ 2565</dc:title>
  <dc:subject>การพัฒนาคุณภาพการบริหารจัดการฝ่ายส่งน้ำและบำรุงรักษา</dc:subject>
  <dc:creator>นายสมบัติ สาลีพัฒนา</dc:creator>
  <cp:lastModifiedBy>Sombat</cp:lastModifiedBy>
  <cp:revision>453</cp:revision>
  <cp:lastPrinted>2022-05-02T07:41:03Z</cp:lastPrinted>
  <dcterms:created xsi:type="dcterms:W3CDTF">2016-07-29T05:42:53Z</dcterms:created>
  <dcterms:modified xsi:type="dcterms:W3CDTF">2022-05-02T07:41:12Z</dcterms:modified>
</cp:coreProperties>
</file>