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30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80" r:id="rId9"/>
    <p:sldId id="281" r:id="rId10"/>
    <p:sldId id="282" r:id="rId11"/>
    <p:sldId id="283" r:id="rId12"/>
    <p:sldId id="269" r:id="rId13"/>
    <p:sldId id="291" r:id="rId14"/>
    <p:sldId id="268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89" r:id="rId23"/>
    <p:sldId id="284" r:id="rId24"/>
    <p:sldId id="285" r:id="rId25"/>
    <p:sldId id="286" r:id="rId26"/>
    <p:sldId id="287" r:id="rId27"/>
    <p:sldId id="288" r:id="rId28"/>
    <p:sldId id="292" r:id="rId29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4A4"/>
    <a:srgbClr val="FCB504"/>
    <a:srgbClr val="DEA900"/>
    <a:srgbClr val="B482B4"/>
    <a:srgbClr val="CAA6CA"/>
    <a:srgbClr val="9196C5"/>
    <a:srgbClr val="A8ACD1"/>
    <a:srgbClr val="DE9A9A"/>
    <a:srgbClr val="FE8C8C"/>
    <a:srgbClr val="E2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501" autoAdjust="0"/>
  </p:normalViewPr>
  <p:slideViewPr>
    <p:cSldViewPr snapToGrid="0">
      <p:cViewPr varScale="1">
        <p:scale>
          <a:sx n="70" d="100"/>
          <a:sy n="70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5164D-5E68-4864-9840-57C01F87A613}" type="datetimeFigureOut">
              <a:rPr lang="en-US" smtClean="0"/>
              <a:t>01/21/2022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F88E5-965E-4734-B427-7D3584FA3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15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F88E5-965E-4734-B427-7D3584FA3C1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F88E5-965E-4734-B427-7D3584FA3C1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71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1D7F-3EAF-4A54-891F-4C3270A16728}" type="datetime1">
              <a:rPr lang="th-TH" smtClean="0"/>
              <a:t>21/01/65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E370-D554-46BE-9AE3-538462A9DCF8}" type="slidenum">
              <a:rPr lang="th-TH" smtClean="0"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515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16F2-8DD3-48C6-9DA2-1A912A4ABA80}" type="datetime1">
              <a:rPr lang="th-TH" smtClean="0"/>
              <a:t>21/01/65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E370-D554-46BE-9AE3-538462A9DC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4905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5680-8695-4898-9106-835A2DFA6EAD}" type="datetime1">
              <a:rPr lang="th-TH" smtClean="0"/>
              <a:t>21/01/65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E370-D554-46BE-9AE3-538462A9DC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598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59BD-8F42-41DF-A8B2-F5E48C40F732}" type="datetime1">
              <a:rPr lang="th-TH" smtClean="0"/>
              <a:t>21/01/65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E370-D554-46BE-9AE3-538462A9DC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264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7A9E-D8B2-4AFB-AF0F-E5A0FFD8DBD2}" type="datetime1">
              <a:rPr lang="th-TH" smtClean="0"/>
              <a:t>21/01/65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E370-D554-46BE-9AE3-538462A9DCF8}" type="slidenum">
              <a:rPr lang="th-TH" smtClean="0"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55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1B45-8766-4B2C-BD87-17B25237F985}" type="datetime1">
              <a:rPr lang="th-TH" smtClean="0"/>
              <a:t>21/01/65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E370-D554-46BE-9AE3-538462A9DC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302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B95A-879A-4208-AE62-9049B06FAA50}" type="datetime1">
              <a:rPr lang="th-TH" smtClean="0"/>
              <a:t>21/01/65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E370-D554-46BE-9AE3-538462A9DC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9914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B70F-FFB5-4ADE-9BFB-08FEDCAE63AB}" type="datetime1">
              <a:rPr lang="th-TH" smtClean="0"/>
              <a:t>21/01/65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E370-D554-46BE-9AE3-538462A9DC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020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484D-2343-4C37-8BEC-AF8124C1E0E9}" type="datetime1">
              <a:rPr lang="th-TH" smtClean="0"/>
              <a:t>21/01/65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E370-D554-46BE-9AE3-538462A9DC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2769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9454C43-CB89-49A8-95EA-9A9BDB276A62}" type="datetime1">
              <a:rPr lang="th-TH" smtClean="0"/>
              <a:t>21/01/65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4FE370-D554-46BE-9AE3-538462A9DC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518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55E1-DE5D-4EA8-BC1F-10EA14982A90}" type="datetime1">
              <a:rPr lang="th-TH" smtClean="0"/>
              <a:t>21/01/65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E370-D554-46BE-9AE3-538462A9DC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92951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4404C1F-7B67-44A4-A6AF-EDCE52E96C27}" type="datetime1">
              <a:rPr lang="th-TH" smtClean="0"/>
              <a:t>21/01/65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44FE370-D554-46BE-9AE3-538462A9DCF8}" type="slidenum">
              <a:rPr lang="th-TH" smtClean="0"/>
              <a:t>‹#›</a:t>
            </a:fld>
            <a:endParaRPr lang="th-TH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75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79" y="758952"/>
            <a:ext cx="10779529" cy="3566160"/>
          </a:xfrm>
        </p:spPr>
        <p:txBody>
          <a:bodyPr anchor="ctr">
            <a:normAutofit/>
          </a:bodyPr>
          <a:lstStyle/>
          <a:p>
            <a:r>
              <a:rPr lang="th-TH" sz="7200" b="1" dirty="0" smtClean="0"/>
              <a:t>การคำนวณฝนใช้การ</a:t>
            </a:r>
            <a:endParaRPr lang="th-TH" sz="7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4349839"/>
            <a:ext cx="8689976" cy="2025203"/>
          </a:xfrm>
        </p:spPr>
        <p:txBody>
          <a:bodyPr>
            <a:normAutofit/>
          </a:bodyPr>
          <a:lstStyle/>
          <a:p>
            <a:r>
              <a:rPr lang="th-TH" sz="2000" spc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กุลยา เจริญกิจเกษตร</a:t>
            </a:r>
          </a:p>
          <a:p>
            <a:r>
              <a:rPr lang="th-TH" sz="2000" spc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นักอุทกวิทยาชำนาญการ</a:t>
            </a:r>
            <a:endParaRPr lang="en-US" sz="2000" spc="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2000" spc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ส่วน</a:t>
            </a:r>
            <a:r>
              <a:rPr lang="th-TH" sz="2000" spc="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อุทกวิทยา สำนักบริหารจัดการน้ำและอุทกวิทยา</a:t>
            </a:r>
          </a:p>
          <a:p>
            <a:r>
              <a:rPr lang="th-TH" sz="2000" spc="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กรมชลประทาน</a:t>
            </a:r>
            <a:endParaRPr lang="th-TH" spc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8" y="140711"/>
            <a:ext cx="1043189" cy="955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9" y="54593"/>
            <a:ext cx="1103881" cy="110388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E370-D554-46BE-9AE3-538462A9DCF8}" type="slidenum">
              <a:rPr lang="th-TH" sz="1800" smtClean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fld>
            <a:endParaRPr lang="th-TH" sz="1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1252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 การรวบรวมข้อมูลพื้นฐาน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023360"/>
          </a:xfrm>
        </p:spPr>
        <p:txBody>
          <a:bodyPr>
            <a:normAutofit/>
          </a:bodyPr>
          <a:lstStyle/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แหล่งที่มาข้อมูล</a:t>
            </a:r>
            <a:endParaRPr lang="en-US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604" t="4849" r="13646" b="60360"/>
          <a:stretch/>
        </p:blipFill>
        <p:spPr>
          <a:xfrm>
            <a:off x="3031548" y="1848888"/>
            <a:ext cx="7204710" cy="16963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187" t="4653" r="9792" b="37687"/>
          <a:stretch/>
        </p:blipFill>
        <p:spPr>
          <a:xfrm>
            <a:off x="1781868" y="3545235"/>
            <a:ext cx="8454390" cy="3129291"/>
          </a:xfrm>
          <a:prstGeom prst="rect">
            <a:avLst/>
          </a:prstGeom>
        </p:spPr>
      </p:pic>
      <p:sp>
        <p:nvSpPr>
          <p:cNvPr id="28" name="Curved Left Arrow 27"/>
          <p:cNvSpPr/>
          <p:nvPr/>
        </p:nvSpPr>
        <p:spPr>
          <a:xfrm>
            <a:off x="10477500" y="3213100"/>
            <a:ext cx="495300" cy="1193800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134729" y="2915676"/>
            <a:ext cx="706882" cy="35344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8016125" y="2390685"/>
            <a:ext cx="584200" cy="2921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Rounded Rectangle 28"/>
          <p:cNvSpPr/>
          <p:nvPr/>
        </p:nvSpPr>
        <p:spPr>
          <a:xfrm>
            <a:off x="2567824" y="5438684"/>
            <a:ext cx="5712575" cy="43040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Rectangle 29"/>
          <p:cNvSpPr/>
          <p:nvPr/>
        </p:nvSpPr>
        <p:spPr>
          <a:xfrm>
            <a:off x="1025006" y="2437450"/>
            <a:ext cx="1225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tmd.go.th</a:t>
            </a:r>
            <a:endParaRPr lang="th-TH" sz="3200" dirty="0">
              <a:solidFill>
                <a:srgbClr val="FF0000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8" y="140711"/>
            <a:ext cx="1043189" cy="95597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9" y="54593"/>
            <a:ext cx="1103881" cy="110388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44FE370-D554-46BE-9AE3-538462A9DCF8}" type="slidenum">
              <a:rPr lang="th-TH" sz="1800">
                <a:latin typeface="Angsana New" panose="02020603050405020304" pitchFamily="18" charset="-34"/>
                <a:cs typeface="Angsana New" panose="02020603050405020304" pitchFamily="18" charset="-34"/>
              </a:rPr>
              <a:pPr/>
              <a:t>10</a:t>
            </a:fld>
            <a:endParaRPr lang="th-TH" sz="18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1483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Angsana New" panose="02020603050405020304" pitchFamily="18" charset="-34"/>
              </a:rPr>
              <a:t>1. การรวบรวมข้อมูลพื้นฐาน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แหล่งที่มาข้อมูล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500" t="4457" r="14479" b="40033"/>
          <a:stretch/>
        </p:blipFill>
        <p:spPr>
          <a:xfrm>
            <a:off x="4754880" y="1845734"/>
            <a:ext cx="6497320" cy="24636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709" t="5241" r="14166"/>
          <a:stretch/>
        </p:blipFill>
        <p:spPr>
          <a:xfrm>
            <a:off x="863600" y="2660632"/>
            <a:ext cx="5829300" cy="3768157"/>
          </a:xfrm>
          <a:prstGeom prst="rect">
            <a:avLst/>
          </a:prstGeom>
        </p:spPr>
      </p:pic>
      <p:cxnSp>
        <p:nvCxnSpPr>
          <p:cNvPr id="7" name="Elbow Connector 6"/>
          <p:cNvCxnSpPr/>
          <p:nvPr/>
        </p:nvCxnSpPr>
        <p:spPr>
          <a:xfrm rot="10800000" flipV="1">
            <a:off x="6819900" y="4493430"/>
            <a:ext cx="1701800" cy="595785"/>
          </a:xfrm>
          <a:prstGeom prst="bentConnector3">
            <a:avLst>
              <a:gd name="adj1" fmla="val -4478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807200" y="2343132"/>
            <a:ext cx="584200" cy="2921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ounded Rectangle 10"/>
          <p:cNvSpPr/>
          <p:nvPr/>
        </p:nvSpPr>
        <p:spPr>
          <a:xfrm>
            <a:off x="10010827" y="3565314"/>
            <a:ext cx="1034946" cy="2921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9366418" y="4992219"/>
            <a:ext cx="1225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tmd.go.th</a:t>
            </a:r>
            <a:endParaRPr lang="th-TH" sz="3200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8" y="140711"/>
            <a:ext cx="1043189" cy="9559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9" y="54593"/>
            <a:ext cx="1103881" cy="110388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44FE370-D554-46BE-9AE3-538462A9DCF8}" type="slidenum">
              <a:rPr lang="th-TH" sz="1800">
                <a:latin typeface="Angsana New" panose="02020603050405020304" pitchFamily="18" charset="-34"/>
                <a:cs typeface="Angsana New" panose="02020603050405020304" pitchFamily="18" charset="-34"/>
              </a:rPr>
              <a:pPr/>
              <a:t>11</a:t>
            </a:fld>
            <a:endParaRPr lang="th-TH" sz="18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7528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 การรวบรวมข้อมูลพื้นฐาน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ชนิดของพืชที่พิจารณา ข้าว,พืชไร่</a:t>
            </a:r>
          </a:p>
          <a:p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1.3 ชนิดของดินและความสามารถเก็บน้ำไว้ได้ของดินในเขต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ราก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60" y="2744016"/>
            <a:ext cx="5233392" cy="188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364" y="2515837"/>
            <a:ext cx="4576740" cy="351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r="2494"/>
          <a:stretch/>
        </p:blipFill>
        <p:spPr bwMode="auto">
          <a:xfrm>
            <a:off x="1165860" y="4626761"/>
            <a:ext cx="4572000" cy="15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6076" y="6078127"/>
            <a:ext cx="36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http://www.ku.ac.th/e-magazine/oct50/agri.html</a:t>
            </a:r>
            <a:endParaRPr lang="en-US" sz="1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8" y="140711"/>
            <a:ext cx="1043189" cy="9559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9" y="54593"/>
            <a:ext cx="1103881" cy="110388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44FE370-D554-46BE-9AE3-538462A9DCF8}" type="slidenum">
              <a:rPr lang="th-TH" sz="1800">
                <a:latin typeface="Angsana New" panose="02020603050405020304" pitchFamily="18" charset="-34"/>
                <a:cs typeface="Angsana New" panose="02020603050405020304" pitchFamily="18" charset="-34"/>
              </a:rPr>
              <a:pPr/>
              <a:t>12</a:t>
            </a:fld>
            <a:endParaRPr lang="th-TH" sz="18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1577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Angsana New" panose="02020603050405020304" pitchFamily="18" charset="-34"/>
              </a:rPr>
              <a:t>ความลึกของ</a:t>
            </a:r>
            <a:r>
              <a:rPr lang="th-TH" dirty="0" smtClean="0">
                <a:latin typeface="Angsana New" panose="02020603050405020304" pitchFamily="18" charset="-34"/>
              </a:rPr>
              <a:t>รากเมื่อ</a:t>
            </a:r>
            <a:r>
              <a:rPr lang="th-TH" dirty="0">
                <a:latin typeface="Angsana New" panose="02020603050405020304" pitchFamily="18" charset="-34"/>
              </a:rPr>
              <a:t>พืชโตเต็มที่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49686"/>
          <a:stretch/>
        </p:blipFill>
        <p:spPr>
          <a:xfrm>
            <a:off x="2943824" y="1845734"/>
            <a:ext cx="2515280" cy="40147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7492621" y="5977468"/>
            <a:ext cx="4436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ที่มา</a:t>
            </a:r>
            <a:r>
              <a:rPr lang="en-US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หลักการชลประทาน, รศ.ดร.วิบูลย์ </a:t>
            </a:r>
            <a:r>
              <a:rPr lang="th-TH" sz="20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บุญยธ</a:t>
            </a:r>
            <a: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โรกุล</a:t>
            </a:r>
            <a:r>
              <a:rPr lang="en-US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,</a:t>
            </a:r>
            <a: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p.51</a:t>
            </a:r>
            <a:endParaRPr lang="th-TH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9641" r="-1"/>
          <a:stretch/>
        </p:blipFill>
        <p:spPr>
          <a:xfrm>
            <a:off x="6701051" y="1854390"/>
            <a:ext cx="2517562" cy="40147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44FE370-D554-46BE-9AE3-538462A9DCF8}" type="slidenum">
              <a:rPr lang="th-TH" sz="1800">
                <a:latin typeface="Angsana New" panose="02020603050405020304" pitchFamily="18" charset="-34"/>
                <a:cs typeface="Angsana New" panose="02020603050405020304" pitchFamily="18" charset="-34"/>
              </a:rPr>
              <a:pPr/>
              <a:t>13</a:t>
            </a:fld>
            <a:endParaRPr lang="th-TH" sz="18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13989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 การรวบรวมข้อมูลพื้นฐาน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1.4 ค่าอัตราการใช้น้ำของพืช (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ET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รายเดือน (สำหรับพืชไร่)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425" y="2186071"/>
            <a:ext cx="4905375" cy="4518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8" y="140711"/>
            <a:ext cx="1043189" cy="955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9" y="54593"/>
            <a:ext cx="1103881" cy="110388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44FE370-D554-46BE-9AE3-538462A9DCF8}" type="slidenum">
              <a:rPr lang="th-TH" sz="1800">
                <a:latin typeface="Angsana New" panose="02020603050405020304" pitchFamily="18" charset="-34"/>
                <a:cs typeface="Angsana New" panose="02020603050405020304" pitchFamily="18" charset="-34"/>
              </a:rPr>
              <a:pPr/>
              <a:t>14</a:t>
            </a:fld>
            <a:endParaRPr lang="th-TH" sz="18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89256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การตรวจสอบความถูกต้องและวิเคราะห์ข้อมูลพื้นฐาน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.1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คำนวณค่าเฉลี่ย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ของปริมาณฝน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ที่ตกลงบนพื้นที่ ที่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พิจารณา</a:t>
            </a:r>
          </a:p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ปริมาณฝนเฉลี่ย คำนวณได้ 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วิธี </a:t>
            </a:r>
          </a:p>
          <a:p>
            <a:pPr lvl="1"/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วิธีเฉลี่ยทางคณิตศาสตร์ (</a:t>
            </a:r>
            <a:r>
              <a:rPr lang="en-US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Arithmetic</a:t>
            </a:r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Mean Method</a:t>
            </a:r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  <a:p>
            <a:pPr lvl="1"/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วิธี</a:t>
            </a:r>
            <a:r>
              <a:rPr lang="th-TH" sz="22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ของทิสเสน</a:t>
            </a:r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en-US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Thiessen Method</a:t>
            </a:r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  <a:p>
            <a:pPr lvl="1"/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วิธีเส้นชั้นน้ำฝน </a:t>
            </a:r>
            <a:r>
              <a:rPr lang="en-US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22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Isohyetal</a:t>
            </a:r>
            <a:r>
              <a:rPr lang="en-US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Method)</a:t>
            </a:r>
            <a:endParaRPr lang="th-TH" sz="2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8" y="140711"/>
            <a:ext cx="1043189" cy="955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9" y="54593"/>
            <a:ext cx="1103881" cy="110388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44FE370-D554-46BE-9AE3-538462A9DCF8}" type="slidenum">
              <a:rPr lang="th-TH" sz="1800">
                <a:latin typeface="Angsana New" panose="02020603050405020304" pitchFamily="18" charset="-34"/>
                <a:cs typeface="Angsana New" panose="02020603050405020304" pitchFamily="18" charset="-34"/>
              </a:rPr>
              <a:pPr/>
              <a:t>15</a:t>
            </a:fld>
            <a:endParaRPr lang="th-TH" sz="18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72399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Angsana New" panose="02020603050405020304" pitchFamily="18" charset="-34"/>
              </a:rPr>
              <a:t>วิธีเฉลี่ยทางคณิตศาสตร์ (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Arithmetic</a:t>
            </a:r>
            <a:r>
              <a:rPr lang="th-TH" dirty="0">
                <a:latin typeface="Angsana New" panose="02020603050405020304" pitchFamily="18" charset="-34"/>
              </a:rPr>
              <a:t>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Mean Method</a:t>
            </a:r>
            <a:r>
              <a:rPr lang="th-TH" dirty="0">
                <a:latin typeface="Angsana New" panose="02020603050405020304" pitchFamily="18" charset="-34"/>
              </a:rPr>
              <a:t>)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655" y="2452476"/>
            <a:ext cx="5581650" cy="2809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8" y="140711"/>
            <a:ext cx="1043189" cy="955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9" y="54593"/>
            <a:ext cx="1103881" cy="110388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44FE370-D554-46BE-9AE3-538462A9DCF8}" type="slidenum">
              <a:rPr lang="th-TH" sz="1800">
                <a:latin typeface="Angsana New" panose="02020603050405020304" pitchFamily="18" charset="-34"/>
                <a:cs typeface="Angsana New" panose="02020603050405020304" pitchFamily="18" charset="-34"/>
              </a:rPr>
              <a:pPr/>
              <a:t>16</a:t>
            </a:fld>
            <a:endParaRPr lang="th-TH" sz="18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6515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Angsana New" panose="02020603050405020304" pitchFamily="18" charset="-34"/>
              </a:rPr>
              <a:t>วิธี</a:t>
            </a:r>
            <a:r>
              <a:rPr lang="th-TH" dirty="0" err="1">
                <a:latin typeface="Angsana New" panose="02020603050405020304" pitchFamily="18" charset="-34"/>
              </a:rPr>
              <a:t>ของทิสเสน</a:t>
            </a:r>
            <a:r>
              <a:rPr lang="th-TH" dirty="0">
                <a:latin typeface="Angsana New" panose="02020603050405020304" pitchFamily="18" charset="-34"/>
              </a:rPr>
              <a:t> (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Thiessen Method</a:t>
            </a:r>
            <a:r>
              <a:rPr lang="th-TH" dirty="0">
                <a:latin typeface="Angsana New" panose="02020603050405020304" pitchFamily="18" charset="-34"/>
              </a:rPr>
              <a:t>)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212" y="2422264"/>
            <a:ext cx="4460558" cy="27019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8" y="140711"/>
            <a:ext cx="1043189" cy="9559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9" y="54593"/>
            <a:ext cx="1103881" cy="11038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09359" y="3927925"/>
                <a:ext cx="486463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000" dirty="0" smtClean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โดยที่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h-TH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acc>
                  </m:oMath>
                </a14:m>
                <a:r>
                  <a:rPr lang="th-TH" sz="2000" dirty="0" smtClean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 </a:t>
                </a:r>
                <a:r>
                  <a:rPr lang="en-US" sz="2000" dirty="0" smtClean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= </a:t>
                </a:r>
                <a:r>
                  <a:rPr lang="th-TH" sz="2000" dirty="0" smtClean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ปริมาณฝนเฉลี่ย </a:t>
                </a:r>
                <a:r>
                  <a:rPr lang="en-US" sz="2000" dirty="0" smtClean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n </a:t>
                </a:r>
                <a:r>
                  <a:rPr lang="th-TH" sz="2000" dirty="0" smtClean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แห่ง</a:t>
                </a:r>
              </a:p>
              <a:p>
                <a:r>
                  <a:rPr lang="th-TH" sz="2000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 </a:t>
                </a:r>
                <a:r>
                  <a:rPr lang="th-TH" sz="2000" dirty="0" smtClean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 = </a:t>
                </a:r>
                <a:r>
                  <a:rPr lang="th-TH" sz="2000" dirty="0" smtClean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ปริมาณฝนที่วัดได้จากสถานีวัดน้ำฝนที่ </a:t>
                </a:r>
                <a:r>
                  <a:rPr lang="en-US" sz="2000" dirty="0" err="1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i</a:t>
                </a:r>
                <a:endParaRPr lang="en-US" sz="2000" dirty="0" smtClean="0"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  <a:p>
                <a:r>
                  <a:rPr lang="en-US" sz="2000" dirty="0" smtClean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 = </a:t>
                </a:r>
                <a:r>
                  <a:rPr lang="th-TH" sz="2000" dirty="0" smtClean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พื้นที่รูปหลายเหลี่ยมที่ล้อมรอบสถานีวัดน้ำฝนที่ </a:t>
                </a:r>
                <a:r>
                  <a:rPr lang="en-US" sz="2000" dirty="0" err="1" smtClean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i</a:t>
                </a:r>
                <a:endParaRPr lang="th-TH" sz="2000" dirty="0"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359" y="3927925"/>
                <a:ext cx="4864632" cy="1015663"/>
              </a:xfrm>
              <a:prstGeom prst="rect">
                <a:avLst/>
              </a:prstGeom>
              <a:blipFill rotWithShape="0">
                <a:blip r:embed="rId6"/>
                <a:stretch>
                  <a:fillRect l="-1253" t="-2395" b="-1018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07100" y="2802923"/>
                <a:ext cx="3432350" cy="5672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h-TH" sz="1800" i="1" smtClean="0"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  <a:cs typeface="+mj-cs"/>
                            </a:rPr>
                            <m:t>P</m:t>
                          </m:r>
                        </m:e>
                      </m:acc>
                      <m:r>
                        <a:rPr lang="en-US" sz="1800" b="0" i="0" smtClean="0">
                          <a:latin typeface="Cambria Math" panose="02040503050406030204" pitchFamily="18" charset="0"/>
                          <a:cs typeface="+mj-cs"/>
                        </a:rPr>
                        <m:t>= 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cs typeface="+mj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  <a:cs typeface="+mj-cs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  <a:cs typeface="+mj-cs"/>
                                </a:rPr>
                                <m:t>i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cs typeface="+mj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  <a:cs typeface="+mj-cs"/>
                                </a:rPr>
                                <m:t>A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  <a:cs typeface="+mj-cs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sz="1800" b="0" i="0" smtClean="0">
                              <a:latin typeface="Cambria Math" panose="02040503050406030204" pitchFamily="18" charset="0"/>
                              <a:cs typeface="+mj-cs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cs typeface="+mj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  <a:cs typeface="+mj-cs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  <a:cs typeface="+mj-cs"/>
                                </a:rPr>
                                <m:t>i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  <a:cs typeface="+mj-cs"/>
                                </a:rPr>
                                <m:t>+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  <a:cs typeface="+mj-cs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cs typeface="+mj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  <a:cs typeface="+mj-cs"/>
                                </a:rPr>
                                <m:t>A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  <a:cs typeface="+mj-cs"/>
                                </a:rPr>
                                <m:t>i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  <a:cs typeface="+mj-cs"/>
                                </a:rPr>
                                <m:t>+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  <a:cs typeface="+mj-cs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b="0" i="0" smtClean="0">
                              <a:latin typeface="Cambria Math" panose="02040503050406030204" pitchFamily="18" charset="0"/>
                              <a:cs typeface="+mj-cs"/>
                            </a:rPr>
                            <m:t>+ …+ 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cs typeface="+mj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  <a:cs typeface="+mj-cs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  <a:cs typeface="+mj-cs"/>
                                </a:rPr>
                                <m:t>n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cs typeface="+mj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  <a:cs typeface="+mj-cs"/>
                                </a:rPr>
                                <m:t>A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  <a:cs typeface="+mj-cs"/>
                                </a:rPr>
                                <m:t>n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cs typeface="+mj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+mj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  <a:cs typeface="+mj-cs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  <a:cs typeface="+mj-cs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  <a:cs typeface="+mj-cs"/>
                                </a:rPr>
                                <m:t>+ 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+mj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  <a:cs typeface="+mj-cs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  <a:cs typeface="+mj-cs"/>
                                    </a:rPr>
                                    <m:t>i</m:t>
                                  </m:r>
                                  <m:r>
                                    <a:rPr lang="en-US" sz="1800" b="0" i="0" smtClean="0">
                                      <a:latin typeface="Cambria Math" panose="02040503050406030204" pitchFamily="18" charset="0"/>
                                      <a:cs typeface="+mj-cs"/>
                                    </a:rPr>
                                    <m:t>+</m:t>
                                  </m:r>
                                  <m:r>
                                    <a:rPr lang="en-US" sz="1800" b="0" i="0" smtClean="0">
                                      <a:latin typeface="Cambria Math" panose="02040503050406030204" pitchFamily="18" charset="0"/>
                                      <a:cs typeface="+mj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  <a:cs typeface="+mj-cs"/>
                                </a:rPr>
                                <m:t>+…+ 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+mj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  <a:cs typeface="+mj-cs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  <a:cs typeface="+mj-cs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th-TH" sz="1800" dirty="0">
                  <a:latin typeface="+mj-lt"/>
                  <a:cs typeface="+mj-cs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100" y="2802923"/>
                <a:ext cx="3432350" cy="56727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061341" y="2886504"/>
            <a:ext cx="1296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ปริมาณฝนเฉลี่ย</a:t>
            </a:r>
            <a:endParaRPr lang="th-TH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44FE370-D554-46BE-9AE3-538462A9DCF8}" type="slidenum">
              <a:rPr lang="th-TH" sz="1800">
                <a:latin typeface="Angsana New" panose="02020603050405020304" pitchFamily="18" charset="-34"/>
                <a:cs typeface="Angsana New" panose="02020603050405020304" pitchFamily="18" charset="-34"/>
              </a:rPr>
              <a:pPr/>
              <a:t>17</a:t>
            </a:fld>
            <a:endParaRPr lang="th-TH" sz="18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192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Angsana New" panose="02020603050405020304" pitchFamily="18" charset="-34"/>
              </a:rPr>
              <a:t>วิธีเส้นชั้นน้ำฝน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Isohyetal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 Method)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2553698"/>
            <a:ext cx="4238625" cy="29884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502" y="2054427"/>
            <a:ext cx="4872038" cy="3605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8" y="140711"/>
            <a:ext cx="1043189" cy="9559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9" y="54593"/>
            <a:ext cx="1103881" cy="11038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01302" y="4392993"/>
            <a:ext cx="655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ปริมาณ</a:t>
            </a:r>
            <a:endParaRPr lang="th-TH" sz="1800" dirty="0">
              <a:solidFill>
                <a:schemeClr val="tx1">
                  <a:lumMod val="65000"/>
                  <a:lumOff val="3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44FE370-D554-46BE-9AE3-538462A9DCF8}" type="slidenum">
              <a:rPr lang="th-TH" sz="1800">
                <a:latin typeface="Angsana New" panose="02020603050405020304" pitchFamily="18" charset="-34"/>
                <a:cs typeface="Angsana New" panose="02020603050405020304" pitchFamily="18" charset="-34"/>
              </a:rPr>
              <a:pPr/>
              <a:t>18</a:t>
            </a:fld>
            <a:endParaRPr lang="th-TH" sz="18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804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3.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การคำนวณฝนใช้การ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2400" b="1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3.1 </a:t>
            </a:r>
            <a:r>
              <a:rPr lang="th-TH" sz="2400" b="1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การคำนวณฝนใช้การสำหรับนาข้าว</a:t>
            </a:r>
          </a:p>
          <a:p>
            <a:endParaRPr lang="en-US" sz="24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4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4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2400" b="1" dirty="0" smtClean="0">
                <a:solidFill>
                  <a:srgbClr val="FCB5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3.2 </a:t>
            </a:r>
            <a:r>
              <a:rPr lang="th-TH" sz="2400" b="1" dirty="0" smtClean="0">
                <a:solidFill>
                  <a:srgbClr val="FCB5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การคำนวณฝนใช้การสำหรับพืชไร่</a:t>
            </a:r>
            <a:endParaRPr lang="en-US" sz="2400" b="1" dirty="0">
              <a:solidFill>
                <a:srgbClr val="FCB50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55020" t="17765" r="33409" b="61655"/>
          <a:stretch>
            <a:fillRect/>
          </a:stretch>
        </p:blipFill>
        <p:spPr bwMode="auto">
          <a:xfrm>
            <a:off x="4994284" y="1845734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1375" t="38286" r="56551" b="41402"/>
          <a:stretch>
            <a:fillRect/>
          </a:stretch>
        </p:blipFill>
        <p:spPr bwMode="auto">
          <a:xfrm>
            <a:off x="4909475" y="3821695"/>
            <a:ext cx="18126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8" y="140711"/>
            <a:ext cx="1043189" cy="9559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9" y="54593"/>
            <a:ext cx="1103881" cy="110388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44FE370-D554-46BE-9AE3-538462A9DCF8}" type="slidenum">
              <a:rPr lang="th-TH" sz="1800">
                <a:latin typeface="Angsana New" panose="02020603050405020304" pitchFamily="18" charset="-34"/>
                <a:cs typeface="Angsana New" panose="02020603050405020304" pitchFamily="18" charset="-34"/>
              </a:rPr>
              <a:pPr/>
              <a:t>19</a:t>
            </a:fld>
            <a:endParaRPr lang="th-TH" sz="18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6066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h-TH" dirty="0" smtClean="0">
                <a:latin typeface="Angsana New" panose="02020603050405020304" pitchFamily="18" charset="-34"/>
              </a:rPr>
              <a:t>การคำนวณฝนใช้การ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วัตถุประสงค์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เพื่อให้ผู้เข้ารับการฝึกอบรมมีความรู้ ความเข้าใจการคำนวณฝนใช้การ (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Effective Rainfall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2800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แนวทางการฝึกอบรม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/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การรวบรวมข้อมูลพื้นฐาน</a:t>
            </a:r>
          </a:p>
          <a:p>
            <a:pPr lvl="1"/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การตรวจสอบความถูกต้อง และวิเคราะห์ข้อมูลพื้นฐาน</a:t>
            </a:r>
          </a:p>
          <a:p>
            <a:pPr lvl="1"/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การคำนวณฝนใช้การ</a:t>
            </a: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8" y="140711"/>
            <a:ext cx="1043189" cy="955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9" y="54593"/>
            <a:ext cx="1103881" cy="110388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44FE370-D554-46BE-9AE3-538462A9DCF8}" type="slidenum">
              <a:rPr lang="th-TH" sz="1800">
                <a:latin typeface="Angsana New" panose="02020603050405020304" pitchFamily="18" charset="-34"/>
                <a:cs typeface="Angsana New" panose="02020603050405020304" pitchFamily="18" charset="-34"/>
              </a:rPr>
              <a:pPr/>
              <a:t>2</a:t>
            </a:fld>
            <a:endParaRPr lang="th-TH" sz="18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79207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Angsana New" panose="02020603050405020304" pitchFamily="18" charset="-34"/>
              </a:rPr>
              <a:t>3.1 การคำนวณฝนใช้การสำหรับนาข้าว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ขั้นตอนที่ </a:t>
            </a:r>
            <a:r>
              <a:rPr lang="en-US" sz="2400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ต้องทราบปริมาณฝนเฉลี่ยรายเดือนในพื้นที่เพาะปลูกต่างๆที่ต้องการหาปริมาณฝนใช้การ</a:t>
            </a:r>
          </a:p>
          <a:p>
            <a:r>
              <a:rPr lang="th-TH" sz="2400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ขั้นตอนที่ </a:t>
            </a:r>
            <a:r>
              <a:rPr lang="en-US" sz="2400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พิจารณาค่าปริมาณฝนที่กำหนดไว้ในตารางที่ 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 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760" y="2709960"/>
            <a:ext cx="5227320" cy="3652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4600" y="3241595"/>
            <a:ext cx="5379720" cy="1200329"/>
          </a:xfrm>
          <a:prstGeom prst="rect">
            <a:avLst/>
          </a:prstGeom>
          <a:solidFill>
            <a:srgbClr val="FEA4A4"/>
          </a:solidFill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เช่น เดือน เม.ย. 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2551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มีปริมาณฝนเฉลี่ย 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74.7 </a:t>
            </a:r>
            <a:r>
              <a:rPr lang="th-TH" sz="24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มม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 ก็จะมีค่า 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WRFL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อยู่ระหว่างช่วง 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11-100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ก็จะใช้ค่า 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Effective Rainfall, MM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คำนวณคือ 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WRFL x 0.08</a:t>
            </a: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4400" y="3687872"/>
            <a:ext cx="482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0 - 10</a:t>
            </a:r>
            <a:endParaRPr lang="th-TH" sz="1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560" y="4915568"/>
            <a:ext cx="39878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ขั้นตอนที่ </a:t>
            </a:r>
            <a:r>
              <a:rPr lang="en-US" sz="2400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คำนวณค่าปริมาณฝนใช้การ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Effective Rainfall = 74.7 x 0.80 = 59.8 </a:t>
            </a:r>
            <a:r>
              <a:rPr lang="th-TH" sz="2400" b="1" dirty="0" err="1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มม</a:t>
            </a:r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</a:p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คือปริมาณฝนใช้การของเดือน เม.ย. 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2551</a:t>
            </a: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8" y="140711"/>
            <a:ext cx="1043189" cy="955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9" y="54593"/>
            <a:ext cx="1103881" cy="1103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6805" y="6399467"/>
            <a:ext cx="6067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ที่มา</a:t>
            </a:r>
            <a:r>
              <a:rPr lang="en-US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Irrigation Demand Model Programmer and User Manual. </a:t>
            </a:r>
            <a: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กรมชลประทาน. </a:t>
            </a:r>
            <a:r>
              <a:rPr lang="en-US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1989.</a:t>
            </a:r>
            <a:endParaRPr lang="th-TH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44FE370-D554-46BE-9AE3-538462A9DCF8}" type="slidenum">
              <a:rPr lang="th-TH" sz="1800">
                <a:latin typeface="Angsana New" panose="02020603050405020304" pitchFamily="18" charset="-34"/>
                <a:cs typeface="Angsana New" panose="02020603050405020304" pitchFamily="18" charset="-34"/>
              </a:rPr>
              <a:pPr/>
              <a:t>20</a:t>
            </a:fld>
            <a:endParaRPr lang="th-TH" sz="18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103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Angsana New" panose="02020603050405020304" pitchFamily="18" charset="-34"/>
              </a:rPr>
              <a:t>3.2 การคำนวณฝนใช้การสำหรับพืชไร่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ขั้นตอนที่ </a:t>
            </a:r>
            <a:r>
              <a:rPr lang="en-US" sz="2400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รวบรวมค่าปริมาณฝนรายเดือน อัตราการใช้น้ำของพืช (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ET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 สำหรับเดือนนั้น และความสามารถเก็บน้ำไว้ได้ของดินในเขตราก</a:t>
            </a:r>
          </a:p>
          <a:p>
            <a:r>
              <a:rPr lang="th-TH" sz="2400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ขั้นตอนที่ </a:t>
            </a:r>
            <a:r>
              <a:rPr lang="en-US" sz="2400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ใช้ตารางที่ 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เพื่อประกอบการคิดคำนวณฝนใช้การสำหรับพืชไร่</a:t>
            </a:r>
          </a:p>
          <a:p>
            <a:endParaRPr lang="en-US" sz="24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990" y="2260599"/>
            <a:ext cx="3442650" cy="44207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612" y="5467658"/>
            <a:ext cx="5778046" cy="802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8" y="140711"/>
            <a:ext cx="1043189" cy="9559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9" y="54593"/>
            <a:ext cx="1103881" cy="110388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44FE370-D554-46BE-9AE3-538462A9DCF8}" type="slidenum">
              <a:rPr lang="th-TH" sz="1800">
                <a:latin typeface="Angsana New" panose="02020603050405020304" pitchFamily="18" charset="-34"/>
                <a:cs typeface="Angsana New" panose="02020603050405020304" pitchFamily="18" charset="-34"/>
              </a:rPr>
              <a:pPr/>
              <a:t>21</a:t>
            </a:fld>
            <a:endParaRPr lang="th-TH" sz="18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9004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8" y="140711"/>
            <a:ext cx="1043189" cy="9559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9" y="54593"/>
            <a:ext cx="1103881" cy="11038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Angsana New" panose="02020603050405020304" pitchFamily="18" charset="-34"/>
              </a:rPr>
              <a:t>3.2 การคำนวณฝนใช้การ</a:t>
            </a:r>
            <a:r>
              <a:rPr lang="th-TH" dirty="0" smtClean="0">
                <a:latin typeface="Angsana New" panose="02020603050405020304" pitchFamily="18" charset="-34"/>
              </a:rPr>
              <a:t>สำหรับ</a:t>
            </a:r>
            <a:br>
              <a:rPr lang="th-TH" dirty="0" smtClean="0">
                <a:latin typeface="Angsana New" panose="02020603050405020304" pitchFamily="18" charset="-34"/>
              </a:rPr>
            </a:br>
            <a:r>
              <a:rPr lang="th-TH" dirty="0" smtClean="0">
                <a:latin typeface="Angsana New" panose="02020603050405020304" pitchFamily="18" charset="-34"/>
              </a:rPr>
              <a:t>พืช</a:t>
            </a:r>
            <a:r>
              <a:rPr lang="th-TH" dirty="0">
                <a:latin typeface="Angsana New" panose="02020603050405020304" pitchFamily="18" charset="-34"/>
              </a:rPr>
              <a:t>ไร่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756399" cy="4023360"/>
          </a:xfrm>
        </p:spPr>
        <p:txBody>
          <a:bodyPr>
            <a:normAutofit/>
          </a:bodyPr>
          <a:lstStyle/>
          <a:p>
            <a:r>
              <a:rPr lang="th-TH" sz="2400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ขั้นตอนที่ </a:t>
            </a:r>
            <a:r>
              <a:rPr lang="en-US" sz="2400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จากตารางที่ 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เมื่อมีฝนตก 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60 </a:t>
            </a:r>
            <a:r>
              <a:rPr lang="th-TH" sz="24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มม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 อัตราการใช้น้ำของพืช 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(ET) 125 </a:t>
            </a:r>
            <a:r>
              <a:rPr lang="th-TH" sz="24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มม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 จะได้</a:t>
            </a:r>
            <a:r>
              <a:rPr lang="th-TH" sz="2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ฝนใช้การ </a:t>
            </a:r>
            <a:r>
              <a:rPr lang="en-US" sz="2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= 43 </a:t>
            </a:r>
            <a:r>
              <a:rPr lang="th-TH" sz="2400" dirty="0" err="1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มม</a:t>
            </a:r>
            <a:r>
              <a:rPr lang="th-TH" sz="2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</a:p>
          <a:p>
            <a:endParaRPr lang="th-TH" sz="2400" dirty="0" smtClean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2400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ขั้นตอนที่ </a:t>
            </a:r>
            <a:r>
              <a:rPr lang="en-US" sz="2400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4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เมื่อดินในเขตรากสามารถเก็บน้ำไว้ได้เพียง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75 </a:t>
            </a:r>
            <a:r>
              <a:rPr lang="th-TH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มม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. จากตัวเลขในบรรทัดสุดท้ายของตารางที่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2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ตัวคูณปรับแก้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= 1.00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ดังนั้น </a:t>
            </a:r>
            <a:r>
              <a:rPr lang="th-TH" sz="24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ฝนใช้การ </a:t>
            </a:r>
            <a:r>
              <a:rPr lang="en-US" sz="24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= 1.00 x 43 = 43 </a:t>
            </a:r>
            <a:r>
              <a:rPr lang="th-TH" sz="2400" dirty="0" err="1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มม</a:t>
            </a:r>
            <a:r>
              <a:rPr lang="th-TH" sz="24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endParaRPr lang="en-US" sz="24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en-US" sz="24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504" y="-90715"/>
            <a:ext cx="5473744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962749" y="2133600"/>
            <a:ext cx="348343" cy="3483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Oval 7"/>
          <p:cNvSpPr/>
          <p:nvPr/>
        </p:nvSpPr>
        <p:spPr>
          <a:xfrm>
            <a:off x="9250022" y="464457"/>
            <a:ext cx="474550" cy="3483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ounded Rectangle 8"/>
          <p:cNvSpPr/>
          <p:nvPr/>
        </p:nvSpPr>
        <p:spPr>
          <a:xfrm>
            <a:off x="9250022" y="2133600"/>
            <a:ext cx="474550" cy="34834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1" name="Straight Arrow Connector 10"/>
          <p:cNvCxnSpPr>
            <a:stCxn id="8" idx="4"/>
          </p:cNvCxnSpPr>
          <p:nvPr/>
        </p:nvCxnSpPr>
        <p:spPr>
          <a:xfrm>
            <a:off x="9487297" y="812800"/>
            <a:ext cx="0" cy="13208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6"/>
            <a:endCxn id="9" idx="1"/>
          </p:cNvCxnSpPr>
          <p:nvPr/>
        </p:nvCxnSpPr>
        <p:spPr>
          <a:xfrm>
            <a:off x="7311092" y="2307772"/>
            <a:ext cx="193893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9724572" y="5869094"/>
            <a:ext cx="464457" cy="8981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10189030" y="1611086"/>
            <a:ext cx="120392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ขั้นตอนที่ 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12175" y="5927151"/>
            <a:ext cx="120392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ขั้นตอนที่ 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4</a:t>
            </a: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E370-D554-46BE-9AE3-538462A9DCF8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059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ใช้ข้อมูลจากส่วนการใช้น้ำชลประทาน </a:t>
            </a:r>
            <a:r>
              <a:rPr lang="th-TH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สบอ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09" y="1845734"/>
            <a:ext cx="9114971" cy="48577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12308" y="5392693"/>
            <a:ext cx="6371771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http://water.rid.go.th/hwm/cropwater/iwmd/index_th.htm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8" y="140711"/>
            <a:ext cx="1043189" cy="9559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9" y="54593"/>
            <a:ext cx="1103881" cy="110388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E370-D554-46BE-9AE3-538462A9DCF8}" type="slidenum">
              <a:rPr lang="th-TH" smtClean="0"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052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8" y="140711"/>
            <a:ext cx="1043189" cy="955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9" y="54593"/>
            <a:ext cx="1103881" cy="11038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0180"/>
            <a:ext cx="12192000" cy="64976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18516" y="1679304"/>
            <a:ext cx="1524000" cy="143691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3798390" y="3014620"/>
            <a:ext cx="1524000" cy="143691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44FE370-D554-46BE-9AE3-538462A9DCF8}" type="slidenum">
              <a:rPr lang="th-TH" sz="1800">
                <a:latin typeface="Angsana New" panose="02020603050405020304" pitchFamily="18" charset="-34"/>
                <a:cs typeface="Angsana New" panose="02020603050405020304" pitchFamily="18" charset="-34"/>
              </a:rPr>
              <a:pPr/>
              <a:t>24</a:t>
            </a:fld>
            <a:endParaRPr lang="th-TH" sz="18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31236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643" t="9289" r="21191" b="14315"/>
          <a:stretch/>
        </p:blipFill>
        <p:spPr>
          <a:xfrm>
            <a:off x="2519679" y="599124"/>
            <a:ext cx="7814492" cy="53773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71075" y="3373454"/>
            <a:ext cx="7033040" cy="253386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8" y="140711"/>
            <a:ext cx="1043189" cy="9559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9" y="54593"/>
            <a:ext cx="1103881" cy="110388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44FE370-D554-46BE-9AE3-538462A9DCF8}" type="slidenum">
              <a:rPr lang="th-TH" sz="1800">
                <a:latin typeface="Angsana New" panose="02020603050405020304" pitchFamily="18" charset="-34"/>
                <a:cs typeface="Angsana New" panose="02020603050405020304" pitchFamily="18" charset="-34"/>
              </a:rPr>
              <a:pPr/>
              <a:t>25</a:t>
            </a:fld>
            <a:endParaRPr lang="th-TH" sz="18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06696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 ปริมาณฝนใช้การของนาข้าว ในเขตภาคเหนือ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45734"/>
            <a:ext cx="10058400" cy="3955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8" y="140711"/>
            <a:ext cx="1043189" cy="955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9" y="54593"/>
            <a:ext cx="1103881" cy="110388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44FE370-D554-46BE-9AE3-538462A9DCF8}" type="slidenum">
              <a:rPr lang="th-TH" sz="1800">
                <a:latin typeface="Angsana New" panose="02020603050405020304" pitchFamily="18" charset="-34"/>
                <a:cs typeface="Angsana New" panose="02020603050405020304" pitchFamily="18" charset="-34"/>
              </a:rPr>
              <a:pPr/>
              <a:t>26</a:t>
            </a:fld>
            <a:endParaRPr lang="th-TH" sz="18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7908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Angsana New" panose="02020603050405020304" pitchFamily="18" charset="-34"/>
              </a:rPr>
              <a:t>ตัวอย่าง ปริมาณฝนใช้การ</a:t>
            </a:r>
            <a:r>
              <a:rPr lang="th-TH" dirty="0" smtClean="0">
                <a:latin typeface="Angsana New" panose="02020603050405020304" pitchFamily="18" charset="-34"/>
              </a:rPr>
              <a:t>ของพืชไร่ </a:t>
            </a:r>
            <a:r>
              <a:rPr lang="th-TH" dirty="0">
                <a:latin typeface="Angsana New" panose="02020603050405020304" pitchFamily="18" charset="-34"/>
              </a:rPr>
              <a:t>ในเขตภาคเหนือ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49329"/>
            <a:ext cx="10110188" cy="3783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8" y="140711"/>
            <a:ext cx="1043189" cy="955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9" y="54593"/>
            <a:ext cx="1103881" cy="110388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44FE370-D554-46BE-9AE3-538462A9DCF8}" type="slidenum">
              <a:rPr lang="th-TH" sz="1800">
                <a:latin typeface="Angsana New" panose="02020603050405020304" pitchFamily="18" charset="-34"/>
                <a:cs typeface="Angsana New" panose="02020603050405020304" pitchFamily="18" charset="-34"/>
              </a:rPr>
              <a:pPr/>
              <a:t>27</a:t>
            </a:fld>
            <a:endParaRPr lang="th-TH" sz="18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39552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241946"/>
            <a:ext cx="10058400" cy="4627148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th-TH" sz="2800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8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800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60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จบการนำเสนอ</a:t>
            </a:r>
            <a:endParaRPr lang="th-TH" sz="2800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44FE370-D554-46BE-9AE3-538462A9DCF8}" type="slidenum">
              <a:rPr lang="th-TH" sz="1800">
                <a:latin typeface="Angsana New" panose="02020603050405020304" pitchFamily="18" charset="-34"/>
                <a:cs typeface="Angsana New" panose="02020603050405020304" pitchFamily="18" charset="-34"/>
              </a:rPr>
              <a:pPr/>
              <a:t>28</a:t>
            </a:fld>
            <a:endParaRPr lang="th-TH" sz="18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8" y="140711"/>
            <a:ext cx="1043189" cy="955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9" y="54593"/>
            <a:ext cx="1103881" cy="11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38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การคำนวณฝนใช้การ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ปริมาณฝนใช้การ หมายถึง ปริมาณน้ำฝนที่ตกลงบนพื้นที่เพาะปลูกและเป็นประโยชน์ต่อการเพาะปลูกนั้น คือพืชสามารถนำไปใช้ประโยชน์ได้ หรือสามารถทดแทนน้ำชลประทานที่ต้องจัดหามาให้แก่พืชที่แปลงเพาะปลูกได้ (กรมชลประทาน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, 2554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  <a:p>
            <a:pPr algn="thaiDist"/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ในการศึกษาเรื่อง “ความต้องการใช้น้ำชลประทาน”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0456" y="4256314"/>
            <a:ext cx="9675223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ประสิทธิภาพชลประทาน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= (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ปริมาณน้ำที่ต้องการตามทฤษฎี (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ET</a:t>
            </a:r>
            <a:r>
              <a:rPr lang="en-US" baseline="-25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+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การรั่วซึม (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P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–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ฝนใช้การ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R</a:t>
            </a:r>
            <a:r>
              <a:rPr lang="en-US" baseline="-25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			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ปริมาณน้ำส่ง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180114" y="4680857"/>
            <a:ext cx="66947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8" y="140711"/>
            <a:ext cx="1043189" cy="9559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9" y="54593"/>
            <a:ext cx="1103881" cy="110388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44FE370-D554-46BE-9AE3-538462A9DCF8}" type="slidenum">
              <a:rPr lang="th-TH" sz="1800">
                <a:latin typeface="Angsana New" panose="02020603050405020304" pitchFamily="18" charset="-34"/>
                <a:cs typeface="Angsana New" panose="02020603050405020304" pitchFamily="18" charset="-34"/>
              </a:rPr>
              <a:pPr/>
              <a:t>3</a:t>
            </a:fld>
            <a:endParaRPr lang="th-TH" sz="18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73024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การคำนวณฝนใช้การ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178" y="1513550"/>
            <a:ext cx="6850601" cy="39862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1788" y="5733311"/>
            <a:ext cx="3671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ที่มา</a:t>
            </a:r>
            <a:r>
              <a:rPr lang="en-US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FAO Chapter3 Effective Rainfall</a:t>
            </a:r>
          </a:p>
          <a:p>
            <a:r>
              <a:rPr lang="en-US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http://www.fao.org/3/s2022e/s2022e03.htm</a:t>
            </a:r>
            <a:endParaRPr lang="en-US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1418" y="5462648"/>
            <a:ext cx="1009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ปริมาณฝนใช้การ (</a:t>
            </a:r>
            <a:r>
              <a:rPr lang="en-US" sz="24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</a:t>
            </a:r>
            <a:r>
              <a:rPr lang="en-US" sz="2400" b="1" baseline="-250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</a:t>
            </a:r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en-US" sz="24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= </a:t>
            </a:r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ปริมาณฝนทั้งหมด – ปริมาณน้ำท่า - ปริมาณการซึมเลยเขตรากพืช</a:t>
            </a:r>
            <a:endParaRPr lang="en-US" sz="24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8" y="140711"/>
            <a:ext cx="1043189" cy="9559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9" y="54593"/>
            <a:ext cx="1103881" cy="1103881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44FE370-D554-46BE-9AE3-538462A9DCF8}" type="slidenum">
              <a:rPr lang="th-TH" sz="1800">
                <a:latin typeface="Angsana New" panose="02020603050405020304" pitchFamily="18" charset="-34"/>
                <a:cs typeface="Angsana New" panose="02020603050405020304" pitchFamily="18" charset="-34"/>
              </a:rPr>
              <a:pPr/>
              <a:t>4</a:t>
            </a:fld>
            <a:endParaRPr lang="th-TH" sz="1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84524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การคำนวณฝนใช้การ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7827" y="5131668"/>
            <a:ext cx="4468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TH Sarabun New"/>
                <a:cs typeface="TH Sarabun New"/>
              </a:rPr>
              <a:t>http://kmcenter.rid.go.th/kchydhome/documents/2554/manual/Manual_06.pdf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8" y="140711"/>
            <a:ext cx="1043189" cy="9559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9" y="54593"/>
            <a:ext cx="1103881" cy="11038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535" y="347563"/>
            <a:ext cx="4249616" cy="598714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44FE370-D554-46BE-9AE3-538462A9DCF8}" type="slidenum">
              <a:rPr lang="th-TH" sz="1800">
                <a:latin typeface="Angsana New" panose="02020603050405020304" pitchFamily="18" charset="-34"/>
                <a:cs typeface="Angsana New" panose="02020603050405020304" pitchFamily="18" charset="-34"/>
              </a:rPr>
              <a:pPr/>
              <a:t>5</a:t>
            </a:fld>
            <a:endParaRPr lang="th-TH" sz="18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04247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10826"/>
          </a:xfrm>
        </p:spPr>
        <p:txBody>
          <a:bodyPr/>
          <a:lstStyle/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ผังกระบวนการ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415158"/>
              </p:ext>
            </p:extLst>
          </p:nvPr>
        </p:nvGraphicFramePr>
        <p:xfrm>
          <a:off x="1096963" y="1066802"/>
          <a:ext cx="10278607" cy="5523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751"/>
                <a:gridCol w="3515195"/>
                <a:gridCol w="923294"/>
                <a:gridCol w="4349497"/>
                <a:gridCol w="931870"/>
              </a:tblGrid>
              <a:tr h="763773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ลำดับที่</a:t>
                      </a:r>
                      <a:endParaRPr lang="en-US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ผังกระบวนการ</a:t>
                      </a:r>
                      <a:endParaRPr lang="en-US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ระยะเวลา</a:t>
                      </a:r>
                      <a:endParaRPr lang="en-US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รายละเอียดงาน</a:t>
                      </a:r>
                      <a:endParaRPr lang="en-US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ผู้รับผิดชอบ</a:t>
                      </a:r>
                      <a:endParaRPr lang="en-US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67796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</a:t>
                      </a:r>
                      <a:endParaRPr lang="en-US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ทุกสัปดาห์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 ข้อมูลอุตุ - อุทกวิทยา</a:t>
                      </a:r>
                    </a:p>
                    <a:p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 ชนิดของพืชที่พิจารณา ข้าว,พืชไร่</a:t>
                      </a:r>
                    </a:p>
                    <a:p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3. ชนิดของดินและความสามารถเก็บน้ำไว้ได้ของดินในเขตราก</a:t>
                      </a:r>
                    </a:p>
                    <a:p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4.</a:t>
                      </a:r>
                      <a:r>
                        <a:rPr lang="th-TH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ค่าอัตราการใช้น้ำของพืช (</a:t>
                      </a:r>
                      <a:r>
                        <a:rPr lang="en-US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ET</a:t>
                      </a:r>
                      <a:r>
                        <a:rPr lang="th-TH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)</a:t>
                      </a:r>
                      <a:r>
                        <a:rPr lang="en-US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รายเดือน (สำหรับพืชไร่)</a:t>
                      </a:r>
                      <a:endParaRPr lang="en-US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 </a:t>
                      </a:r>
                      <a:r>
                        <a:rPr lang="th-TH" dirty="0" err="1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ฝจน</a:t>
                      </a:r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.คบ./</a:t>
                      </a:r>
                      <a:r>
                        <a:rPr lang="th-TH" dirty="0" err="1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ฝจน.คป</a:t>
                      </a:r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.</a:t>
                      </a:r>
                      <a:endParaRPr lang="en-US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91104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</a:t>
                      </a:r>
                      <a:endParaRPr lang="en-US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ทุกสัปดาห์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 ตรวจสอบความถูกต้องและวิเคราะห์ข้อมูลพื้นฐาน</a:t>
                      </a:r>
                    </a:p>
                    <a:p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1.1 คำนวณค่าเฉลี่ย ของปริมาณฝนที่ตกลงบนพื้นที่ ที่พิจารณา</a:t>
                      </a:r>
                    </a:p>
                    <a:p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1.2 พิจารณาเลือกใช้ข้อมูล ให้เหมาะสม กับตารางการคำนวณปริมาณฝนใช้การ</a:t>
                      </a:r>
                      <a:endParaRPr lang="en-US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 </a:t>
                      </a:r>
                      <a:r>
                        <a:rPr lang="th-TH" dirty="0" err="1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ฝจน</a:t>
                      </a:r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.คบ./</a:t>
                      </a:r>
                      <a:r>
                        <a:rPr lang="th-TH" dirty="0" err="1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ฝจน.คป</a:t>
                      </a:r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.</a:t>
                      </a:r>
                      <a:endParaRPr lang="en-US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2503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</a:t>
                      </a:r>
                      <a:endParaRPr lang="en-US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ทุกสัปดาห์</a:t>
                      </a:r>
                      <a:endParaRPr lang="en-US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 กำหนดชนิดของพืช</a:t>
                      </a:r>
                    </a:p>
                    <a:p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 คำนวณฝนใช้การ</a:t>
                      </a:r>
                    </a:p>
                    <a:p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2.1 นาข้าว ใช้วิธีส่วนอุทกวิทยา</a:t>
                      </a:r>
                    </a:p>
                    <a:p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2.2 พืชไร่ ใช้วิธี กระทรวงเกษตร สหรัฐอเมริกา</a:t>
                      </a:r>
                      <a:endParaRPr lang="en-US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 </a:t>
                      </a:r>
                      <a:r>
                        <a:rPr lang="th-TH" dirty="0" err="1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ฝจน</a:t>
                      </a:r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.คบ./</a:t>
                      </a:r>
                      <a:r>
                        <a:rPr lang="th-TH" dirty="0" err="1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ฝจน.คป</a:t>
                      </a:r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.</a:t>
                      </a:r>
                      <a:endParaRPr lang="en-US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2503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</a:t>
                      </a:r>
                      <a:endParaRPr lang="en-US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 สรุปผลการคำนวณปริมาณฝนใช้การที่ได้ สำหรับพืชแต่ละชนิดเพื่อนำไปใช้สำหรับการคำนวณหาค่าการใช้น้ำของพืชต่อไป</a:t>
                      </a:r>
                    </a:p>
                    <a:p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(คู่มือเล่มที่ 6/16)</a:t>
                      </a:r>
                      <a:endParaRPr lang="en-US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2329543" y="1977628"/>
            <a:ext cx="2209800" cy="8490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34343" y="2232893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รวบรวมข้อมูลพื้นฐาน</a:t>
            </a:r>
            <a:endParaRPr lang="en-US" sz="1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6744" y="3606911"/>
            <a:ext cx="1295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ตรวจสอบปรับปรุง และแก้ไข</a:t>
            </a:r>
            <a:endParaRPr lang="en-US" sz="1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0" name="Diamond 9"/>
          <p:cNvSpPr/>
          <p:nvPr/>
        </p:nvSpPr>
        <p:spPr>
          <a:xfrm>
            <a:off x="2737758" y="4569114"/>
            <a:ext cx="1344386" cy="936171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96294" y="4741924"/>
            <a:ext cx="8273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การคำนวณ</a:t>
            </a:r>
          </a:p>
          <a:p>
            <a:r>
              <a:rPr lang="th-TH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ฝนใช้การ</a:t>
            </a:r>
            <a:endParaRPr lang="en-US" sz="1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5068" y="4865034"/>
            <a:ext cx="6014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นาข้าว</a:t>
            </a:r>
            <a:endParaRPr lang="en-US" sz="1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2797" y="4865034"/>
            <a:ext cx="6014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พืชไร่</a:t>
            </a:r>
            <a:endParaRPr lang="en-US" sz="1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04316" y="5775005"/>
            <a:ext cx="1660255" cy="70172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87964" y="5956589"/>
            <a:ext cx="1092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ฝนใช้การ</a:t>
            </a:r>
            <a:endParaRPr lang="en-US" sz="1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429000" y="2826713"/>
            <a:ext cx="0" cy="7801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429000" y="4191686"/>
            <a:ext cx="0" cy="3774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1"/>
            <a:endCxn id="12" idx="3"/>
          </p:cNvCxnSpPr>
          <p:nvPr/>
        </p:nvCxnSpPr>
        <p:spPr>
          <a:xfrm flipH="1" flipV="1">
            <a:off x="2476502" y="5034311"/>
            <a:ext cx="261256" cy="28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3"/>
            <a:endCxn id="13" idx="1"/>
          </p:cNvCxnSpPr>
          <p:nvPr/>
        </p:nvCxnSpPr>
        <p:spPr>
          <a:xfrm flipV="1">
            <a:off x="4082144" y="5034311"/>
            <a:ext cx="330653" cy="28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264572" y="6125866"/>
            <a:ext cx="4489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187938" y="6120756"/>
            <a:ext cx="41365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187938" y="5203588"/>
            <a:ext cx="0" cy="917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713514" y="5203588"/>
            <a:ext cx="0" cy="917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8" y="140711"/>
            <a:ext cx="1043189" cy="9559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9" y="54593"/>
            <a:ext cx="1103881" cy="110388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44FE370-D554-46BE-9AE3-538462A9DCF8}" type="slidenum">
              <a:rPr lang="th-TH" sz="1800">
                <a:latin typeface="Angsana New" panose="02020603050405020304" pitchFamily="18" charset="-34"/>
                <a:cs typeface="Angsana New" panose="02020603050405020304" pitchFamily="18" charset="-34"/>
              </a:rPr>
              <a:pPr/>
              <a:t>6</a:t>
            </a:fld>
            <a:endParaRPr lang="th-TH" sz="18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9661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 การรวบรวมข้อมูลพื้นฐาน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1.1 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ข้อมูลอุตุ-อุทกวิทยา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ของสถานีวัดปริมาณฝนในเขตพื้นที่โครงการฯ ที่ต้องนำมาพิจารณา คำนวณค่าปริมาณฝนใช้การ ประกอบด้วย ปริมาณฝนรายวัน และปริมาณฝนรายเดือน</a:t>
            </a:r>
            <a:endParaRPr lang="en-US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2" y="2546881"/>
            <a:ext cx="4587659" cy="37396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318" y="2332309"/>
            <a:ext cx="4234962" cy="3954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8" y="140711"/>
            <a:ext cx="1043189" cy="955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9" y="54593"/>
            <a:ext cx="1103881" cy="110388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44FE370-D554-46BE-9AE3-538462A9DCF8}" type="slidenum">
              <a:rPr lang="th-TH" sz="1800">
                <a:latin typeface="Angsana New" panose="02020603050405020304" pitchFamily="18" charset="-34"/>
                <a:cs typeface="Angsana New" panose="02020603050405020304" pitchFamily="18" charset="-34"/>
              </a:rPr>
              <a:pPr/>
              <a:t>7</a:t>
            </a:fld>
            <a:endParaRPr lang="th-TH" sz="18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0739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 การรวบรวมข้อมูลพื้นฐาน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แหล่งที่มาข้อมูล</a:t>
            </a:r>
            <a:endParaRPr lang="en-US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458" r="5208" b="3286"/>
          <a:stretch/>
        </p:blipFill>
        <p:spPr>
          <a:xfrm>
            <a:off x="2273300" y="2163234"/>
            <a:ext cx="8559800" cy="443980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918200" y="3441700"/>
            <a:ext cx="1536700" cy="1955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ounded Rectangle 8"/>
          <p:cNvSpPr/>
          <p:nvPr/>
        </p:nvSpPr>
        <p:spPr>
          <a:xfrm>
            <a:off x="7493000" y="3441700"/>
            <a:ext cx="1536700" cy="1955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368300" y="2930480"/>
            <a:ext cx="18669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Hydro-1.rid.go.th</a:t>
            </a:r>
          </a:p>
          <a:p>
            <a:r>
              <a:rPr lang="en-US" sz="2400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Hydro-2.rid.go.th</a:t>
            </a:r>
          </a:p>
          <a:p>
            <a:r>
              <a:rPr lang="en-US" sz="2400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Hydro-3.rid.go.th</a:t>
            </a:r>
          </a:p>
          <a:p>
            <a:r>
              <a:rPr lang="en-US" sz="2400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Hydro-4.rid.go.th</a:t>
            </a:r>
          </a:p>
          <a:p>
            <a:r>
              <a:rPr lang="en-US" sz="2400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Hydro-5.rid.go.th</a:t>
            </a:r>
          </a:p>
          <a:p>
            <a:r>
              <a:rPr lang="en-US" sz="2400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Hydro-6.rid.go.th</a:t>
            </a:r>
          </a:p>
          <a:p>
            <a:r>
              <a:rPr lang="en-US" sz="2400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Hydro-7.rid.go.th</a:t>
            </a:r>
          </a:p>
          <a:p>
            <a:r>
              <a:rPr lang="en-US" sz="2400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Hydro-8.rid.go.th</a:t>
            </a:r>
            <a:endParaRPr lang="th-TH" sz="2400" dirty="0">
              <a:solidFill>
                <a:srgbClr val="00B05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8" y="140711"/>
            <a:ext cx="1043189" cy="9559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9" y="54593"/>
            <a:ext cx="1103881" cy="110388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44FE370-D554-46BE-9AE3-538462A9DCF8}" type="slidenum">
              <a:rPr lang="th-TH" sz="1800">
                <a:latin typeface="Angsana New" panose="02020603050405020304" pitchFamily="18" charset="-34"/>
                <a:cs typeface="Angsana New" panose="02020603050405020304" pitchFamily="18" charset="-34"/>
              </a:rPr>
              <a:pPr/>
              <a:t>8</a:t>
            </a:fld>
            <a:endParaRPr lang="th-TH" sz="18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409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 การรวบรวมข้อมูลพื้นฐาน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แหล่งที่มาข้อมูล</a:t>
            </a:r>
            <a:endParaRPr lang="en-US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125" t="5020" r="12916" b="36929"/>
          <a:stretch/>
        </p:blipFill>
        <p:spPr>
          <a:xfrm>
            <a:off x="152400" y="2236894"/>
            <a:ext cx="6172200" cy="24183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835" r="2072"/>
          <a:stretch/>
        </p:blipFill>
        <p:spPr>
          <a:xfrm>
            <a:off x="6515100" y="2236894"/>
            <a:ext cx="5676900" cy="347206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221990" y="2667000"/>
            <a:ext cx="584200" cy="2921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ounded Rectangle 8"/>
          <p:cNvSpPr/>
          <p:nvPr/>
        </p:nvSpPr>
        <p:spPr>
          <a:xfrm>
            <a:off x="2212225" y="3009848"/>
            <a:ext cx="531091" cy="24140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1" name="Elbow Connector 10"/>
          <p:cNvCxnSpPr/>
          <p:nvPr/>
        </p:nvCxnSpPr>
        <p:spPr>
          <a:xfrm>
            <a:off x="4648200" y="4801715"/>
            <a:ext cx="1866900" cy="401185"/>
          </a:xfrm>
          <a:prstGeom prst="bentConnector3">
            <a:avLst>
              <a:gd name="adj1" fmla="val -3061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130808" y="5135807"/>
            <a:ext cx="1225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tmd.go.th</a:t>
            </a:r>
            <a:endParaRPr lang="th-TH" sz="3200" dirty="0">
              <a:solidFill>
                <a:srgbClr val="FF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8" y="140711"/>
            <a:ext cx="1043189" cy="95597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9" y="54593"/>
            <a:ext cx="1103881" cy="110388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44FE370-D554-46BE-9AE3-538462A9DCF8}" type="slidenum">
              <a:rPr lang="th-TH" sz="1800">
                <a:latin typeface="Angsana New" panose="02020603050405020304" pitchFamily="18" charset="-34"/>
                <a:cs typeface="Angsana New" panose="02020603050405020304" pitchFamily="18" charset="-34"/>
              </a:rPr>
              <a:pPr/>
              <a:t>9</a:t>
            </a:fld>
            <a:endParaRPr lang="th-TH" sz="18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8171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3143</TotalTime>
  <Words>1015</Words>
  <Application>Microsoft Office PowerPoint</Application>
  <PresentationFormat>Widescreen</PresentationFormat>
  <Paragraphs>165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Angsana New</vt:lpstr>
      <vt:lpstr>Calibri</vt:lpstr>
      <vt:lpstr>Calibri Light</vt:lpstr>
      <vt:lpstr>Cambria Math</vt:lpstr>
      <vt:lpstr>Cordia New</vt:lpstr>
      <vt:lpstr>TH Sarabun New</vt:lpstr>
      <vt:lpstr>Retrospect</vt:lpstr>
      <vt:lpstr>การคำนวณฝนใช้การ</vt:lpstr>
      <vt:lpstr>การคำนวณฝนใช้การ</vt:lpstr>
      <vt:lpstr>การคำนวณฝนใช้การ</vt:lpstr>
      <vt:lpstr>การคำนวณฝนใช้การ</vt:lpstr>
      <vt:lpstr>การคำนวณฝนใช้การ</vt:lpstr>
      <vt:lpstr>ผังกระบวนการ</vt:lpstr>
      <vt:lpstr>1. การรวบรวมข้อมูลพื้นฐาน</vt:lpstr>
      <vt:lpstr>1. การรวบรวมข้อมูลพื้นฐาน</vt:lpstr>
      <vt:lpstr>1. การรวบรวมข้อมูลพื้นฐาน</vt:lpstr>
      <vt:lpstr>1. การรวบรวมข้อมูลพื้นฐาน</vt:lpstr>
      <vt:lpstr>1. การรวบรวมข้อมูลพื้นฐาน</vt:lpstr>
      <vt:lpstr>1. การรวบรวมข้อมูลพื้นฐาน</vt:lpstr>
      <vt:lpstr>ความลึกของรากเมื่อพืชโตเต็มที่</vt:lpstr>
      <vt:lpstr>1. การรวบรวมข้อมูลพื้นฐาน</vt:lpstr>
      <vt:lpstr>2. การตรวจสอบความถูกต้องและวิเคราะห์ข้อมูลพื้นฐาน</vt:lpstr>
      <vt:lpstr>วิธีเฉลี่ยทางคณิตศาสตร์ (Arithmetic Mean Method)</vt:lpstr>
      <vt:lpstr>วิธีของทิสเสน (Thiessen Method)</vt:lpstr>
      <vt:lpstr>วิธีเส้นชั้นน้ำฝน (Isohyetal Method)</vt:lpstr>
      <vt:lpstr>3. การคำนวณฝนใช้การ</vt:lpstr>
      <vt:lpstr>3.1 การคำนวณฝนใช้การสำหรับนาข้าว</vt:lpstr>
      <vt:lpstr>3.2 การคำนวณฝนใช้การสำหรับพืชไร่</vt:lpstr>
      <vt:lpstr>3.2 การคำนวณฝนใช้การสำหรับ พืชไร่</vt:lpstr>
      <vt:lpstr>ใช้ข้อมูลจากส่วนการใช้น้ำชลประทาน สบอ.</vt:lpstr>
      <vt:lpstr>PowerPoint Presentation</vt:lpstr>
      <vt:lpstr>PowerPoint Presentation</vt:lpstr>
      <vt:lpstr>ตัวอย่าง ปริมาณฝนใช้การของนาข้าว ในเขตภาคเหนือ</vt:lpstr>
      <vt:lpstr>ตัวอย่าง ปริมาณฝนใช้การของพืชไร่ ในเขตภาคเหนือ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การฝึกอบรมเชิงปฏิบัติการด้านการใช้โปรแกรมสารสนเทศภูมิศาสตร์เพื่องานอุทกวิทยา</dc:title>
  <dc:creator>Corporate Edition</dc:creator>
  <cp:lastModifiedBy>Corporate Edition</cp:lastModifiedBy>
  <cp:revision>184</cp:revision>
  <dcterms:created xsi:type="dcterms:W3CDTF">2020-01-25T09:53:27Z</dcterms:created>
  <dcterms:modified xsi:type="dcterms:W3CDTF">2022-01-21T14:24:39Z</dcterms:modified>
</cp:coreProperties>
</file>