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58" r:id="rId4"/>
    <p:sldId id="289" r:id="rId5"/>
    <p:sldId id="288" r:id="rId6"/>
    <p:sldId id="290" r:id="rId7"/>
    <p:sldId id="291" r:id="rId8"/>
    <p:sldId id="292" r:id="rId9"/>
    <p:sldId id="259" r:id="rId10"/>
    <p:sldId id="299" r:id="rId11"/>
    <p:sldId id="295" r:id="rId12"/>
    <p:sldId id="296" r:id="rId13"/>
    <p:sldId id="277" r:id="rId14"/>
    <p:sldId id="274" r:id="rId15"/>
    <p:sldId id="275" r:id="rId16"/>
    <p:sldId id="276" r:id="rId17"/>
    <p:sldId id="271" r:id="rId18"/>
    <p:sldId id="262" r:id="rId19"/>
    <p:sldId id="280" r:id="rId20"/>
    <p:sldId id="263" r:id="rId21"/>
    <p:sldId id="301" r:id="rId22"/>
    <p:sldId id="302" r:id="rId23"/>
    <p:sldId id="287" r:id="rId24"/>
    <p:sldId id="300" r:id="rId25"/>
    <p:sldId id="278" r:id="rId26"/>
    <p:sldId id="264" r:id="rId27"/>
    <p:sldId id="265" r:id="rId28"/>
    <p:sldId id="266" r:id="rId29"/>
    <p:sldId id="267" r:id="rId30"/>
    <p:sldId id="269" r:id="rId31"/>
    <p:sldId id="268" r:id="rId32"/>
    <p:sldId id="281" r:id="rId33"/>
    <p:sldId id="304" r:id="rId34"/>
    <p:sldId id="282" r:id="rId35"/>
    <p:sldId id="285" r:id="rId36"/>
    <p:sldId id="283" r:id="rId37"/>
    <p:sldId id="284" r:id="rId38"/>
    <p:sldId id="303" r:id="rId39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82B4"/>
    <a:srgbClr val="CAA6CA"/>
    <a:srgbClr val="9196C5"/>
    <a:srgbClr val="A8ACD1"/>
    <a:srgbClr val="DE9A9A"/>
    <a:srgbClr val="FE8C8C"/>
    <a:srgbClr val="E2A6A6"/>
    <a:srgbClr val="FEA4A4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501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A5912-9F1A-499C-BB6C-A90C1295F16C}" type="datetimeFigureOut">
              <a:rPr lang="th-TH" smtClean="0"/>
              <a:t>20/01/65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86529-A409-41E7-AA56-FE41BB7FCA4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3252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5164D-5E68-4864-9840-57C01F87A613}" type="datetimeFigureOut">
              <a:rPr lang="en-US" smtClean="0"/>
              <a:t>01/20/2022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F88E5-965E-4734-B427-7D3584FA3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158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F88E5-965E-4734-B427-7D3584FA3C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4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ปริมาณน้ำนอง</a:t>
            </a:r>
            <a:r>
              <a:rPr lang="th-TH" baseline="0" dirty="0" smtClean="0"/>
              <a:t> + </a:t>
            </a:r>
            <a:r>
              <a:rPr lang="en-US" baseline="0" dirty="0" err="1" smtClean="0"/>
              <a:t>baseflow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F88E5-965E-4734-B427-7D3584FA3C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3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2F88E5-965E-4734-B427-7D3584FA3C1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AB00-B3DD-4AC5-ADF0-2C34B663D495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515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24872-9FCA-42DE-A334-E4D71C775BBD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4905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2122-1A35-493A-A0AE-C7AB36298D36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98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B9C5-45B9-427F-AA35-18E1F972D48E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4264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D3F49-541E-44E9-9CE3-83F7BEF57A53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5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B9011-CE02-4967-9CEC-4336A6462825}" type="datetime1">
              <a:rPr lang="th-TH" smtClean="0"/>
              <a:t>20/01/65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302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7097C-10D5-4A49-B8A5-B8D5BD2CB914}" type="datetime1">
              <a:rPr lang="th-TH" smtClean="0"/>
              <a:t>20/01/65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991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AF7F5-256F-447E-8187-9557D92A9D4D}" type="datetime1">
              <a:rPr lang="th-TH" smtClean="0"/>
              <a:t>20/01/65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020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FF61-5541-46A2-9F77-AB4BD8589122}" type="datetime1">
              <a:rPr lang="th-TH" smtClean="0"/>
              <a:t>20/01/65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276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82A170-FAD1-44EF-BAD7-0D4A2D06E5CB}" type="datetime1">
              <a:rPr lang="th-TH" smtClean="0"/>
              <a:t>20/01/65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5184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648F-DA64-4DB7-ABBD-23100C9D7DC5}" type="datetime1">
              <a:rPr lang="th-TH" smtClean="0"/>
              <a:t>20/01/65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29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5C6DE1-E8AA-4DEC-B58E-3FC17C447A93}" type="datetime1">
              <a:rPr lang="th-TH" smtClean="0"/>
              <a:t>20/01/65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44FE370-D554-46BE-9AE3-538462A9DCF8}" type="slidenum">
              <a:rPr lang="th-TH" smtClean="0"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75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5.emf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779529" cy="3566160"/>
          </a:xfrm>
        </p:spPr>
        <p:txBody>
          <a:bodyPr anchor="ctr">
            <a:normAutofit/>
          </a:bodyPr>
          <a:lstStyle/>
          <a:p>
            <a:r>
              <a:rPr lang="th-TH" sz="7200" b="1" dirty="0" smtClean="0"/>
              <a:t>การประเมินน้ำหลากในพื้นที่ลุ่มน้ำต่างๆ และการประเมินปริมาณน้ำไหลลงอ่างเก็บน้ำ</a:t>
            </a:r>
            <a:endParaRPr lang="th-TH" sz="7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4349839"/>
            <a:ext cx="8689976" cy="2025203"/>
          </a:xfrm>
        </p:spPr>
        <p:txBody>
          <a:bodyPr>
            <a:normAutofit/>
          </a:bodyPr>
          <a:lstStyle/>
          <a:p>
            <a:r>
              <a:rPr lang="th-TH" sz="2000" spc="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กุลยา เจริญกิจเกษตร</a:t>
            </a:r>
          </a:p>
          <a:p>
            <a:r>
              <a:rPr lang="th-TH" sz="2000" spc="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นักอุทกวิทยาชำนาญการ</a:t>
            </a:r>
            <a:endParaRPr lang="en-US" sz="2000" spc="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000" spc="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ส่วน</a:t>
            </a:r>
            <a:r>
              <a:rPr lang="th-TH" sz="2000" spc="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อุทกวิทยา สำนักบริหารจัดการน้ำและอุทกวิทยา</a:t>
            </a:r>
          </a:p>
          <a:p>
            <a:r>
              <a:rPr lang="th-TH" sz="2000" spc="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กรมชลประทาน</a:t>
            </a:r>
            <a:endParaRPr lang="th-TH" spc="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2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 โครงการประตูระบายน้ำวังชุมพร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26" y="1883252"/>
            <a:ext cx="6242265" cy="44130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376" y="1953713"/>
            <a:ext cx="5225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 smtClean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รวบรวมข้อมูลปริมาณน้ำนองสูงสุดจากสถานีตรวจวัดปริมาณน้ำท่า</a:t>
            </a:r>
            <a:endParaRPr lang="en-US" sz="2200" b="1" dirty="0">
              <a:solidFill>
                <a:schemeClr val="accent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91" y="2487719"/>
            <a:ext cx="4772520" cy="3615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10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99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82" y="1783080"/>
            <a:ext cx="5630633" cy="4309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 (ต่อ)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239" y="3724688"/>
            <a:ext cx="7784598" cy="261101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/>
          <p:cNvSpPr/>
          <p:nvPr/>
        </p:nvSpPr>
        <p:spPr>
          <a:xfrm>
            <a:off x="8316687" y="3724688"/>
            <a:ext cx="3779150" cy="25785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362108" y="3341956"/>
            <a:ext cx="369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ทำการแจกแจงความถี่โดยทฤษฎี</a:t>
            </a:r>
            <a:r>
              <a:rPr lang="th-TH" sz="1800" spc="-50" dirty="0" err="1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กัมเบล</a:t>
            </a:r>
            <a:r>
              <a:rPr lang="en-US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Gumbel distribution</a:t>
            </a:r>
            <a:r>
              <a:rPr lang="th-TH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1800" spc="-5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61255" y="1901130"/>
            <a:ext cx="1300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01168" lvl="1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b="1" baseline="-25000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en-US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= </a:t>
            </a:r>
            <a:r>
              <a:rPr lang="en-US" b="1" dirty="0" err="1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aA</a:t>
            </a:r>
            <a:r>
              <a:rPr lang="en-US" b="1" baseline="30000" dirty="0" err="1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  <a:endParaRPr lang="en-US" b="1" baseline="30000" dirty="0">
              <a:solidFill>
                <a:schemeClr val="accent2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04114" y="1970454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00000"/>
              </a:lnSpc>
            </a:pPr>
            <a:r>
              <a:rPr lang="th-TH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สร้างความสัมพันธ์</a:t>
            </a:r>
            <a:r>
              <a:rPr lang="th-TH" sz="24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ระหว่าง</a:t>
            </a:r>
            <a:r>
              <a:rPr lang="th-TH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ค่าเฉลี่ยปริมาณน้ำนองสูงสุดรายปี (</a:t>
            </a:r>
            <a:r>
              <a:rPr lang="en-US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200" b="1" baseline="-25000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th-TH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กับ พื้นที่รับน้ำฝน (</a:t>
            </a:r>
            <a:r>
              <a:rPr lang="en-US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th-TH" sz="2200" b="1" dirty="0">
                <a:solidFill>
                  <a:schemeClr val="accent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15200" y="3724688"/>
            <a:ext cx="435666" cy="257859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09994" y="5736227"/>
            <a:ext cx="1124040" cy="2636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79301" y="3724688"/>
            <a:ext cx="516157" cy="257859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7442" y="3049229"/>
            <a:ext cx="324816" cy="189234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11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4220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ตัวอย่าง (ต่อ)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39" y="140711"/>
            <a:ext cx="10779481" cy="6664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6310444" y="4821826"/>
            <a:ext cx="5205776" cy="2645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310444" y="3995402"/>
            <a:ext cx="5205776" cy="2645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10444" y="5395156"/>
            <a:ext cx="5205776" cy="2645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10444" y="1812244"/>
            <a:ext cx="5205776" cy="26452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25209" y="4821825"/>
            <a:ext cx="773805" cy="264523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6352" y="4198874"/>
            <a:ext cx="24803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1. แทน</a:t>
            </a:r>
            <a:r>
              <a:rPr lang="en-US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A </a:t>
            </a:r>
            <a:r>
              <a:rPr lang="th-TH" dirty="0" smtClean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ลงในสมการ</a:t>
            </a:r>
            <a:endParaRPr lang="en-US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08" y="5100380"/>
            <a:ext cx="1592812" cy="603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/>
          <p:cNvSpPr/>
          <p:nvPr/>
        </p:nvSpPr>
        <p:spPr>
          <a:xfrm>
            <a:off x="1093238" y="5681326"/>
            <a:ext cx="10422982" cy="1124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8704" y="4255546"/>
            <a:ext cx="24803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</a:t>
            </a:r>
            <a:r>
              <a:rPr lang="th-TH" sz="24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 คำนวณ </a:t>
            </a:r>
            <a:r>
              <a:rPr lang="en-US" sz="24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th-TH" sz="24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ของโครงการ</a:t>
            </a:r>
            <a:endParaRPr lang="en-US" sz="2400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2360" y="5712712"/>
            <a:ext cx="4006710" cy="2522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**แนะนำเฉพาะกรณีมีสถานีอยู่ในลำน้ำเดียวกันกับโครงการ</a:t>
            </a:r>
            <a:endParaRPr lang="en-US" sz="18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67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วิธีประยุกต์ใช้กราฟหนึ่งหน่วยน้ำท่า </a:t>
            </a:r>
            <a:r>
              <a:rPr lang="en-US" dirty="0">
                <a:latin typeface="Angsana New" panose="02020603050405020304" pitchFamily="18" charset="-34"/>
              </a:rPr>
              <a:t/>
            </a:r>
            <a:br>
              <a:rPr lang="en-US" dirty="0">
                <a:latin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</a:rPr>
              <a:t>(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Unit Hydrograph)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กราฟหนึ่งหน่วยน้ำท่า (</a:t>
            </a:r>
            <a:r>
              <a:rPr lang="en-US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Unit Hydrograph</a:t>
            </a:r>
            <a:r>
              <a:rPr lang="th-TH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หมายถึง กราฟน้ำท่าโดยตรง (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Direct runoff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ที่เกิดจากฝนส่วนเกิน 1 หน่วย ซึ่งตกสม่ำเสมอทั่วทั้งลุ่มน้ำ ด้วยอัตราที่คงที่ตลอดใน 1 ช่วงเวลาที่กำหนด (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Standard duration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ระยะเวลาของการเกิดน้ำท่าโดยตรง จากฝนส่วนเกินในช่วงเวลาที่กำหนดนั้น จะคงที่เสมอ ค่า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ordinate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ของกราฟน้ำท่าจะเป็นสัดส่วนโดยตรงกับค่าปริมาณฝนส่วนเกิน กราฟน้ำท่ารวมซึ่งเกิดจากฝนส่วนเกินหลายๆ ช่วงเวลาที่กำหนด จะประมาณได้โดยการ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lag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กราฟน้ำท่าของฝนส่วนเกินแต่ละช่วงเวลา แล้วบวกค่า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ordinate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ของกราฟน้ำท่าย่อยๆ เข้าด้วยกัน ได้เป็นกราฟน้ำท่ารวม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257" y="3770024"/>
            <a:ext cx="7370445" cy="298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13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75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แนวความคิดทฤษฎี </a:t>
            </a:r>
            <a:r>
              <a:rPr lang="en-US" dirty="0">
                <a:latin typeface="Angsana New" panose="02020603050405020304" pitchFamily="18" charset="-34"/>
              </a:rPr>
              <a:t>Unit Hydrograph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นิยมใช้กับลุ่มน้ำที่มีขนาดไม่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เกิน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5,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000 ตารางกิโลเมตร</a:t>
            </a:r>
          </a:p>
          <a:p>
            <a:pPr lvl="1">
              <a:lnSpc>
                <a:spcPct val="150000"/>
              </a:lnSpc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ลักษณะทางกายภาพของลุ่มน้ำไม่เปลี่ยนแปลงมากนัก</a:t>
            </a:r>
          </a:p>
          <a:p>
            <a:pPr lvl="1">
              <a:lnSpc>
                <a:spcPct val="150000"/>
              </a:lnSpc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ความเข้มฝนและการกระจายตัวของฝนมีความสม่ำเสมอ</a:t>
            </a:r>
          </a:p>
          <a:p>
            <a:pPr lvl="1">
              <a:lnSpc>
                <a:spcPct val="150000"/>
              </a:lnSpc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กราฟหนึ่งหน่วยน้ำท่าเป็นแบบ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linear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คือการสมมุติว่า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ordinates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ของปริมาณการไหลของน้ำท่าเป็นสัดส่วนกับปริมาตรน้ำท่า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runoff volume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ของพายุฝนทุกลูกที่มี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duration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อันเดียวกัน และมีฐานเวลา (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time base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ของกราฟน้ำท่าทุกลูกเท่ากัน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14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622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140711"/>
            <a:ext cx="85534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15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519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Hydrograph &amp; Unit Hydrograph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1548"/>
          </a:xfrm>
        </p:spPr>
        <p:txBody>
          <a:bodyPr>
            <a:noAutofit/>
          </a:bodyPr>
          <a:lstStyle/>
          <a:p>
            <a:pPr lvl="1">
              <a:lnSpc>
                <a:spcPct val="100000"/>
              </a:lnSpc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ส่วนขึ้น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Rising limb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เป็นช่วงแรกของการเกิดพายุฝน ปริมาณน้ำในลำน้ำมากขึ้น อัตราการไหลสูงขึ้นตามเวลาที่ผ่านไปจนถึงจุดสูงสุด ขึ้นอยู่กับสภาพของลุ่มน้ำ และความรุนแรงของพายุฝน</a:t>
            </a:r>
          </a:p>
          <a:p>
            <a:pPr lvl="1">
              <a:lnSpc>
                <a:spcPct val="100000"/>
              </a:lnSpc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ส่วนยอด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Peak or Crest segment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เป็นบริเวณที่มีอัตราการไหลสูงสุด อยู่ระหว่าง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inflection point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ของโค้งส่วนเพิ่มและโค้งส่วนลด</a:t>
            </a:r>
          </a:p>
          <a:p>
            <a:pPr lvl="1">
              <a:lnSpc>
                <a:spcPct val="100000"/>
              </a:lnSpc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ส่วนลด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Recession curve or Falling limb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ช่วงที่มีการไหลออกจากลุ่มน้ำหลังจากที่มีอัตราการไหลสูงสุด</a:t>
            </a:r>
          </a:p>
          <a:p>
            <a:pPr lvl="1">
              <a:lnSpc>
                <a:spcPct val="100000"/>
              </a:lnSpc>
            </a:pP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จุดเปลี่ยนโค้งคว่ำเป็นโค้งหงาย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(Point of inflection)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เป็นจุดที่กำหนดว่า นับตั้งแต่เวลา ณ จุดนี้เป็นต้นไป การเกิดน้ำไหลบ่าหน้าดินจากการตกของฝนครั้งนั้นๆ สิ้นสุดลงแล้ว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Lag time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 2 ความหมาย</a:t>
            </a:r>
          </a:p>
          <a:p>
            <a:pPr lvl="2">
              <a:lnSpc>
                <a:spcPct val="100000"/>
              </a:lnSpc>
            </a:pP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ช่วงเวลาตั้งแต่ฝนเริ่มตกจนกระทั่งน้ำท่าเริ่มเพิ่มขึ้น</a:t>
            </a:r>
          </a:p>
          <a:p>
            <a:pPr lvl="2">
              <a:lnSpc>
                <a:spcPct val="100000"/>
              </a:lnSpc>
            </a:pP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ช่วงเวลาจากจุดกึ่งกลางของฝนตกจนถึงจุดสูงสุด</a:t>
            </a: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00000"/>
              </a:lnSpc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 to peak (Tp)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เวลาจากเริ่มมีฝนส่วนเกิน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rainfall excess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ถึงจุดที่มีอัตราการไหลสูงสุดของกราฟน้ำท่า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Recession time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en-US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เวลาของโค้งส่วนลด คือ เวลาจากจุดที่มีอัตราการไหลสูงสุดถึงจุดสิ้นสุดของการไหลบนผิวดิน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surface runoff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00000"/>
              </a:lnSpc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 base (Tb)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เวลาฐาน คือ เวลาทั้งหมดของกราฟน้ำท่าบนผิวดิน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Time of concentration (Tc) : 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ระยะเวลาที่น้ำท่าไหลมาจากจุดที่ไกลที่สุดของลุ่มน้ำมาผ่านจุดปากแม่น้ำ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outlet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16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2094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วิธีประยุกต์ใช้กราฟหนึ่งหน่วยน้ำท่า </a:t>
            </a:r>
            <a:r>
              <a:rPr lang="en-US" dirty="0">
                <a:latin typeface="Angsana New" panose="02020603050405020304" pitchFamily="18" charset="-34"/>
              </a:rPr>
              <a:t/>
            </a:r>
            <a:br>
              <a:rPr lang="en-US" dirty="0">
                <a:latin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</a:rPr>
              <a:t>(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Unit Hydrograph)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ขั้นตอนดังต่อไปนี้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5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ศึกษา</a:t>
            </a:r>
            <a:r>
              <a:rPr lang="th-TH" sz="2200" dirty="0">
                <a:latin typeface="Angsana New" panose="02020603050405020304" pitchFamily="18" charset="-34"/>
                <a:cs typeface="Angsana New" panose="02020603050405020304" pitchFamily="18" charset="-34"/>
              </a:rPr>
              <a:t>ข้อมูลลักษณะกายภาพลุ่มน้ำของ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  <a:endParaRPr lang="en-US" sz="2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50000"/>
              </a:lnSpc>
            </a:pPr>
            <a:r>
              <a:rPr lang="th-TH" sz="2200" dirty="0"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การวิเคราะห์ปริมาณฝนส่วนเกิน</a:t>
            </a:r>
            <a:endParaRPr lang="en-US" sz="2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5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การสังเคราะห์กราฟหนึ่งหน่วยน้ำท่า</a:t>
            </a:r>
            <a:endParaRPr lang="en-US" sz="2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5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วิเคราะห์ปริมาณน้ำนองสูงสุดที่รอบปีการเกิดซ้ำต่างๆ ของโครงการ</a:t>
            </a:r>
          </a:p>
          <a:p>
            <a:pPr lvl="1">
              <a:lnSpc>
                <a:spcPct val="150000"/>
              </a:lnSpc>
            </a:pP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17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984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ศึกษาข้อมูลลักษณะกายภาพลุ่มน้ำของโครงการ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1157"/>
          </a:xfrm>
        </p:spPr>
        <p:txBody>
          <a:bodyPr>
            <a:normAutofit/>
          </a:bodyPr>
          <a:lstStyle/>
          <a:p>
            <a:pPr marL="384048" lvl="2" indent="0">
              <a:buNone/>
            </a:pP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 = 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ขนาด</a:t>
            </a: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พื้นที่รับ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น้ำฝน</a:t>
            </a:r>
            <a:r>
              <a:rPr lang="en-US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– </a:t>
            </a:r>
            <a:r>
              <a:rPr lang="th-TH" sz="16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ตร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.กม.</a:t>
            </a:r>
            <a:endParaRPr lang="en-US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L =</a:t>
            </a: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ความยาวตามลำน้ำ จากจุดที่พิจารณาไปจนถึงจุดไกลสุดบนสันปันน้ำ 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– กม.</a:t>
            </a: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Lc =</a:t>
            </a: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ความยาวตามลำน้ำ จากจุดที่พิจารณาไปจนถึงจุดบนลำน้ำที่ใกล้จุดศูนย์ถ่วงของลุ่มน้ำมากที่สุด 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– กม.</a:t>
            </a:r>
            <a:endParaRPr lang="th-TH" sz="1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 = 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ความ</a:t>
            </a:r>
            <a:r>
              <a:rPr lang="th-TH" sz="1600" dirty="0">
                <a:latin typeface="Angsana New" panose="02020603050405020304" pitchFamily="18" charset="-34"/>
                <a:cs typeface="Angsana New" panose="02020603050405020304" pitchFamily="18" charset="-34"/>
              </a:rPr>
              <a:t>ลาดเทเฉลี่ยของลำ</a:t>
            </a:r>
            <a:r>
              <a:rPr lang="th-TH" sz="16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น้ำสายหลัก</a:t>
            </a:r>
            <a:endParaRPr lang="th-TH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2"/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605405" y="1969370"/>
            <a:ext cx="7042150" cy="2663825"/>
            <a:chOff x="385" y="210"/>
            <a:chExt cx="4436" cy="1678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385" y="210"/>
              <a:ext cx="4258" cy="167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th-TH" sz="280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446" y="836"/>
              <a:ext cx="4208" cy="499"/>
            </a:xfrm>
            <a:custGeom>
              <a:avLst/>
              <a:gdLst>
                <a:gd name="T0" fmla="*/ 0 w 3810"/>
                <a:gd name="T1" fmla="*/ 93 h 566"/>
                <a:gd name="T2" fmla="*/ 493 w 3810"/>
                <a:gd name="T3" fmla="*/ 155 h 566"/>
                <a:gd name="T4" fmla="*/ 1893 w 3810"/>
                <a:gd name="T5" fmla="*/ 28 h 566"/>
                <a:gd name="T6" fmla="*/ 2880 w 3810"/>
                <a:gd name="T7" fmla="*/ 28 h 566"/>
                <a:gd name="T8" fmla="*/ 3787 w 3810"/>
                <a:gd name="T9" fmla="*/ 199 h 566"/>
                <a:gd name="T10" fmla="*/ 4773 w 3810"/>
                <a:gd name="T11" fmla="*/ 241 h 566"/>
                <a:gd name="T12" fmla="*/ 5679 w 3810"/>
                <a:gd name="T13" fmla="*/ 264 h 566"/>
                <a:gd name="T14" fmla="*/ 6422 w 3810"/>
                <a:gd name="T15" fmla="*/ 220 h 566"/>
                <a:gd name="T16" fmla="*/ 6916 w 3810"/>
                <a:gd name="T17" fmla="*/ 93 h 5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10"/>
                <a:gd name="T28" fmla="*/ 0 h 566"/>
                <a:gd name="T29" fmla="*/ 3810 w 3810"/>
                <a:gd name="T30" fmla="*/ 566 h 5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10" h="566">
                  <a:moveTo>
                    <a:pt x="0" y="196"/>
                  </a:moveTo>
                  <a:cubicBezTo>
                    <a:pt x="49" y="275"/>
                    <a:pt x="98" y="355"/>
                    <a:pt x="272" y="332"/>
                  </a:cubicBezTo>
                  <a:cubicBezTo>
                    <a:pt x="446" y="309"/>
                    <a:pt x="824" y="105"/>
                    <a:pt x="1043" y="60"/>
                  </a:cubicBezTo>
                  <a:cubicBezTo>
                    <a:pt x="1262" y="15"/>
                    <a:pt x="1413" y="0"/>
                    <a:pt x="1587" y="60"/>
                  </a:cubicBezTo>
                  <a:cubicBezTo>
                    <a:pt x="1761" y="120"/>
                    <a:pt x="1912" y="347"/>
                    <a:pt x="2086" y="423"/>
                  </a:cubicBezTo>
                  <a:cubicBezTo>
                    <a:pt x="2260" y="499"/>
                    <a:pt x="2456" y="491"/>
                    <a:pt x="2630" y="514"/>
                  </a:cubicBezTo>
                  <a:cubicBezTo>
                    <a:pt x="2804" y="537"/>
                    <a:pt x="2978" y="566"/>
                    <a:pt x="3129" y="559"/>
                  </a:cubicBezTo>
                  <a:cubicBezTo>
                    <a:pt x="3280" y="552"/>
                    <a:pt x="3424" y="530"/>
                    <a:pt x="3538" y="469"/>
                  </a:cubicBezTo>
                  <a:cubicBezTo>
                    <a:pt x="3652" y="408"/>
                    <a:pt x="3731" y="302"/>
                    <a:pt x="3810" y="196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593" y="930"/>
              <a:ext cx="101" cy="1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1 w 21600"/>
                <a:gd name="T13" fmla="*/ 4450 h 21600"/>
                <a:gd name="T14" fmla="*/ 17109 w 21600"/>
                <a:gd name="T15" fmla="*/ 171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2440" y="930"/>
              <a:ext cx="49" cy="3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86 w 21600"/>
                <a:gd name="T25" fmla="*/ 3323 h 21600"/>
                <a:gd name="T26" fmla="*/ 18514 w 21600"/>
                <a:gd name="T27" fmla="*/ 182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2390" y="977"/>
              <a:ext cx="50" cy="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024 w 21600"/>
                <a:gd name="T25" fmla="*/ 3240 h 21600"/>
                <a:gd name="T26" fmla="*/ 18576 w 21600"/>
                <a:gd name="T27" fmla="*/ 1836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337" y="530"/>
              <a:ext cx="502" cy="319"/>
            </a:xfrm>
            <a:custGeom>
              <a:avLst/>
              <a:gdLst>
                <a:gd name="T0" fmla="*/ 0 w 454"/>
                <a:gd name="T1" fmla="*/ 0 h 363"/>
                <a:gd name="T2" fmla="*/ 498 w 454"/>
                <a:gd name="T3" fmla="*/ 41 h 363"/>
                <a:gd name="T4" fmla="*/ 498 w 454"/>
                <a:gd name="T5" fmla="*/ 126 h 363"/>
                <a:gd name="T6" fmla="*/ 830 w 454"/>
                <a:gd name="T7" fmla="*/ 167 h 3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4"/>
                <a:gd name="T13" fmla="*/ 0 h 363"/>
                <a:gd name="T14" fmla="*/ 454 w 454"/>
                <a:gd name="T15" fmla="*/ 363 h 3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4" h="363">
                  <a:moveTo>
                    <a:pt x="0" y="0"/>
                  </a:moveTo>
                  <a:cubicBezTo>
                    <a:pt x="113" y="23"/>
                    <a:pt x="227" y="46"/>
                    <a:pt x="272" y="91"/>
                  </a:cubicBezTo>
                  <a:cubicBezTo>
                    <a:pt x="317" y="136"/>
                    <a:pt x="242" y="227"/>
                    <a:pt x="272" y="272"/>
                  </a:cubicBezTo>
                  <a:cubicBezTo>
                    <a:pt x="302" y="317"/>
                    <a:pt x="378" y="340"/>
                    <a:pt x="454" y="36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537" y="1289"/>
              <a:ext cx="1855" cy="292"/>
            </a:xfrm>
            <a:custGeom>
              <a:avLst/>
              <a:gdLst>
                <a:gd name="T0" fmla="*/ 0 w 1679"/>
                <a:gd name="T1" fmla="*/ 126 h 332"/>
                <a:gd name="T2" fmla="*/ 744 w 1679"/>
                <a:gd name="T3" fmla="*/ 146 h 332"/>
                <a:gd name="T4" fmla="*/ 1404 w 1679"/>
                <a:gd name="T5" fmla="*/ 84 h 332"/>
                <a:gd name="T6" fmla="*/ 2062 w 1679"/>
                <a:gd name="T7" fmla="*/ 42 h 332"/>
                <a:gd name="T8" fmla="*/ 2723 w 1679"/>
                <a:gd name="T9" fmla="*/ 63 h 332"/>
                <a:gd name="T10" fmla="*/ 3053 w 1679"/>
                <a:gd name="T11" fmla="*/ 0 h 3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79"/>
                <a:gd name="T19" fmla="*/ 0 h 332"/>
                <a:gd name="T20" fmla="*/ 1679 w 1679"/>
                <a:gd name="T21" fmla="*/ 332 h 3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79" h="332">
                  <a:moveTo>
                    <a:pt x="0" y="272"/>
                  </a:moveTo>
                  <a:cubicBezTo>
                    <a:pt x="140" y="302"/>
                    <a:pt x="280" y="332"/>
                    <a:pt x="409" y="317"/>
                  </a:cubicBezTo>
                  <a:cubicBezTo>
                    <a:pt x="538" y="302"/>
                    <a:pt x="651" y="219"/>
                    <a:pt x="772" y="181"/>
                  </a:cubicBezTo>
                  <a:cubicBezTo>
                    <a:pt x="893" y="143"/>
                    <a:pt x="1013" y="98"/>
                    <a:pt x="1134" y="91"/>
                  </a:cubicBezTo>
                  <a:cubicBezTo>
                    <a:pt x="1255" y="84"/>
                    <a:pt x="1406" y="151"/>
                    <a:pt x="1497" y="136"/>
                  </a:cubicBezTo>
                  <a:cubicBezTo>
                    <a:pt x="1588" y="121"/>
                    <a:pt x="1633" y="60"/>
                    <a:pt x="167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612" y="845"/>
              <a:ext cx="18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th-TH" sz="2800"/>
                <a:t>L</a:t>
              </a:r>
              <a:endParaRPr lang="th-TH" altLang="th-TH" sz="28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36" y="618"/>
              <a:ext cx="36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th-TH" sz="2800" dirty="0"/>
                <a:t>Lc</a:t>
              </a:r>
              <a:endParaRPr lang="th-TH" altLang="th-TH" sz="2800" dirty="0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640" y="845"/>
              <a:ext cx="18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th-TH" sz="2800"/>
                <a:t>A</a:t>
              </a:r>
              <a:endParaRPr lang="th-TH" altLang="th-TH" sz="2800"/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422" y="845"/>
              <a:ext cx="18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ngsana New" panose="02020603050405020304" pitchFamily="18" charset="-34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th-TH" sz="2800"/>
                <a:t>s</a:t>
              </a:r>
              <a:endParaRPr lang="th-TH" altLang="th-TH" sz="2800"/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18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446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การวิเคราะห์ปริมาณฝนส่วนเกิน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วิเคราะห์ฝนสูงสุดที่รอบปีการเกิดซ้ำ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ต่างๆ</a:t>
            </a:r>
          </a:p>
          <a:p>
            <a:pPr lvl="1">
              <a:lnSpc>
                <a:spcPct val="15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วิเคราะห์เปอร์เซ็นต์การแผ่กระจายฝนของปริมาณฝนสูงสุดในช่วงเวลา 24 ชั่วโมง</a:t>
            </a:r>
          </a:p>
          <a:p>
            <a:pPr lvl="1">
              <a:lnSpc>
                <a:spcPct val="15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นำ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ค่าสัมประสิทธิ์น้ำท่ามาคำนวณเป็นปริมาณฝนส่วนเกิน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626" y="3741149"/>
            <a:ext cx="3243944" cy="28753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00135" y="3328269"/>
            <a:ext cx="2280704" cy="370114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19</a:t>
            </a:fld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72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การประเมินน้ำหลากในพื้นที่ลุ่มน้ำต่างๆ และการประเมินปริมาณน้ำไหลลงอ่างเก็บน้ำ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วัตถุประสงค์</a:t>
            </a:r>
            <a:r>
              <a:rPr lang="en-US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เพื่อให้ผู้เข้ารับการฝึกอบรมมีความรู้ ความเข้าใจถึงรายละเอียดขั้นตอนการปฏิบัติงาน </a:t>
            </a:r>
            <a:b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ของกระบวนการประเมินปริมาณน้ำไหลลงอ่างเก็บน้ำ และการประเมินกราฟน้ำหลาก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2800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แนวทางการฝึกอบรม</a:t>
            </a:r>
            <a:endParaRPr lang="en-US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การรวบรวมข้อมูลน้ำท่ารายเดือน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การแปลงค่าข้อมูลน้ำท่ารายเดือนที่สถานีดัชนี ด้วย</a:t>
            </a:r>
            <a:r>
              <a:rPr lang="th-TH" sz="24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แฟค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24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อร์ป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รับค่า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การวิเคราะห์ลักษณะทางกายภาพของพื้นที่ลุ่มน้ำ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การประเมินค่าสัมประสิทธิ์การเกิดน้ำท่า</a:t>
            </a:r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920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การสังเคราะห์กราฟหนึ่งหน่วยน้ำท่า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61548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กราฟหนึ่งหน่วยน้ำท่า มีสมมุติฐานว่าลักษณะต่างๆ ของลุ่มน้ำนั้นไม่มีการเปลี่ยนแปลงตามระยะเวลาใดๆ อันจะเป็นผลต่อขบวนการเกิดน้ำท่า </a:t>
                </a:r>
                <a:r>
                  <a:rPr lang="th-TH" sz="1800" b="1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ความสัมพันธ์ระหว่างลักษณะทางกายภาพของลุ่มน้ำ กับค่าพารามิเตอร์ของกราฟหนึ่งหน่วยน้ำท่า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(จิรา สุขกล่ำ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,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2546)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แสดงเป็นสมการแบบถดถอย (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Regression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ได้ดังนี้</a:t>
                </a:r>
                <a:endParaRPr lang="en-US" sz="3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0" indent="0" algn="thaiDi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h-TH" sz="140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𝑡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𝑎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(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0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.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5</m:t>
                              </m:r>
                            </m:sup>
                          </m:sSup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)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𝑏</m:t>
                          </m:r>
                        </m:sup>
                      </m:sSup>
                    </m:oMath>
                  </m:oMathPara>
                </a14:m>
                <a:endParaRPr lang="th-TH" sz="14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0" indent="0" algn="thaiDi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h-TH" sz="140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𝑞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𝑝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𝑐𝐴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cs typeface="Angsana New" panose="02020603050405020304" pitchFamily="18" charset="-34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cs typeface="Angsana New" panose="02020603050405020304" pitchFamily="18" charset="-34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cs typeface="Angsana New" panose="02020603050405020304" pitchFamily="18" charset="-34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th-TH" sz="14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0" indent="0" algn="thaiDist">
                  <a:buNone/>
                </a:pP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เมื่อ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</a:t>
                </a:r>
                <a:r>
                  <a:rPr lang="en-US" sz="1800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</a:t>
                </a:r>
                <a:r>
                  <a:rPr lang="en-US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เวลาการเกิดปริมาณการไหลสูสุด – ชั่วโมง</a:t>
                </a:r>
              </a:p>
              <a:p>
                <a:pPr marL="0" indent="0" algn="thaiDist">
                  <a:buNone/>
                </a:pPr>
                <a:r>
                  <a:rPr lang="th-TH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en-US" sz="1800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ปริมาณการไหลสูงสุด – ลบ.ม./วิ</a:t>
                </a:r>
              </a:p>
              <a:p>
                <a:pPr marL="0" indent="0" algn="thaiDist">
                  <a:buNone/>
                </a:pPr>
                <a:r>
                  <a:rPr lang="th-TH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ความยาวตามลำน้ำ จากจุดที่พิจารณาไปจนถึงจุดไกลสุดบนสันปันน้ำ – กม.</a:t>
                </a:r>
              </a:p>
              <a:p>
                <a:pPr marL="0" indent="0" algn="thaiDist">
                  <a:buNone/>
                </a:pPr>
                <a:r>
                  <a:rPr lang="th-TH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</a:t>
                </a:r>
                <a:r>
                  <a:rPr lang="en-US" sz="1800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ความยาวตามลำน้ำ จากจุดที่พิจารณาไปจนถึงจุดบนลำน้ำที่ใกล้จุดศูนย์ถ่วงของลุ่มน้ำมากที่สุด – กม.</a:t>
                </a:r>
              </a:p>
              <a:p>
                <a:pPr marL="0" indent="0" algn="thaiDist">
                  <a:buNone/>
                </a:pPr>
                <a:r>
                  <a:rPr lang="th-TH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S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ความลาดเทเฉลี่ยของลำน้ำ</a:t>
                </a:r>
              </a:p>
              <a:p>
                <a:pPr marL="0" indent="0" algn="thaiDist">
                  <a:buNone/>
                </a:pP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พื้นที่ลุ่มน้ำ – </a:t>
                </a:r>
                <a:r>
                  <a:rPr lang="th-TH" sz="18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ตร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.กม.</a:t>
                </a:r>
              </a:p>
              <a:p>
                <a:pPr marL="0" indent="0" algn="thaiDist">
                  <a:buNone/>
                </a:pPr>
                <a:r>
                  <a:rPr lang="th-TH" sz="18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a, b, c, d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สัมประสิทธิ์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Regression</a:t>
                </a:r>
              </a:p>
              <a:p>
                <a:pPr marL="0" indent="0" algn="thaiDist">
                  <a:buNone/>
                </a:pP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18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tr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ช่วงเวลา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standard duration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ของฝน –ชั่วโมง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</a:t>
                </a:r>
                <a:r>
                  <a:rPr lang="en-US" sz="18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tp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/5.5</a:t>
                </a:r>
              </a:p>
              <a:p>
                <a:pPr marL="0" indent="0" algn="thaiDist">
                  <a:buNone/>
                </a:pPr>
                <a:endParaRPr lang="th-TH" sz="24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61548"/>
              </a:xfrm>
              <a:blipFill rotWithShape="0">
                <a:blip r:embed="rId2"/>
                <a:stretch>
                  <a:fillRect l="-1394" t="-1230" r="-1394" b="-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20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65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ขั้นตอนการสังเคราะห์กราฟหนึ่งหน่วยน้ำท่า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00104" cy="446154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1. คัดเลือกสถานีตรวจวัดปริมาณน้ำท่า และรวบรวมข้อมูลปริมาณน้ำท่า</a:t>
            </a:r>
          </a:p>
          <a:p>
            <a:pPr marL="0" indent="0" algn="thaiDist">
              <a:buNone/>
            </a:pP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คำนวณพารามิเตอร์แสดงคุณลักษณะทางกายภาพลุ่มน้ำในแต่ละสถานี (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A, L, L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, S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 </a:t>
            </a:r>
          </a:p>
          <a:p>
            <a:pPr marL="0" indent="0" algn="thaiDist">
              <a:buNone/>
            </a:pP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คำนวณพารามิเตอร์ทางอุทกวิทยาของแต่ละสถานี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 คัดเลือกน้ำท่าช่วงที่เกิดน้ำนองอันเนื่องมาจากพายุฝน สร้างเป็นกราฟน้ำท่า หลายๆ ลูก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 นำกราฟน้ำท่าแต่ละลูกมาคำนวณกราฟหนึ่งหน่วยน้ำท่า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- แยก </a:t>
            </a:r>
            <a:r>
              <a:rPr lang="en-US" sz="24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Baseflow</a:t>
            </a:r>
            <a:endParaRPr lang="en-US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 คำนวณปริมาตรทั้งหมดของน้ำท่าผิวดินเทียบเป็นความลึกเฉลี่ยทั่วพื้นที่ลุ่มน้ำ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- สร้างกราฟหนึ่งหน่วยน้ำท่า</a:t>
            </a:r>
          </a:p>
          <a:p>
            <a:pPr marL="0" indent="0" algn="thaiDist">
              <a:buNone/>
            </a:pP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- นำกราฟหนึ่งหน่วยน้ำท่าที่เกิดจากพายุฝนแต่ละลูกมาเฉลี่ย ได้กราฟหนึ่งหน่วยน้ำท่า และ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กับ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/A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ของแต่ละสถานี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056" y="2552131"/>
            <a:ext cx="2373328" cy="1339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727" y="4319205"/>
            <a:ext cx="2404586" cy="13569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21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62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ขั้นตอนการสังเคราะห์กราฟหนึ่งหน่วยน้ำท่า (ต่อ)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500104" cy="4461548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4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สร้างความสัมพันธ์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Regression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ของค่า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กับ</a:t>
            </a:r>
            <a:r>
              <a:rPr lang="th-TH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LL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c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/S</a:t>
            </a:r>
            <a:r>
              <a:rPr lang="en-US" sz="3200" baseline="30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0.5</a:t>
            </a:r>
            <a:r>
              <a:rPr lang="en-US" sz="2400" baseline="30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และ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/A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กับ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จะได้ค่าสัมประสิทธิ์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a, b, c, d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ของแต่ละลุ่มน้ำ</a:t>
            </a:r>
            <a:endParaRPr lang="th-TH" sz="2400" baseline="-25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 algn="thaiDist">
              <a:buNone/>
            </a:pP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5.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สร้างกราฟหนึ่งหน่วยน้ำท่าเฉลี่ย และกราฟหนึ่งหน่วยน้ำท่าในรูปแบบไม่มีหน่วย ซึ่งแสดงความสัมพันธ์ระหว่างอัตราส่วนเวลา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t/t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และอัตราส่วนปริมาณการไหล </a:t>
            </a:r>
            <a:r>
              <a:rPr lang="en-US" sz="3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q/q</a:t>
            </a:r>
            <a:r>
              <a:rPr lang="en-US" sz="3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p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ของแต่ละลุ่มน้ำ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22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25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ผลการสังเคราะห์กราฟหนึ่งหน่วยน้ำท่า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259" y="1845734"/>
            <a:ext cx="5385754" cy="3823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413" y="1961735"/>
            <a:ext cx="4535289" cy="37079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2343" y="2188028"/>
            <a:ext cx="576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b="1" baseline="-25000" dirty="0" smtClean="0">
                <a:solidFill>
                  <a:srgbClr val="FF0000"/>
                </a:solidFill>
              </a:rPr>
              <a:t>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9162" y="2188028"/>
            <a:ext cx="57694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q</a:t>
            </a:r>
            <a:r>
              <a:rPr lang="en-US" b="1" baseline="-25000" dirty="0" smtClean="0">
                <a:solidFill>
                  <a:srgbClr val="FF0000"/>
                </a:solidFill>
              </a:rPr>
              <a:t>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9162" y="5965371"/>
            <a:ext cx="386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ที่มา</a:t>
            </a:r>
            <a:r>
              <a:rPr lang="en-US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หนังสืออุทกวิทยาประยุกต์, ดร.วีระพล แต้สมบัติ, 2531</a:t>
            </a:r>
            <a:endParaRPr lang="en-US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23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69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2101839"/>
            <a:ext cx="5374400" cy="3499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52" y="1781174"/>
            <a:ext cx="4725841" cy="4184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ผลการสังเคราะห์กราฟหนึ่งหน่วยน้ำท่า (ต่อ)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3115" y="2123468"/>
            <a:ext cx="34398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Dimensionless unit hydrograph</a:t>
            </a:r>
            <a:endParaRPr lang="en-US" sz="2400" b="1" baseline="-250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88869" y="2357305"/>
            <a:ext cx="1966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th-TH" sz="2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กราฟหนึ่งหน่วยน้ำท่า</a:t>
            </a:r>
            <a:endParaRPr lang="en-US" sz="2000" b="1" baseline="-250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9162" y="5965371"/>
            <a:ext cx="3864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ที่มา</a:t>
            </a:r>
            <a:r>
              <a:rPr lang="en-US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หนังสืออุทกวิทยาประยุกต์, ดร.วีระพล แต้สมบัติ, 2531</a:t>
            </a:r>
            <a:endParaRPr lang="en-US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60775" y="3820886"/>
            <a:ext cx="5737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24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7827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Snyder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92721"/>
          </a:xfrm>
        </p:spPr>
        <p:txBody>
          <a:bodyPr>
            <a:normAutofit/>
          </a:bodyPr>
          <a:lstStyle/>
          <a:p>
            <a:pPr algn="thaiDist">
              <a:lnSpc>
                <a:spcPct val="120000"/>
              </a:lnSpc>
            </a:pP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298" y="1572490"/>
            <a:ext cx="6442364" cy="476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25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91840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 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Snyder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92721"/>
              </a:xfrm>
            </p:spPr>
            <p:txBody>
              <a:bodyPr>
                <a:normAutofit fontScale="92500" lnSpcReduction="10000"/>
              </a:bodyPr>
              <a:lstStyle/>
              <a:p>
                <a:pPr algn="thaiDist">
                  <a:lnSpc>
                    <a:spcPct val="120000"/>
                  </a:lnSpc>
                </a:pP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Snyder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ได้ทำการศึกษาเกี่ยวกับกราฟหนึ่งหน่วยน้ำท่า โดยใช้ข้อมูลจากลุ่มน้ำที่มีขนาดตั้งแต่ 10 – 10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,000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ตารางไมล์ (ประมาณ 26 – 25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,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900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ตร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.กม.) ในแถบบริเวณที่เป็น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fairly mountainous </a:t>
                </a:r>
                <a:r>
                  <a:rPr lang="en-US" sz="18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Apparachian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Highlands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ทางภาคตะวันออกของประเทศสหรัฐอเมริกา และได้กำหนดสูตรเอมไพริกัลป์ในการคำนวณค่า 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basin lag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ปริมาณการไหลสูงสุด (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peak flow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และฐานเวลา (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base length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สำหรับการสร้างกราฟหนึ่งหน่วยน้ำท่า  ดังต่อไปนี้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(วีระพล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, 2531</a:t>
                </a:r>
                <a:r>
                  <a:rPr lang="th-TH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</a:t>
                </a:r>
                <a:r>
                  <a:rPr lang="en-US" sz="1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</a:p>
              <a:p>
                <a:pPr algn="thaiDist"/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75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𝑡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𝐿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.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algn="thaiDist"/>
                <a:endParaRPr lang="en-US" sz="8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 algn="thaiDi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th-TH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.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78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Angsana New" panose="02020603050405020304" pitchFamily="18" charset="-34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ngsana New" panose="02020603050405020304" pitchFamily="18" charset="-34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</a:t>
                </a:r>
                <a:r>
                  <a:rPr lang="en-US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basin lag –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ชั่วโมง</a:t>
                </a: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r>
                  <a:rPr lang="en-US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สัมประสิทธิ์เกี่ยวกับเวลาซึ่งผันแปรตามความลาดชันและ 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storage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ของลุ่มน้ำ มีค่าระหว่าง 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1.8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และ 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2.2</a:t>
                </a:r>
                <a:endParaRPr lang="th-TH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en-US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ปริมารการไหลสูงสุดของกราฟหนึ่งหน่วยน้ำท่า – ลบ.ม./วิ</a:t>
                </a: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r>
                  <a:rPr lang="en-US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สัมประสิทธิ์มีค่าระหว่าง 0.56 และ 0.69</a:t>
                </a: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 =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พื้นที่ลุ่มน้ำ – </a:t>
                </a:r>
                <a:r>
                  <a:rPr lang="th-TH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ตร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.กม.</a:t>
                </a: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 = </a:t>
                </a:r>
                <a:r>
                  <a:rPr lang="th-TH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ฐานเวลาของกราฟหนึ่งหน่วยน้ำท่า – วัน</a:t>
                </a:r>
              </a:p>
              <a:p>
                <a:pPr marL="201168" lvl="1" indent="0" algn="thaiDist">
                  <a:buNone/>
                </a:pPr>
                <a:r>
                  <a:rPr lang="en-US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 = </a:t>
                </a:r>
                <a:r>
                  <a:rPr lang="th-TH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ความยาวตามลำน้ำ จากจุดที่พิจารณาไปจนถึงจุดไกลสุดบนสันปันน้ำ – กม.</a:t>
                </a:r>
              </a:p>
              <a:p>
                <a:pPr marL="201168" lvl="1" indent="0" algn="thaiDist">
                  <a:buNone/>
                </a:pP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</a:t>
                </a:r>
                <a:r>
                  <a:rPr lang="en-US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r>
                  <a:rPr lang="en-US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</a:t>
                </a:r>
                <a:r>
                  <a:rPr lang="en-US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</a:t>
                </a:r>
                <a:r>
                  <a:rPr lang="th-TH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ความยาวตามลำน้ำ จากจุดที่พิจารณาไปจนถึงจุดบนลำน้ำที่ใกล้จุดศูนย์ถ่วงของลุ่มน้ำมากที่สุด – กม.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92721"/>
              </a:xfrm>
              <a:blipFill rotWithShape="0">
                <a:blip r:embed="rId2"/>
                <a:stretch>
                  <a:fillRect l="-364" r="-1636" b="-108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26</a:t>
            </a:fld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777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</a:rPr>
              <a:t>ตัวอย่างการประยุกต์ใช้</a:t>
            </a:r>
            <a:r>
              <a:rPr lang="th-TH" dirty="0">
                <a:latin typeface="Angsana New" panose="02020603050405020304" pitchFamily="18" charset="-34"/>
              </a:rPr>
              <a:t>กราฟหนึ่งหน่วยน้ำท่า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27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62" y="1737360"/>
            <a:ext cx="3308864" cy="46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785448" y="2371388"/>
            <a:ext cx="4267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A  = 18.04  </a:t>
            </a:r>
            <a:r>
              <a:rPr lang="th-TH" altLang="th-TH" sz="2800" dirty="0" err="1">
                <a:solidFill>
                  <a:srgbClr val="002060"/>
                </a:solidFill>
                <a:latin typeface="Angsana New" panose="02020603050405020304" pitchFamily="18" charset="-34"/>
              </a:rPr>
              <a:t>ตร</a:t>
            </a:r>
            <a:r>
              <a:rPr lang="th-TH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.กม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L  =   8.94  </a:t>
            </a:r>
            <a:r>
              <a:rPr lang="th-TH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กม.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Lc =  5.27  </a:t>
            </a:r>
            <a:r>
              <a:rPr lang="th-TH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กม.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002060"/>
                </a:solidFill>
                <a:latin typeface="Angsana New" panose="02020603050405020304" pitchFamily="18" charset="-34"/>
              </a:rPr>
              <a:t>S  =   1:10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Tp =  0.75Ct(</a:t>
            </a:r>
            <a:r>
              <a:rPr lang="en-US" altLang="th-TH" sz="2800" dirty="0" err="1">
                <a:solidFill>
                  <a:srgbClr val="FF0000"/>
                </a:solidFill>
                <a:latin typeface="Angsana New" panose="02020603050405020304" pitchFamily="18" charset="-34"/>
              </a:rPr>
              <a:t>LLc</a:t>
            </a:r>
            <a:r>
              <a:rPr lang="en-US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)^</a:t>
            </a:r>
            <a:r>
              <a:rPr lang="en-US" altLang="th-TH" sz="2800" baseline="30000" dirty="0">
                <a:solidFill>
                  <a:srgbClr val="FF0000"/>
                </a:solidFill>
                <a:latin typeface="Angsana New" panose="02020603050405020304" pitchFamily="18" charset="-34"/>
              </a:rPr>
              <a:t>0.3     </a:t>
            </a:r>
            <a:r>
              <a:rPr lang="en-US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     (</a:t>
            </a:r>
            <a:r>
              <a:rPr lang="en-US" altLang="th-TH" sz="2800" b="1" u="sng" dirty="0">
                <a:solidFill>
                  <a:srgbClr val="FF0000"/>
                </a:solidFill>
                <a:latin typeface="Angsana New" panose="02020603050405020304" pitchFamily="18" charset="-34"/>
              </a:rPr>
              <a:t>4)</a:t>
            </a:r>
            <a:endParaRPr lang="en-US" altLang="th-TH" sz="2800" b="1" u="sng" baseline="30000" dirty="0">
              <a:solidFill>
                <a:srgbClr val="FF0000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000" dirty="0">
                <a:solidFill>
                  <a:srgbClr val="00B050"/>
                </a:solidFill>
                <a:latin typeface="Angsana New" panose="02020603050405020304" pitchFamily="18" charset="-34"/>
              </a:rPr>
              <a:t>Ct = 1.8 – 2.2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Qp = (0.275CpA)/Tp   (</a:t>
            </a:r>
            <a:r>
              <a:rPr lang="en-US" altLang="th-TH" sz="2800" b="1" u="sng" dirty="0">
                <a:solidFill>
                  <a:srgbClr val="FF0000"/>
                </a:solidFill>
                <a:latin typeface="Angsana New" panose="02020603050405020304" pitchFamily="18" charset="-34"/>
              </a:rPr>
              <a:t>0.798)</a:t>
            </a:r>
            <a:r>
              <a:rPr lang="en-US" altLang="th-TH" sz="2800" dirty="0">
                <a:solidFill>
                  <a:srgbClr val="FF0000"/>
                </a:solidFill>
                <a:latin typeface="Angsana New" panose="02020603050405020304" pitchFamily="18" charset="-34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000" dirty="0" err="1">
                <a:solidFill>
                  <a:srgbClr val="00B050"/>
                </a:solidFill>
                <a:latin typeface="Angsana New" panose="02020603050405020304" pitchFamily="18" charset="-34"/>
              </a:rPr>
              <a:t>Cp</a:t>
            </a:r>
            <a:r>
              <a:rPr lang="en-US" altLang="th-TH" sz="2000" dirty="0">
                <a:solidFill>
                  <a:srgbClr val="00B050"/>
                </a:solidFill>
                <a:latin typeface="Angsana New" panose="02020603050405020304" pitchFamily="18" charset="-34"/>
              </a:rPr>
              <a:t> = 0.56 – 0.69</a:t>
            </a:r>
          </a:p>
        </p:txBody>
      </p:sp>
    </p:spTree>
    <p:extLst>
      <p:ext uri="{BB962C8B-B14F-4D97-AF65-F5344CB8AC3E}">
        <p14:creationId xmlns:p14="http://schemas.microsoft.com/office/powerpoint/2010/main" val="109808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ตัวอย่างการประยุกต์ใช้กราฟหนึ่งหน่วยน้ำท่า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8309" r="7174" b="33652"/>
          <a:stretch/>
        </p:blipFill>
        <p:spPr bwMode="auto">
          <a:xfrm>
            <a:off x="152264" y="1514202"/>
            <a:ext cx="5181600" cy="517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5C7A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5" y="1737359"/>
            <a:ext cx="46751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0035383" y="4806066"/>
            <a:ext cx="216512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ปริมาณฝนสูงสุด 1วัน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 </a:t>
            </a:r>
            <a:r>
              <a:rPr lang="en-US" altLang="th-TH" sz="2400" dirty="0" smtClean="0">
                <a:solidFill>
                  <a:srgbClr val="002060"/>
                </a:solidFill>
                <a:latin typeface="Angsana New" panose="02020603050405020304" pitchFamily="18" charset="-34"/>
              </a:rPr>
              <a:t>25 </a:t>
            </a: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ปี </a:t>
            </a:r>
            <a:r>
              <a:rPr lang="en-US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= 118 </a:t>
            </a:r>
            <a:r>
              <a:rPr lang="th-TH" altLang="th-TH" sz="2400" dirty="0" err="1">
                <a:solidFill>
                  <a:srgbClr val="002060"/>
                </a:solidFill>
                <a:latin typeface="Angsana New" panose="02020603050405020304" pitchFamily="18" charset="-34"/>
              </a:rPr>
              <a:t>มม</a:t>
            </a: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ปริมาณน้ำสูงสุด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 </a:t>
            </a:r>
            <a:r>
              <a:rPr lang="en-US" altLang="th-TH" sz="2400" dirty="0" smtClean="0">
                <a:solidFill>
                  <a:srgbClr val="002060"/>
                </a:solidFill>
                <a:latin typeface="Angsana New" panose="02020603050405020304" pitchFamily="18" charset="-34"/>
              </a:rPr>
              <a:t>25</a:t>
            </a:r>
            <a:r>
              <a:rPr lang="th-TH" altLang="th-TH" sz="2400" dirty="0" smtClean="0">
                <a:solidFill>
                  <a:srgbClr val="002060"/>
                </a:solidFill>
                <a:latin typeface="Angsana New" panose="02020603050405020304" pitchFamily="18" charset="-34"/>
              </a:rPr>
              <a:t> </a:t>
            </a: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ปี </a:t>
            </a:r>
            <a:r>
              <a:rPr lang="en-US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= 26 </a:t>
            </a:r>
            <a:r>
              <a:rPr lang="th-TH" altLang="th-TH" sz="2400" dirty="0">
                <a:solidFill>
                  <a:srgbClr val="002060"/>
                </a:solidFill>
                <a:latin typeface="Angsana New" panose="02020603050405020304" pitchFamily="18" charset="-34"/>
              </a:rPr>
              <a:t>ลบ.ม./วินาที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75638" y="2154257"/>
            <a:ext cx="359805" cy="171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25</a:t>
            </a:r>
            <a:endParaRPr lang="th-TH" sz="1200" b="1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28</a:t>
            </a:fld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897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ตัวอย่างการประยุกต์ใช้กราฟหนึ่งหน่วยน้ำท่า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h-TH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ตัวแทนเนื้อหา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46" y="1737360"/>
            <a:ext cx="6470468" cy="503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29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96177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การประเมินน้ำหลากในพื้นที่ลุ่มน้ำ</a:t>
            </a:r>
            <a:r>
              <a:rPr lang="th-TH" dirty="0" smtClean="0">
                <a:latin typeface="Angsana New" panose="02020603050405020304" pitchFamily="18" charset="-34"/>
              </a:rPr>
              <a:t>ต่างๆ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การประเมินปริมาณน้ำหลาก หรือปริมาณน้ำนองสูงสุด</a:t>
            </a:r>
          </a:p>
          <a:p>
            <a:pPr lvl="1">
              <a:lnSpc>
                <a:spcPct val="200000"/>
              </a:lnSpc>
            </a:pP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 </a:t>
            </a:r>
            <a:r>
              <a:rPr lang="en-US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Rational Formula : 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ใช้วิเคราะห์กรณีลุ่มน้ำขนาดพื้นที่น้อยกว่า 25 ตารางกิโลเมตร</a:t>
            </a:r>
            <a:endParaRPr lang="th-TH" sz="2200" b="1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200000"/>
              </a:lnSpc>
            </a:pP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วิธีวิเคราะห์ลุ่มน้ำรวม (</a:t>
            </a:r>
            <a:r>
              <a:rPr lang="en-US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Regional Analysis</a:t>
            </a: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ใช้วิเคราะห์กรณีโครงการฝายทดน้ำ</a:t>
            </a:r>
          </a:p>
          <a:p>
            <a:pPr lvl="1">
              <a:lnSpc>
                <a:spcPct val="200000"/>
              </a:lnSpc>
            </a:pP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วิธีประยุกต์ใช้กราฟหนึ่งหน่วยน้ำท่า (</a:t>
            </a:r>
            <a:r>
              <a:rPr lang="en-US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Unit Hydrograph</a:t>
            </a:r>
            <a:r>
              <a:rPr lang="th-TH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ใช้วิเคราะห์กรณีโครงการอ่างเก็บน้ำ </a:t>
            </a:r>
            <a:endParaRPr lang="en-US" sz="22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05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การประเมินปริมาณน้ำไหลลงอ่างเก็บน้ำ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การประเมินปริมาณน้ำต้นทุน</a:t>
            </a:r>
          </a:p>
          <a:p>
            <a:pPr lvl="1">
              <a:lnSpc>
                <a:spcPct val="150000"/>
              </a:lnSpc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การประเมินปริมาณน้ำไหลลงอ่างเก็บน้ำตามสถานการณ์น้ำ</a:t>
            </a:r>
            <a:endParaRPr lang="th-TH" sz="2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30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22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62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</a:t>
            </a:r>
            <a:r>
              <a:rPr lang="th-TH" dirty="0" smtClean="0">
                <a:latin typeface="Angsana New" panose="02020603050405020304" pitchFamily="18" charset="-34"/>
              </a:rPr>
              <a:t>น้ำต้นทุน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8308" y="1845734"/>
            <a:ext cx="10058400" cy="4023360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1. รวบรวมข้อมูล</a:t>
            </a:r>
          </a:p>
          <a:p>
            <a:pPr lvl="2"/>
            <a:r>
              <a:rPr lang="th-TH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รวบรวมข้อมูลปริมาณน้ำท่ารายเดือน ในลุ่มน้ำที่โครงการตั้งอยู่ และพื้นที่ใกล้เคียง</a:t>
            </a:r>
          </a:p>
          <a:p>
            <a:pPr lvl="2"/>
            <a:r>
              <a:rPr lang="th-TH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รวบรวมข้อมูลปริมาณฝนรายเดือน บริเวณพื้นที่โครงการ และพื้นที่</a:t>
            </a:r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ใกล้เคียง</a:t>
            </a:r>
          </a:p>
          <a:p>
            <a:pPr lvl="2"/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แหล่งข้อมูล</a:t>
            </a:r>
          </a:p>
          <a:p>
            <a:pPr lvl="3"/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ฝ่ายสารสนเทศและพยากรณ์น้ำ</a:t>
            </a:r>
          </a:p>
          <a:p>
            <a:pPr lvl="3"/>
            <a:r>
              <a:rPr lang="th-TH" sz="1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ศูนย์อุทกวิทยาชลประทานภาค ทั้ง 8 ภาค</a:t>
            </a:r>
          </a:p>
          <a:p>
            <a:pPr lvl="2"/>
            <a:endParaRPr lang="en-US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" name="Picture 3" descr="8 hydr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921" y="23358"/>
            <a:ext cx="47958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39062" y="310236"/>
            <a:ext cx="26603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666699"/>
                </a:solidFill>
                <a:latin typeface="Angsana New" panose="02020603050405020304" pitchFamily="18" charset="-34"/>
              </a:rPr>
              <a:t>ศูนย์อุทกวิทยาชลประทานภาคเหนือตอนบน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1600" b="1" dirty="0" smtClean="0">
                <a:solidFill>
                  <a:srgbClr val="666699"/>
                </a:solidFill>
                <a:latin typeface="Angsana New" panose="02020603050405020304" pitchFamily="18" charset="-34"/>
              </a:rPr>
              <a:t>hydro-1.rid.go.th</a:t>
            </a:r>
            <a:endParaRPr lang="th-TH" altLang="th-TH" sz="1600" b="1" dirty="0">
              <a:solidFill>
                <a:srgbClr val="666699"/>
              </a:solidFill>
              <a:latin typeface="Angsana New" panose="02020603050405020304" pitchFamily="18" charset="-34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291943" y="1706512"/>
            <a:ext cx="26603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ศูนย์อุทกวิทยาชลประทานภาคเหนือ</a:t>
            </a:r>
            <a:r>
              <a:rPr lang="th-TH" altLang="th-TH" sz="1600" b="1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ตอนล่าง</a:t>
            </a:r>
            <a:endParaRPr lang="th-TH" altLang="th-TH" sz="1600" b="1" dirty="0">
              <a:ln w="3175"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ngsana New" panose="02020603050405020304" pitchFamily="18" charset="-34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1600" b="1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hydro-2.rid.go.th</a:t>
            </a:r>
            <a:endParaRPr lang="th-TH" altLang="th-TH" sz="1600" b="1" dirty="0">
              <a:ln w="3175"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ngsana New" panose="02020603050405020304" pitchFamily="18" charset="-34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9291358" y="488843"/>
            <a:ext cx="19669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FFC000"/>
                </a:solidFill>
                <a:latin typeface="Angsana New" panose="02020603050405020304" pitchFamily="18" charset="-34"/>
              </a:rPr>
              <a:t>ศูนย์อุทกวิทยาชลประทาน</a:t>
            </a:r>
            <a:r>
              <a:rPr lang="th-TH" altLang="th-TH" sz="1600" b="1" dirty="0" smtClean="0">
                <a:solidFill>
                  <a:srgbClr val="FFC000"/>
                </a:solidFill>
                <a:latin typeface="Angsana New" panose="02020603050405020304" pitchFamily="18" charset="-34"/>
              </a:rPr>
              <a:t>ภาคตะวันออกเฉียงเหนือตอนบน</a:t>
            </a:r>
            <a:br>
              <a:rPr lang="th-TH" altLang="th-TH" sz="1600" b="1" dirty="0" smtClean="0">
                <a:solidFill>
                  <a:srgbClr val="FFC000"/>
                </a:solidFill>
                <a:latin typeface="Angsana New" panose="02020603050405020304" pitchFamily="18" charset="-34"/>
              </a:rPr>
            </a:br>
            <a:r>
              <a:rPr lang="en-US" altLang="th-TH" sz="1600" b="1" dirty="0" smtClean="0">
                <a:solidFill>
                  <a:srgbClr val="FFC000"/>
                </a:solidFill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 smtClean="0">
                <a:solidFill>
                  <a:srgbClr val="FFC000"/>
                </a:solidFill>
                <a:latin typeface="Angsana New" panose="02020603050405020304" pitchFamily="18" charset="-34"/>
              </a:rPr>
              <a:t>3</a:t>
            </a:r>
            <a:r>
              <a:rPr lang="en-US" altLang="th-TH" sz="1600" b="1" dirty="0" smtClean="0">
                <a:solidFill>
                  <a:srgbClr val="FFC000"/>
                </a:solidFill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solidFill>
                <a:srgbClr val="FFC000"/>
              </a:solidFill>
              <a:latin typeface="Angsana New" panose="02020603050405020304" pitchFamily="18" charset="-34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324623" y="2529921"/>
            <a:ext cx="18673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ศูนย์อุทกวิทยาชลประทาน</a:t>
            </a:r>
            <a:r>
              <a:rPr lang="th-TH" altLang="th-TH" sz="1600" b="1" dirty="0" smtClean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ภาคตะวันออกเฉียงเหนือตอนล่าง</a:t>
            </a:r>
            <a:br>
              <a:rPr lang="th-TH" altLang="th-TH" sz="1600" b="1" dirty="0" smtClean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</a:br>
            <a:r>
              <a:rPr lang="en-US" altLang="th-TH" sz="1600" b="1" dirty="0" smtClean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4</a:t>
            </a:r>
            <a:r>
              <a:rPr lang="en-US" altLang="th-TH" sz="1600" b="1" dirty="0" smtClean="0">
                <a:ln w="31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ln w="3175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Angsana New" panose="02020603050405020304" pitchFamily="18" charset="-34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8440290" y="3974815"/>
            <a:ext cx="19669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B482B4"/>
                </a:solidFill>
                <a:latin typeface="Angsana New" panose="02020603050405020304" pitchFamily="18" charset="-34"/>
              </a:rPr>
              <a:t>ศูนย์อุทกวิทยา</a:t>
            </a:r>
            <a:r>
              <a:rPr lang="th-TH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  <a:t>ชลประทาน</a:t>
            </a:r>
            <a:br>
              <a:rPr lang="th-TH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</a:br>
            <a:r>
              <a:rPr lang="th-TH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  <a:t>ภาคตะวันออก</a:t>
            </a:r>
            <a:br>
              <a:rPr lang="th-TH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</a:br>
            <a:r>
              <a:rPr lang="en-US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>
                <a:solidFill>
                  <a:srgbClr val="B482B4"/>
                </a:solidFill>
                <a:latin typeface="Angsana New" panose="02020603050405020304" pitchFamily="18" charset="-34"/>
              </a:rPr>
              <a:t>6</a:t>
            </a:r>
            <a:r>
              <a:rPr lang="en-US" altLang="th-TH" sz="1600" b="1" dirty="0" smtClean="0">
                <a:solidFill>
                  <a:srgbClr val="B482B4"/>
                </a:solidFill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solidFill>
                <a:srgbClr val="B482B4"/>
              </a:solidFill>
              <a:latin typeface="Angsana New" panose="02020603050405020304" pitchFamily="18" charset="-34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535395" y="3595410"/>
            <a:ext cx="2359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FE8C8C"/>
                </a:solidFill>
                <a:latin typeface="Angsana New" panose="02020603050405020304" pitchFamily="18" charset="-34"/>
              </a:rPr>
              <a:t>ศูนย์อุทกวิทยาชลประทาน</a:t>
            </a:r>
            <a:r>
              <a:rPr lang="th-TH" altLang="th-TH" sz="1600" b="1" dirty="0" smtClean="0">
                <a:solidFill>
                  <a:srgbClr val="FE8C8C"/>
                </a:solidFill>
                <a:latin typeface="Angsana New" panose="02020603050405020304" pitchFamily="18" charset="-34"/>
              </a:rPr>
              <a:t>ภาคตะวันตก</a:t>
            </a:r>
            <a:endParaRPr lang="th-TH" altLang="th-TH" sz="1600" b="1" dirty="0">
              <a:solidFill>
                <a:srgbClr val="FE8C8C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1600" b="1" dirty="0" smtClean="0">
                <a:solidFill>
                  <a:srgbClr val="FE8C8C"/>
                </a:solidFill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 smtClean="0">
                <a:solidFill>
                  <a:srgbClr val="FE8C8C"/>
                </a:solidFill>
                <a:latin typeface="Angsana New" panose="02020603050405020304" pitchFamily="18" charset="-34"/>
              </a:rPr>
              <a:t>7</a:t>
            </a:r>
            <a:r>
              <a:rPr lang="en-US" altLang="th-TH" sz="1600" b="1" dirty="0" smtClean="0">
                <a:solidFill>
                  <a:srgbClr val="FE8C8C"/>
                </a:solidFill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solidFill>
                <a:srgbClr val="FE8C8C"/>
              </a:solidFill>
              <a:latin typeface="Angsana New" panose="02020603050405020304" pitchFamily="18" charset="-34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889515" y="2884810"/>
            <a:ext cx="23594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DE9A9A"/>
                </a:solidFill>
                <a:latin typeface="Angsana New" panose="02020603050405020304" pitchFamily="18" charset="-34"/>
              </a:rPr>
              <a:t>ศูนย์อุทกวิทยาชลประทาน</a:t>
            </a:r>
            <a:r>
              <a:rPr lang="th-TH" altLang="th-TH" sz="1600" b="1" dirty="0" smtClean="0">
                <a:solidFill>
                  <a:srgbClr val="DE9A9A"/>
                </a:solidFill>
                <a:latin typeface="Angsana New" panose="02020603050405020304" pitchFamily="18" charset="-34"/>
              </a:rPr>
              <a:t>ภาคกลาง</a:t>
            </a:r>
            <a:endParaRPr lang="th-TH" altLang="th-TH" sz="1600" b="1" dirty="0">
              <a:solidFill>
                <a:srgbClr val="DE9A9A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1600" b="1" dirty="0" smtClean="0">
                <a:solidFill>
                  <a:srgbClr val="DE9A9A"/>
                </a:solidFill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>
                <a:solidFill>
                  <a:srgbClr val="DE9A9A"/>
                </a:solidFill>
                <a:latin typeface="Angsana New" panose="02020603050405020304" pitchFamily="18" charset="-34"/>
              </a:rPr>
              <a:t>5</a:t>
            </a:r>
            <a:r>
              <a:rPr lang="en-US" altLang="th-TH" sz="1600" b="1" dirty="0" smtClean="0">
                <a:solidFill>
                  <a:srgbClr val="DE9A9A"/>
                </a:solidFill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solidFill>
                <a:srgbClr val="DE9A9A"/>
              </a:solidFill>
              <a:latin typeface="Angsana New" panose="02020603050405020304" pitchFamily="18" charset="-34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739062" y="4732252"/>
            <a:ext cx="20068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th-TH" altLang="th-TH" sz="1600" b="1" dirty="0">
                <a:solidFill>
                  <a:srgbClr val="9196C5"/>
                </a:solidFill>
                <a:latin typeface="Angsana New" panose="02020603050405020304" pitchFamily="18" charset="-34"/>
              </a:rPr>
              <a:t>ศูนย์อุทกวิทยาชลประทาน</a:t>
            </a:r>
            <a:r>
              <a:rPr lang="th-TH" altLang="th-TH" sz="1600" b="1" dirty="0" smtClean="0">
                <a:solidFill>
                  <a:srgbClr val="9196C5"/>
                </a:solidFill>
                <a:latin typeface="Angsana New" panose="02020603050405020304" pitchFamily="18" charset="-34"/>
              </a:rPr>
              <a:t>ภาคใต้</a:t>
            </a:r>
            <a:endParaRPr lang="th-TH" altLang="th-TH" sz="1600" b="1" dirty="0">
              <a:solidFill>
                <a:srgbClr val="9196C5"/>
              </a:solidFill>
              <a:latin typeface="Angsana New" panose="02020603050405020304" pitchFamily="18" charset="-34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th-TH" sz="1600" b="1" dirty="0" smtClean="0">
                <a:solidFill>
                  <a:srgbClr val="9196C5"/>
                </a:solidFill>
                <a:latin typeface="Angsana New" panose="02020603050405020304" pitchFamily="18" charset="-34"/>
              </a:rPr>
              <a:t>hydro-</a:t>
            </a:r>
            <a:r>
              <a:rPr lang="th-TH" altLang="th-TH" sz="1600" b="1" dirty="0" smtClean="0">
                <a:solidFill>
                  <a:srgbClr val="9196C5"/>
                </a:solidFill>
                <a:latin typeface="Angsana New" panose="02020603050405020304" pitchFamily="18" charset="-34"/>
              </a:rPr>
              <a:t>7</a:t>
            </a:r>
            <a:r>
              <a:rPr lang="en-US" altLang="th-TH" sz="1600" b="1" dirty="0" smtClean="0">
                <a:solidFill>
                  <a:srgbClr val="9196C5"/>
                </a:solidFill>
                <a:latin typeface="Angsana New" panose="02020603050405020304" pitchFamily="18" charset="-34"/>
              </a:rPr>
              <a:t>.rid.go.th</a:t>
            </a:r>
            <a:endParaRPr lang="th-TH" altLang="th-TH" sz="1600" b="1" dirty="0">
              <a:solidFill>
                <a:srgbClr val="9196C5"/>
              </a:solidFill>
              <a:latin typeface="Angsana New" panose="02020603050405020304" pitchFamily="18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FE370-D554-46BE-9AE3-538462A9DCF8}" type="slidenum">
              <a:rPr lang="th-TH" smtClean="0"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304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</a:t>
            </a:r>
            <a:r>
              <a:rPr lang="th-TH" dirty="0" smtClean="0">
                <a:latin typeface="Angsana New" panose="02020603050405020304" pitchFamily="18" charset="-34"/>
              </a:rPr>
              <a:t>น้ำต้นทุน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4413552"/>
              </a:xfrm>
            </p:spPr>
            <p:txBody>
              <a:bodyPr>
                <a:normAutofit/>
              </a:bodyPr>
              <a:lstStyle/>
              <a:p>
                <a:pPr marL="201168" lvl="1" indent="0">
                  <a:buNone/>
                </a:pPr>
                <a:r>
                  <a:rPr lang="th-TH" sz="28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2. ประเมินปริมาณน้ำต้นทุน</a:t>
                </a:r>
              </a:p>
              <a:p>
                <a:pPr lvl="2"/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กรณีมีสถานีตรวจวัดปริมาณน้ำท่าใกล้เคียงที่ตั้งโครงการบนลำน้ำเดียวกัน</a:t>
                </a:r>
              </a:p>
              <a:p>
                <a:pPr lvl="3"/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ประเมิน</a:t>
                </a:r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โดยวิธีเทียบสัดส่วนพื้นที่รับน้ำฝนกับสถานี</a:t>
                </a:r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ใกล้เคียงที่ตั้งโครงการ </a:t>
                </a:r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(พื้นที่รับน้ำฝนโครงการ/ พื้นที่รับน้ำฝนสถานี</a:t>
                </a:r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)</a:t>
                </a:r>
                <a:endParaRPr lang="th-TH" sz="20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lvl="2"/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กรณีไม่มีสถานีตรวจวัดปริมาณน้ำท่าใกล้เคียงที่ตั้งโครงการบนลำน้ำเดียวกัน</a:t>
                </a:r>
              </a:p>
              <a:p>
                <a:pPr lvl="3"/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ประเมินโดยวิเคราะห์ความสัมพันธ์แบบถดถอย</a:t>
                </a:r>
                <a:endParaRPr lang="en-US" sz="20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566928" lvl="3" indent="0">
                  <a:buNone/>
                </a:pPr>
                <a:r>
                  <a:rPr lang="en-US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𝑚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𝑎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𝑏</m:t>
                        </m:r>
                      </m:sup>
                    </m:sSup>
                  </m:oMath>
                </a14:m>
                <a:endParaRPr lang="en-US" sz="20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566928" lvl="3" indent="0">
                  <a:buNone/>
                </a:pPr>
                <a:r>
                  <a:rPr lang="en-US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</a:t>
                </a:r>
                <a:r>
                  <a:rPr lang="en-US" sz="2000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m</a:t>
                </a:r>
                <a:r>
                  <a:rPr lang="en-US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 =  </a:t>
                </a:r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ปริมาณน้ำท่ารายปี</a:t>
                </a:r>
              </a:p>
              <a:p>
                <a:pPr marL="566928" lvl="3" indent="0">
                  <a:buNone/>
                </a:pPr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  =  </a:t>
                </a:r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พื้นที่รับน้ำฝน</a:t>
                </a:r>
              </a:p>
              <a:p>
                <a:pPr marL="566928" lvl="3" indent="0">
                  <a:buNone/>
                </a:pPr>
                <a:r>
                  <a:rPr lang="th-TH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a, b =  </a:t>
                </a:r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ค่าสัมประสิทธิ์รี</a:t>
                </a:r>
                <a:r>
                  <a:rPr lang="th-TH" sz="20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เกรชชั่น</a:t>
                </a:r>
                <a:endParaRPr lang="en-US" sz="2000" baseline="-250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lvl="3"/>
                <a:r>
                  <a:rPr lang="th-TH" sz="2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โดยพิจารณากลุ่มสถานีตรวจวัดปริมาณน้ำท่าในลุ่มน้ำที่โครงการตั้งอยู่ และพื้นที่ใกล้เคียง</a:t>
                </a:r>
              </a:p>
              <a:p>
                <a:pPr lvl="2"/>
                <a:endParaRPr lang="en-US" sz="20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413552"/>
              </a:xfrm>
              <a:blipFill rotWithShape="0">
                <a:blip r:embed="rId3"/>
                <a:stretch>
                  <a:fillRect l="-121" t="-221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32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5010" y="3062918"/>
            <a:ext cx="3394072" cy="2916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6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</a:t>
            </a:r>
            <a:r>
              <a:rPr lang="th-TH" dirty="0" smtClean="0">
                <a:latin typeface="Angsana New" panose="02020603050405020304" pitchFamily="18" charset="-34"/>
              </a:rPr>
              <a:t>น้ำต้นทุน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79" y="1845734"/>
            <a:ext cx="10612499" cy="4413552"/>
          </a:xfrm>
        </p:spPr>
        <p:txBody>
          <a:bodyPr>
            <a:noAutofit/>
          </a:bodyPr>
          <a:lstStyle/>
          <a:p>
            <a:pPr marL="201168" lvl="1" indent="0">
              <a:buNone/>
            </a:pP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3</a:t>
            </a:r>
            <a:r>
              <a:rPr lang="th-TH" sz="28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. ประเมินปริมาณน้ำต้นทุนรายเดือน</a:t>
            </a:r>
          </a:p>
          <a:p>
            <a:pPr lvl="2"/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กำหนดให้สัดส่วนปริมาณน้ำท่ารายเดือนต่อปริมาณน้ำท่าเฉลี่ยรายปี ณ ตำแหน่งนั้นๆ มีค่าเท่ากับสัดส่วนของตัวแปรเดียวกัน ณ สถานีวัดน้ำท่าที่คัดเลือกให้เป็นสถานีดัชนี</a:t>
            </a:r>
          </a:p>
          <a:p>
            <a:pPr lvl="2"/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</a:t>
            </a: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สถานีดัชนีที่อยู่ใกล้ที่ตั้งโครงการ และมีสภาพทางอุทกวิทยาที่คล้ายคลึงกัน เพื่อใช้เทียบเป็นปริมาณน้ำต้นทุนของ</a:t>
            </a: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โครงการ</a:t>
            </a:r>
          </a:p>
          <a:p>
            <a:pPr lvl="2"/>
            <a:endParaRPr lang="th-TH" sz="105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โดยที่	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mx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/ </a:t>
            </a:r>
            <a:r>
              <a:rPr lang="en-US" sz="24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400" baseline="-250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yx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=   (Q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mi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/ 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yi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marL="384048" lvl="2" indent="0">
              <a:buNone/>
            </a:pPr>
            <a:endParaRPr lang="en-US" sz="105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20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mx   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=   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 เดือน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ที่จุดพิจารณาใดๆ</a:t>
            </a:r>
            <a:endParaRPr lang="en-US" sz="24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	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4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400" baseline="-2500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yx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=   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ปริมาณน้ำท่าเฉลี่ยรายปี ที่จุดพิจารณาใดๆ</a:t>
            </a:r>
            <a:endParaRPr lang="en-US" sz="24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24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mi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=   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 เดือน 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m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ที่สถานีดัชนี</a:t>
            </a:r>
            <a:endParaRPr lang="en-US" sz="24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r>
              <a:rPr lang="en-US" sz="24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	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Q</a:t>
            </a:r>
            <a:r>
              <a:rPr lang="en-US" sz="24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yi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 =   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ปริมาณน้ำท่าเฉลี่ยรายปี ที่สถานีดัชนี</a:t>
            </a:r>
            <a:endParaRPr lang="en-US" sz="24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384048" lvl="2" indent="0">
              <a:buNone/>
            </a:pPr>
            <a:endParaRPr lang="th-TH" sz="10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2"/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หากสถานีดัชนีมีข้อมูลยาวนานไม่เพียงพอ สามารถต่อขยายข้อมูลโดย 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HEC-4 </a:t>
            </a: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หรือวิธีอื่นๆ ก่อนน้ำมาใช้เทียบเป็นปริมาณน้ำต้นทุนของโครงการ</a:t>
            </a:r>
          </a:p>
          <a:p>
            <a:pPr lvl="2"/>
            <a:endParaRPr lang="en-US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33</a:t>
            </a:fld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771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การประเมินปริมาณน้ำไหลลงอ่างเก็บน้ำ แม่</a:t>
            </a:r>
            <a:r>
              <a:rPr lang="th-TH" dirty="0" err="1">
                <a:latin typeface="Angsana New" panose="02020603050405020304" pitchFamily="18" charset="-34"/>
              </a:rPr>
              <a:t>เตี๊ยะ</a:t>
            </a:r>
            <a:r>
              <a:rPr lang="th-TH" dirty="0">
                <a:latin typeface="Angsana New" panose="02020603050405020304" pitchFamily="18" charset="-34"/>
              </a:rPr>
              <a:t> </a:t>
            </a:r>
            <a:r>
              <a:rPr lang="th-TH" dirty="0" smtClean="0">
                <a:latin typeface="Angsana New" panose="02020603050405020304" pitchFamily="18" charset="-34"/>
              </a:rPr>
              <a:t/>
            </a:r>
            <a:br>
              <a:rPr lang="th-TH" dirty="0" smtClean="0">
                <a:latin typeface="Angsana New" panose="02020603050405020304" pitchFamily="18" charset="-34"/>
              </a:rPr>
            </a:br>
            <a:r>
              <a:rPr lang="th-TH" dirty="0" smtClean="0">
                <a:latin typeface="Angsana New" panose="02020603050405020304" pitchFamily="18" charset="-34"/>
              </a:rPr>
              <a:t>อ.</a:t>
            </a:r>
            <a:r>
              <a:rPr lang="th-TH" dirty="0">
                <a:latin typeface="Angsana New" panose="02020603050405020304" pitchFamily="18" charset="-34"/>
              </a:rPr>
              <a:t>จอมทอง จ.เชียงใหม่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244" y="1575756"/>
            <a:ext cx="7888472" cy="514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4625" y="4844955"/>
            <a:ext cx="27159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ขนาดพื้นที่รับน้ำฝน </a:t>
            </a:r>
            <a:r>
              <a:rPr lang="en-US" sz="2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 79.7 </a:t>
            </a:r>
            <a:r>
              <a:rPr lang="th-TH" sz="2000" b="1" dirty="0" err="1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ตร</a:t>
            </a:r>
            <a:r>
              <a:rPr lang="th-TH" sz="2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.กม.</a:t>
            </a:r>
            <a:endParaRPr lang="th-TH" sz="2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34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4499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35032"/>
            <a:ext cx="10058400" cy="931817"/>
          </a:xfrm>
        </p:spPr>
        <p:txBody>
          <a:bodyPr>
            <a:normAutofit fontScale="90000"/>
          </a:bodyPr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การประเมินปริมาณน้ำไหลลงอ่างเก็บน้ำ แม่</a:t>
            </a:r>
            <a:r>
              <a:rPr lang="th-TH" dirty="0" err="1">
                <a:latin typeface="Angsana New" panose="02020603050405020304" pitchFamily="18" charset="-34"/>
              </a:rPr>
              <a:t>เตี๊ยะ</a:t>
            </a:r>
            <a:r>
              <a:rPr lang="th-TH" dirty="0">
                <a:latin typeface="Angsana New" panose="02020603050405020304" pitchFamily="18" charset="-34"/>
              </a:rPr>
              <a:t> </a:t>
            </a:r>
            <a:br>
              <a:rPr lang="th-TH" dirty="0">
                <a:latin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</a:rPr>
              <a:t>อ.จอมทอง จ.เชียงใหม่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34" y="1266255"/>
            <a:ext cx="3940118" cy="554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2135" y="1971748"/>
            <a:ext cx="5765153" cy="389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95194" y="1741714"/>
            <a:ext cx="424543" cy="4430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06177" y="1752600"/>
            <a:ext cx="350862" cy="4430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35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51957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การประเมินปริมาณน้ำไหลลงอ่างเก็บน้ำ แม่</a:t>
            </a:r>
            <a:r>
              <a:rPr lang="th-TH" dirty="0" err="1">
                <a:latin typeface="Angsana New" panose="02020603050405020304" pitchFamily="18" charset="-34"/>
              </a:rPr>
              <a:t>เตี๊ยะ</a:t>
            </a:r>
            <a:r>
              <a:rPr lang="th-TH" dirty="0">
                <a:latin typeface="Angsana New" panose="02020603050405020304" pitchFamily="18" charset="-34"/>
              </a:rPr>
              <a:t> </a:t>
            </a:r>
            <a:br>
              <a:rPr lang="th-TH" dirty="0">
                <a:latin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</a:rPr>
              <a:t>อ.จอมทอง จ.เชียงใหม่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57" y="1737360"/>
            <a:ext cx="5268913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80593" y="2057189"/>
            <a:ext cx="3875087" cy="38933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dirty="0">
                <a:latin typeface="Angsana New" panose="02020603050405020304" pitchFamily="18" charset="-34"/>
                <a:cs typeface="Angsana New" panose="02020603050405020304" pitchFamily="18" charset="-34"/>
              </a:rPr>
              <a:t>  Y = 0.6158X</a:t>
            </a:r>
            <a:r>
              <a:rPr lang="en-US" sz="25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0.8806</a:t>
            </a:r>
          </a:p>
          <a:p>
            <a:pPr>
              <a:defRPr/>
            </a:pPr>
            <a:r>
              <a:rPr lang="en-US" sz="2500" dirty="0">
                <a:latin typeface="Angsana New" panose="02020603050405020304" pitchFamily="18" charset="-34"/>
                <a:cs typeface="Angsana New" panose="02020603050405020304" pitchFamily="18" charset="-34"/>
              </a:rPr>
              <a:t>Qs = 0.6158(79.7)</a:t>
            </a:r>
            <a:r>
              <a:rPr lang="en-US" sz="2500" baseline="30000" dirty="0">
                <a:latin typeface="Angsana New" panose="02020603050405020304" pitchFamily="18" charset="-34"/>
                <a:cs typeface="Angsana New" panose="02020603050405020304" pitchFamily="18" charset="-34"/>
              </a:rPr>
              <a:t> 0.8806</a:t>
            </a:r>
          </a:p>
          <a:p>
            <a:pPr>
              <a:defRPr/>
            </a:pPr>
            <a:r>
              <a:rPr lang="en-US" sz="2500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= 29.03</a:t>
            </a:r>
          </a:p>
          <a:p>
            <a:pPr>
              <a:defRPr/>
            </a:pPr>
            <a:r>
              <a:rPr lang="th-TH" sz="25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ปริมาณน้ำท่ารายปีเฉลี่ย 29.03 </a:t>
            </a:r>
            <a:r>
              <a:rPr lang="th-TH" sz="20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ล้าน ลบ.</a:t>
            </a:r>
            <a:r>
              <a:rPr lang="th-TH" sz="2000" b="1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ม.</a:t>
            </a:r>
          </a:p>
          <a:p>
            <a:pPr>
              <a:defRPr/>
            </a:pPr>
            <a:endParaRPr lang="th-TH" sz="20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r>
              <a:rPr lang="th-TH" sz="2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เลือกสถานี </a:t>
            </a:r>
            <a:r>
              <a:rPr lang="en-US" sz="2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P.24A </a:t>
            </a:r>
            <a:r>
              <a:rPr lang="th-TH" sz="2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เป็นสถานีดัชนี</a:t>
            </a:r>
          </a:p>
          <a:p>
            <a:pPr>
              <a:defRPr/>
            </a:pPr>
            <a:r>
              <a:rPr lang="th-TH" sz="2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ปริมาณน้ำท่ารายปีเฉลี่ย 158.77 ล้าน ลบ.ม.</a:t>
            </a:r>
            <a:endParaRPr lang="en-US" sz="2000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endParaRPr lang="en-US" sz="2000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r>
              <a:rPr lang="th-TH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แฟค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เต</a:t>
            </a:r>
            <a:r>
              <a:rPr lang="th-TH" sz="2400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อร์ป</a:t>
            </a:r>
            <a:r>
              <a:rPr lang="th-TH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รับค่า</a:t>
            </a:r>
            <a:r>
              <a:rPr lang="en-US" sz="2400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29</a:t>
            </a:r>
            <a:r>
              <a:rPr lang="th-TH" sz="20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/</a:t>
            </a: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000" dirty="0" smtClean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159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  = 0.18</a:t>
            </a:r>
            <a:endParaRPr lang="th-TH" sz="2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endParaRPr lang="en-US" sz="1800" dirty="0">
              <a:solidFill>
                <a:srgbClr val="00B0F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defRPr/>
            </a:pPr>
            <a:r>
              <a:rPr lang="th-TH" sz="25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ปริมาณน้ำท่ารายเดือน</a:t>
            </a:r>
            <a:r>
              <a:rPr lang="en-US" sz="25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= </a:t>
            </a:r>
            <a:r>
              <a:rPr lang="en-US" sz="18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0.18*Q</a:t>
            </a:r>
            <a:r>
              <a:rPr lang="en-US" sz="1800" baseline="-25000" dirty="0" smtClean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P24A</a:t>
            </a:r>
            <a:endParaRPr lang="en-US" sz="1800" baseline="-25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36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5760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การประเมินปริมาณน้ำไหลลงอ่างเก็บน้ำ แม่</a:t>
            </a:r>
            <a:r>
              <a:rPr lang="th-TH" dirty="0" err="1">
                <a:latin typeface="Angsana New" panose="02020603050405020304" pitchFamily="18" charset="-34"/>
              </a:rPr>
              <a:t>เตี๊ยะ</a:t>
            </a:r>
            <a:r>
              <a:rPr lang="th-TH" dirty="0">
                <a:latin typeface="Angsana New" panose="02020603050405020304" pitchFamily="18" charset="-34"/>
              </a:rPr>
              <a:t> </a:t>
            </a:r>
            <a:br>
              <a:rPr lang="th-TH" dirty="0">
                <a:latin typeface="Angsana New" panose="02020603050405020304" pitchFamily="18" charset="-34"/>
              </a:rPr>
            </a:br>
            <a:r>
              <a:rPr lang="th-TH" dirty="0">
                <a:latin typeface="Angsana New" panose="02020603050405020304" pitchFamily="18" charset="-34"/>
              </a:rPr>
              <a:t>อ.จอมทอง จ.เชียงใหม่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07" y="1710800"/>
            <a:ext cx="4019509" cy="510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7395" y="1737360"/>
            <a:ext cx="4319053" cy="50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37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32138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1946"/>
            <a:ext cx="10058400" cy="46271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th-TH" sz="28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8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2800" dirty="0" smtClean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/>
            <a:r>
              <a:rPr lang="th-TH" sz="6000" b="1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จบการนำเสนอ</a:t>
            </a:r>
            <a:endParaRPr lang="th-TH" sz="2800" b="1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38</a:t>
            </a:fld>
            <a:endParaRPr lang="th-TH" sz="18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1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วิธี </a:t>
            </a:r>
            <a:r>
              <a:rPr lang="en-US" dirty="0">
                <a:latin typeface="Angsana New" panose="02020603050405020304" pitchFamily="18" charset="-34"/>
                <a:cs typeface="Angsana New" panose="02020603050405020304" pitchFamily="18" charset="-34"/>
              </a:rPr>
              <a:t>Rational Formula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ใช้ประเมินปริมาณน้ำหลากสำหรับ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ลุ่มน้ำขนาดเล็ก (ไม่เกิน 25 ตารางกิโลเมตร) นิยมใช้วิธี 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Rational formula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เนื่องจากคำนวณได้ง่าย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endParaRPr lang="th-TH" sz="22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𝑄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.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278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cs typeface="Angsana New" panose="02020603050405020304" pitchFamily="18" charset="-34"/>
                        </a:rPr>
                        <m:t>𝐶𝐼𝐴</m:t>
                      </m:r>
                    </m:oMath>
                  </m:oMathPara>
                </a14:m>
                <a:endParaRPr lang="en-US" sz="2200" b="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เมื่อ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Q 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ปริมาณการไหลสูงสุด หรือ 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design peak discharge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– ลบ.ม./วิ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สัมประสิทธิ์แสดงอัตราส่วนระหว่างน้ำท่าและน้ำฝน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I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ความเข้มฝนในช่วงเวลา และรอบปีการเกิดซ้ำที่ออกแบบ - </a:t>
                </a:r>
                <a:r>
                  <a:rPr lang="th-TH" sz="22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มม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./ชม.</a:t>
                </a:r>
                <a:endParaRPr lang="en-US" sz="22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en-US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A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พื้นที่รับน้ำฝน – </a:t>
                </a:r>
                <a:r>
                  <a:rPr lang="th-TH" sz="2200" dirty="0" err="1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ตร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.กม.</a:t>
                </a:r>
              </a:p>
              <a:p>
                <a:pPr lvl="1">
                  <a:lnSpc>
                    <a:spcPct val="100000"/>
                  </a:lnSpc>
                </a:pPr>
                <a:endParaRPr lang="th-TH" sz="22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06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4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310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การประเมินค่าสัมประสิทธิ์การเกิดน้ำท่า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3464094"/>
            <a:ext cx="10058400" cy="2404999"/>
          </a:xfrm>
        </p:spPr>
        <p:txBody>
          <a:bodyPr>
            <a:normAutofit/>
          </a:bodyPr>
          <a:lstStyle/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วิธีการดัดแปลงกราฟหนึ่งหน่วยน้ำท่าด้วยการกระจายกราฟน้ำท่าที่ได้จากกาตรวจวัด</a:t>
            </a: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วิธีศึกษาโดยแบบจำลองน้ำฝน – น้ำท่า (</a:t>
            </a:r>
            <a:r>
              <a:rPr lang="en-US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Rainfall – Runoff model</a:t>
            </a: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24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/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เลือกใช้ค่าจากงานศึกษาทางวิชาการต่างๆ</a:t>
            </a:r>
            <a:endParaRPr lang="en-US" sz="24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69029" y="2100943"/>
                <a:ext cx="6575262" cy="9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th-TH" b="0" i="1" smtClean="0">
                          <a:latin typeface="Cambria Math" panose="02040503050406030204" pitchFamily="18" charset="0"/>
                        </a:rPr>
                        <m:t>สัมประสิทธิ์น้ำท่า</m:t>
                      </m:r>
                      <m:r>
                        <a:rPr lang="th-TH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th-T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ปริมาณน้ำท่า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มม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num>
                        <m:den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ปริมาณน้ำฝนรวม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มม</m:t>
                          </m:r>
                          <m:r>
                            <a:rPr lang="th-TH" b="0" i="1" smtClean="0">
                              <a:latin typeface="Cambria Math" panose="02040503050406030204" pitchFamily="18" charset="0"/>
                            </a:rPr>
                            <m:t>.)</m:t>
                          </m:r>
                        </m:den>
                      </m:f>
                      <m:r>
                        <a:rPr lang="th-TH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9029" y="2100943"/>
                <a:ext cx="6575262" cy="99956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5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85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สัมประสิทธิ์</a:t>
            </a:r>
            <a:r>
              <a:rPr lang="th-TH" dirty="0">
                <a:latin typeface="Angsana New" panose="02020603050405020304" pitchFamily="18" charset="-34"/>
              </a:rPr>
              <a:t>แสดงอัตราส่วนระหว่างน้ำท่าและน้ำฝน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endParaRPr lang="th-TH" sz="2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501" y="1911391"/>
            <a:ext cx="4627958" cy="3712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1368" y="5623525"/>
            <a:ext cx="9674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ที่มา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ความสัมพันธ์ระหว่างความเข้มฝน – ช่วงเวลา – ความถี่ฝน และเปอร์เซ็นต์การแผ่กระจายของปริมาณฝนสูงสุดในช่วงเวลา 24 ชั่วโมง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http://hydrology.rid.go.th/research-hydro/filepdf/idfUN040609.pdf</a:t>
            </a:r>
            <a:endParaRPr lang="en-US" sz="20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6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22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ความเข้มฝนในช่วงเวลา และรอบปีการเกิดซ้ำที่ออกแบบ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ช่วงเวลาของความเข้มฝน คำนวณได้จาก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endParaRPr lang="th-TH" sz="22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sz="220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𝑐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  <a:cs typeface="Angsana New" panose="02020603050405020304" pitchFamily="18" charset="-34"/>
                      </a:rPr>
                      <m:t>=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0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.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87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cs typeface="Angsana New" panose="02020603050405020304" pitchFamily="18" charset="-34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Angsana New" panose="02020603050405020304" pitchFamily="18" charset="-34"/>
                                  </a:rPr>
                                  <m:t>𝐿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Angsana New" panose="02020603050405020304" pitchFamily="18" charset="-34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/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  <a:cs typeface="Angsana New" panose="02020603050405020304" pitchFamily="18" charset="-34"/>
                              </a:rPr>
                              <m:t>𝐻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.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Angsana New" panose="02020603050405020304" pitchFamily="18" charset="-34"/>
                          </a:rPr>
                          <m:t>385</m:t>
                        </m:r>
                      </m:sup>
                    </m:sSup>
                  </m:oMath>
                </a14:m>
                <a:endParaRPr lang="en-US" sz="2200" dirty="0" smtClean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en-US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เมื่อ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</a:t>
                </a:r>
                <a:r>
                  <a:rPr lang="en-US" sz="2200" baseline="-250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c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ช่วงเวลาของความเข้มฝน – ชม.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ความยาวลำน้ำสายใหญ่จากจุดออก ถึงจุดไกลสุดบนสันปันน้ำ – กม.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th-TH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H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ความแตกต่างระดับ – ม. 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= 1000LS</a:t>
                </a:r>
              </a:p>
              <a:p>
                <a:pPr marL="201168" lvl="1" indent="0">
                  <a:lnSpc>
                    <a:spcPct val="100000"/>
                  </a:lnSpc>
                  <a:buNone/>
                </a:pPr>
                <a:r>
                  <a:rPr lang="en-US" sz="22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</a:t>
                </a:r>
                <a:r>
                  <a:rPr lang="en-US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	S = </a:t>
                </a:r>
                <a:r>
                  <a:rPr lang="th-TH" sz="2200" dirty="0" smtClean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ความลาดชันเฉลี่ยลำน้ำสายหลัก</a:t>
                </a:r>
                <a:endParaRPr lang="th-TH" sz="2200" dirty="0">
                  <a:latin typeface="Angsana New" panose="02020603050405020304" pitchFamily="18" charset="-34"/>
                  <a:cs typeface="Angsana New" panose="02020603050405020304" pitchFamily="18" charset="-34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7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540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>
                <a:latin typeface="Angsana New" panose="02020603050405020304" pitchFamily="18" charset="-34"/>
              </a:rPr>
              <a:t>ความเข้มฝนในช่วงเวลา และรอบปีการเกิดซ้ำที่ออกแบบ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200" b="1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Rainfall Intensity-Duration-Frequency Curve (IDF curve)</a:t>
            </a:r>
            <a:endParaRPr lang="th-TH" sz="2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931" y="2571877"/>
            <a:ext cx="5542855" cy="2899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197" y="1611085"/>
            <a:ext cx="3230072" cy="48205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97280" y="5919681"/>
            <a:ext cx="5368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ที่มา</a:t>
            </a:r>
            <a:r>
              <a:rPr lang="en-US" sz="2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: http://hydrology.rid.go.th/research-hydro/filepdf/</a:t>
            </a:r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idfUN040609.pdf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8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316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วิธีวิเคราะห์ลุ่มน้ำรวม (</a:t>
            </a:r>
            <a:r>
              <a:rPr lang="en-US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Regional Analysis</a:t>
            </a:r>
            <a:r>
              <a:rPr lang="th-TH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th-TH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24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มีขั้นตอนดังต่อไปนี้</a:t>
            </a:r>
          </a:p>
          <a:p>
            <a:pPr lvl="1">
              <a:lnSpc>
                <a:spcPct val="10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รวบรวม และตรวจสอบข้อมูลปริมาณน้ำนองสูงสุดรายปี จากสถานีในลุ่มน้ำใกล้เคียงที่ตั้งโครงการ</a:t>
            </a:r>
          </a:p>
          <a:p>
            <a:pPr lvl="1">
              <a:lnSpc>
                <a:spcPct val="10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สร้างความสัมพันธ์ระหว่างค่าเฉลี่ยปริมาณน้ำนองสูงสุดรายปี (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กับ พื้นที่รับน้ำฝน (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</a:p>
          <a:p>
            <a:pPr marL="201168" lvl="1" indent="0">
              <a:lnSpc>
                <a:spcPct val="100000"/>
              </a:lnSpc>
              <a:buNone/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		Q</a:t>
            </a:r>
            <a:r>
              <a:rPr lang="en-US" sz="2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= aA</a:t>
            </a:r>
            <a:r>
              <a:rPr lang="en-US" sz="2200" baseline="30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b</a:t>
            </a:r>
          </a:p>
          <a:p>
            <a:pPr lvl="1">
              <a:lnSpc>
                <a:spcPct val="100000"/>
              </a:lnSpc>
            </a:pP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ทำการแจกแจงความถี่โดยทฤษฎี</a:t>
            </a:r>
            <a:r>
              <a:rPr lang="th-TH" sz="2200" spc="-5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กัมเบล</a:t>
            </a:r>
            <a:r>
              <a:rPr lang="en-US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(</a:t>
            </a:r>
            <a:r>
              <a:rPr lang="en-US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Gumbel distribution</a:t>
            </a: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r>
              <a:rPr lang="en-US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ของแต่ละสถานี ได้เป็นค่าปริมาณน้ำนองสูงสุดที่รอบปีการเกิดซ้ำ</a:t>
            </a:r>
            <a:r>
              <a:rPr lang="en-US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US" sz="2200" spc="-50" dirty="0" err="1" smtClean="0"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(</a:t>
            </a:r>
            <a:r>
              <a:rPr lang="en-US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200" spc="-5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th-TH" sz="2200" spc="-5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)</a:t>
            </a:r>
            <a:endParaRPr lang="en-US" sz="2200" spc="-5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0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คำนวณอัตราส่วน 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/ Q</a:t>
            </a:r>
            <a:r>
              <a:rPr lang="en-US" sz="2200" baseline="-250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F</a:t>
            </a:r>
            <a:r>
              <a:rPr lang="en-US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คำนวณ </a:t>
            </a:r>
            <a:r>
              <a:rPr lang="en-US" sz="2200" dirty="0">
                <a:latin typeface="Angsana New" panose="02020603050405020304" pitchFamily="18" charset="-34"/>
                <a:cs typeface="Angsana New" panose="02020603050405020304" pitchFamily="18" charset="-34"/>
              </a:rPr>
              <a:t>Q</a:t>
            </a:r>
            <a:r>
              <a:rPr lang="en-US" sz="2200" baseline="-25000" dirty="0">
                <a:latin typeface="Angsana New" panose="02020603050405020304" pitchFamily="18" charset="-34"/>
                <a:cs typeface="Angsana New" panose="02020603050405020304" pitchFamily="18" charset="-34"/>
              </a:rPr>
              <a:t>Tr</a:t>
            </a:r>
            <a:r>
              <a:rPr lang="th-TH" sz="2200" dirty="0" smtClean="0">
                <a:latin typeface="Angsana New" panose="02020603050405020304" pitchFamily="18" charset="-34"/>
                <a:cs typeface="Angsana New" panose="02020603050405020304" pitchFamily="18" charset="-34"/>
              </a:rPr>
              <a:t> ของโครงการ</a:t>
            </a:r>
            <a:endParaRPr lang="en-US" sz="2200" baseline="-25000" dirty="0" smtClean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1">
              <a:lnSpc>
                <a:spcPct val="100000"/>
              </a:lnSpc>
            </a:pPr>
            <a:endParaRPr lang="th-TH" sz="22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8" y="140711"/>
            <a:ext cx="1043189" cy="955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54593"/>
            <a:ext cx="1103881" cy="110388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844FE370-D554-46BE-9AE3-538462A9DCF8}" type="slidenum">
              <a:rPr lang="th-TH" sz="1800">
                <a:latin typeface="Angsana New" panose="02020603050405020304" pitchFamily="18" charset="-34"/>
                <a:cs typeface="Angsana New" panose="02020603050405020304" pitchFamily="18" charset="-34"/>
              </a:rPr>
              <a:pPr/>
              <a:t>9</a:t>
            </a:fld>
            <a:endParaRPr lang="th-TH" sz="180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908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trospect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Retrospect">
    <a:dk1>
      <a:sysClr val="windowText" lastClr="000000"/>
    </a:dk1>
    <a:lt1>
      <a:sysClr val="window" lastClr="FFFFFF"/>
    </a:lt1>
    <a:dk2>
      <a:srgbClr val="344068"/>
    </a:dk2>
    <a:lt2>
      <a:srgbClr val="D9E0E6"/>
    </a:lt2>
    <a:accent1>
      <a:srgbClr val="1CADE4"/>
    </a:accent1>
    <a:accent2>
      <a:srgbClr val="2683C6"/>
    </a:accent2>
    <a:accent3>
      <a:srgbClr val="28C4CC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3176</TotalTime>
  <Words>1951</Words>
  <Application>Microsoft Office PowerPoint</Application>
  <PresentationFormat>Widescreen</PresentationFormat>
  <Paragraphs>284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Angsana New</vt:lpstr>
      <vt:lpstr>Arial</vt:lpstr>
      <vt:lpstr>Calibri</vt:lpstr>
      <vt:lpstr>Calibri Light</vt:lpstr>
      <vt:lpstr>Cambria Math</vt:lpstr>
      <vt:lpstr>Cordia New</vt:lpstr>
      <vt:lpstr>TH SarabunPSK</vt:lpstr>
      <vt:lpstr>Retrospect</vt:lpstr>
      <vt:lpstr>การประเมินน้ำหลากในพื้นที่ลุ่มน้ำต่างๆ และการประเมินปริมาณน้ำไหลลงอ่างเก็บน้ำ</vt:lpstr>
      <vt:lpstr>การประเมินน้ำหลากในพื้นที่ลุ่มน้ำต่างๆ และการประเมินปริมาณน้ำไหลลงอ่างเก็บน้ำ</vt:lpstr>
      <vt:lpstr>การประเมินน้ำหลากในพื้นที่ลุ่มน้ำต่างๆ</vt:lpstr>
      <vt:lpstr>วิธี Rational Formula</vt:lpstr>
      <vt:lpstr>การประเมินค่าสัมประสิทธิ์การเกิดน้ำท่า</vt:lpstr>
      <vt:lpstr>สัมประสิทธิ์แสดงอัตราส่วนระหว่างน้ำท่าและน้ำฝน</vt:lpstr>
      <vt:lpstr>ความเข้มฝนในช่วงเวลา และรอบปีการเกิดซ้ำที่ออกแบบ</vt:lpstr>
      <vt:lpstr>ความเข้มฝนในช่วงเวลา และรอบปีการเกิดซ้ำที่ออกแบบ</vt:lpstr>
      <vt:lpstr>วิธีวิเคราะห์ลุ่มน้ำรวม (Regional Analysis)</vt:lpstr>
      <vt:lpstr>ตัวอย่าง โครงการประตูระบายน้ำวังชุมพร</vt:lpstr>
      <vt:lpstr>ตัวอย่าง (ต่อ)</vt:lpstr>
      <vt:lpstr>ตัวอย่าง (ต่อ)</vt:lpstr>
      <vt:lpstr>วิธีประยุกต์ใช้กราฟหนึ่งหน่วยน้ำท่า  (Unit Hydrograph)</vt:lpstr>
      <vt:lpstr>แนวความคิดทฤษฎี Unit Hydrograph</vt:lpstr>
      <vt:lpstr>PowerPoint Presentation</vt:lpstr>
      <vt:lpstr>Hydrograph &amp; Unit Hydrograph</vt:lpstr>
      <vt:lpstr>วิธีประยุกต์ใช้กราฟหนึ่งหน่วยน้ำท่า  (Unit Hydrograph)</vt:lpstr>
      <vt:lpstr>ศึกษาข้อมูลลักษณะกายภาพลุ่มน้ำของโครงการ</vt:lpstr>
      <vt:lpstr>การวิเคราะห์ปริมาณฝนส่วนเกิน</vt:lpstr>
      <vt:lpstr>การสังเคราะห์กราฟหนึ่งหน่วยน้ำท่า</vt:lpstr>
      <vt:lpstr>ขั้นตอนการสังเคราะห์กราฟหนึ่งหน่วยน้ำท่า</vt:lpstr>
      <vt:lpstr>ขั้นตอนการสังเคราะห์กราฟหนึ่งหน่วยน้ำท่า (ต่อ)</vt:lpstr>
      <vt:lpstr>ผลการสังเคราะห์กราฟหนึ่งหน่วยน้ำท่า</vt:lpstr>
      <vt:lpstr>ผลการสังเคราะห์กราฟหนึ่งหน่วยน้ำท่า (ต่อ)</vt:lpstr>
      <vt:lpstr>วิธี Snyder</vt:lpstr>
      <vt:lpstr>วิธี Snyder</vt:lpstr>
      <vt:lpstr>ตัวอย่างการประยุกต์ใช้กราฟหนึ่งหน่วยน้ำท่า</vt:lpstr>
      <vt:lpstr>ตัวอย่างการประยุกต์ใช้กราฟหนึ่งหน่วยน้ำท่า</vt:lpstr>
      <vt:lpstr>ตัวอย่างการประยุกต์ใช้กราฟหนึ่งหน่วยน้ำท่า</vt:lpstr>
      <vt:lpstr>การประเมินปริมาณน้ำไหลลงอ่างเก็บน้ำ</vt:lpstr>
      <vt:lpstr>การประเมินปริมาณน้ำต้นทุน</vt:lpstr>
      <vt:lpstr>การประเมินปริมาณน้ำต้นทุน</vt:lpstr>
      <vt:lpstr>การประเมินปริมาณน้ำต้นทุน</vt:lpstr>
      <vt:lpstr>การประเมินปริมาณน้ำไหลลงอ่างเก็บน้ำ แม่เตี๊ยะ  อ.จอมทอง จ.เชียงใหม่</vt:lpstr>
      <vt:lpstr>การประเมินปริมาณน้ำไหลลงอ่างเก็บน้ำ แม่เตี๊ยะ  อ.จอมทอง จ.เชียงใหม่</vt:lpstr>
      <vt:lpstr>การประเมินปริมาณน้ำไหลลงอ่างเก็บน้ำ แม่เตี๊ยะ  อ.จอมทอง จ.เชียงใหม่</vt:lpstr>
      <vt:lpstr>การประเมินปริมาณน้ำไหลลงอ่างเก็บน้ำ แม่เตี๊ยะ  อ.จอมทอง จ.เชียงใหม่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การฝึกอบรมเชิงปฏิบัติการด้านการใช้โปรแกรมสารสนเทศภูมิศาสตร์เพื่องานอุทกวิทยา</dc:title>
  <dc:creator>Corporate Edition</dc:creator>
  <cp:lastModifiedBy>Corporate Edition</cp:lastModifiedBy>
  <cp:revision>173</cp:revision>
  <dcterms:created xsi:type="dcterms:W3CDTF">2020-01-25T09:53:27Z</dcterms:created>
  <dcterms:modified xsi:type="dcterms:W3CDTF">2022-01-20T09:53:39Z</dcterms:modified>
</cp:coreProperties>
</file>