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3" r:id="rId4"/>
    <p:sldId id="324" r:id="rId5"/>
    <p:sldId id="313" r:id="rId6"/>
    <p:sldId id="311" r:id="rId7"/>
    <p:sldId id="309" r:id="rId8"/>
    <p:sldId id="310" r:id="rId9"/>
    <p:sldId id="362" r:id="rId10"/>
    <p:sldId id="363" r:id="rId11"/>
    <p:sldId id="364" r:id="rId12"/>
    <p:sldId id="365" r:id="rId13"/>
    <p:sldId id="366" r:id="rId14"/>
    <p:sldId id="372" r:id="rId15"/>
    <p:sldId id="373" r:id="rId16"/>
    <p:sldId id="374" r:id="rId17"/>
    <p:sldId id="293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12" r:id="rId29"/>
    <p:sldId id="260" r:id="rId30"/>
    <p:sldId id="281" r:id="rId31"/>
    <p:sldId id="316" r:id="rId32"/>
    <p:sldId id="317" r:id="rId33"/>
    <p:sldId id="318" r:id="rId34"/>
    <p:sldId id="319" r:id="rId35"/>
    <p:sldId id="334" r:id="rId36"/>
    <p:sldId id="335" r:id="rId37"/>
    <p:sldId id="336" r:id="rId38"/>
    <p:sldId id="321" r:id="rId39"/>
    <p:sldId id="286" r:id="rId40"/>
    <p:sldId id="287" r:id="rId41"/>
    <p:sldId id="325" r:id="rId42"/>
    <p:sldId id="327" r:id="rId43"/>
    <p:sldId id="258" r:id="rId44"/>
    <p:sldId id="328" r:id="rId45"/>
    <p:sldId id="329" r:id="rId46"/>
    <p:sldId id="330" r:id="rId47"/>
    <p:sldId id="314" r:id="rId48"/>
    <p:sldId id="279" r:id="rId49"/>
    <p:sldId id="315" r:id="rId50"/>
    <p:sldId id="337" r:id="rId51"/>
    <p:sldId id="338" r:id="rId52"/>
    <p:sldId id="289" r:id="rId53"/>
    <p:sldId id="333" r:id="rId54"/>
    <p:sldId id="339" r:id="rId55"/>
    <p:sldId id="340" r:id="rId56"/>
    <p:sldId id="290" r:id="rId57"/>
    <p:sldId id="291" r:id="rId58"/>
    <p:sldId id="341" r:id="rId59"/>
    <p:sldId id="345" r:id="rId60"/>
    <p:sldId id="346" r:id="rId61"/>
    <p:sldId id="347" r:id="rId62"/>
    <p:sldId id="331" r:id="rId63"/>
    <p:sldId id="348" r:id="rId64"/>
    <p:sldId id="349" r:id="rId65"/>
    <p:sldId id="351" r:id="rId66"/>
    <p:sldId id="355" r:id="rId67"/>
    <p:sldId id="353" r:id="rId68"/>
    <p:sldId id="356" r:id="rId69"/>
    <p:sldId id="357" r:id="rId70"/>
    <p:sldId id="361" r:id="rId71"/>
    <p:sldId id="359" r:id="rId72"/>
    <p:sldId id="360" r:id="rId73"/>
    <p:sldId id="277" r:id="rId74"/>
  </p:sldIdLst>
  <p:sldSz cx="9144000" cy="6858000" type="screen4x3"/>
  <p:notesSz cx="6807200" cy="993933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E04E0"/>
    <a:srgbClr val="FF0000"/>
    <a:srgbClr val="B2B2B2"/>
    <a:srgbClr val="2B166E"/>
    <a:srgbClr val="692A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1" autoAdjust="0"/>
    <p:restoredTop sz="93312" autoAdjust="0"/>
  </p:normalViewPr>
  <p:slideViewPr>
    <p:cSldViewPr>
      <p:cViewPr>
        <p:scale>
          <a:sx n="66" d="100"/>
          <a:sy n="66" d="100"/>
        </p:scale>
        <p:origin x="-14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5" name="Group 33"/>
          <p:cNvGrpSpPr>
            <a:grpSpLocks/>
          </p:cNvGrpSpPr>
          <p:nvPr/>
        </p:nvGrpSpPr>
        <p:grpSpPr bwMode="auto">
          <a:xfrm>
            <a:off x="0" y="5661025"/>
            <a:ext cx="9144000" cy="1196975"/>
            <a:chOff x="0" y="3566"/>
            <a:chExt cx="5760" cy="754"/>
          </a:xfrm>
        </p:grpSpPr>
        <p:sp>
          <p:nvSpPr>
            <p:cNvPr id="3106" name="Rectangle 34"/>
            <p:cNvSpPr>
              <a:spLocks noChangeArrowheads="1"/>
            </p:cNvSpPr>
            <p:nvPr userDrawn="1"/>
          </p:nvSpPr>
          <p:spPr bwMode="gray">
            <a:xfrm>
              <a:off x="0" y="3657"/>
              <a:ext cx="5760" cy="6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gray">
            <a:xfrm>
              <a:off x="0" y="3566"/>
              <a:ext cx="5760" cy="12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108" name="Rectangle 36"/>
          <p:cNvSpPr>
            <a:spLocks noChangeArrowheads="1"/>
          </p:cNvSpPr>
          <p:nvPr/>
        </p:nvSpPr>
        <p:spPr bwMode="gray">
          <a:xfrm>
            <a:off x="0" y="5516563"/>
            <a:ext cx="914400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09600" y="1371600"/>
            <a:ext cx="5562600" cy="2590800"/>
          </a:xfrm>
        </p:spPr>
        <p:txBody>
          <a:bodyPr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81000" y="5486400"/>
            <a:ext cx="83058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3962400" y="5957888"/>
            <a:ext cx="1303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9CF77F-7DF2-4317-976B-3DF3E66C24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43700" y="395288"/>
            <a:ext cx="2095500" cy="60055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95288"/>
            <a:ext cx="6134100" cy="60055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0B33C3-9450-47FE-8FD1-2F0E210AF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38653E-F724-4127-ACDB-35DDD97A7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4144EA-8EE9-4591-9536-F958F4B9F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57F7CD-E8CE-4481-B2E5-97A50DB9EB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4E9E3-7DC0-490A-BC81-50D596C09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8D3D3D-27F8-45C2-8543-FFCEB370A2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759F2B-3D10-4BF8-8651-F37F8C059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D5D7E3-AB7D-4FEA-83F8-F7CE6DA3F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5C5153-E9D6-4C14-91DC-F788AA3DE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8" name="Object 34"/>
          <p:cNvGraphicFramePr>
            <a:graphicFrameLocks noChangeAspect="1"/>
          </p:cNvGraphicFramePr>
          <p:nvPr/>
        </p:nvGraphicFramePr>
        <p:xfrm>
          <a:off x="0" y="0"/>
          <a:ext cx="9144000" cy="1082675"/>
        </p:xfrm>
        <a:graphic>
          <a:graphicData uri="http://schemas.openxmlformats.org/presentationml/2006/ole">
            <p:oleObj spid="_x0000_s1058" name="Image" r:id="rId15" imgW="3115854" imgH="362529" progId="">
              <p:embed/>
            </p:oleObj>
          </a:graphicData>
        </a:graphic>
      </p:graphicFrame>
      <p:sp>
        <p:nvSpPr>
          <p:cNvPr id="1059" name="Rectangle 35"/>
          <p:cNvSpPr>
            <a:spLocks noChangeArrowheads="1"/>
          </p:cNvSpPr>
          <p:nvPr/>
        </p:nvSpPr>
        <p:spPr bwMode="gray">
          <a:xfrm>
            <a:off x="0" y="4763"/>
            <a:ext cx="914400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8400" y="647700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73825"/>
            <a:ext cx="609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/>
            </a:lvl1pPr>
          </a:lstStyle>
          <a:p>
            <a:fld id="{4C3EC250-358E-4E40-A657-A866A3875C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95288"/>
            <a:ext cx="8305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set%20&#3648;&#3585;&#3655;&#3610;&#3586;&#3657;&#3629;&#3617;&#3641;&#3621;1.xl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Interpolate%20URC.xl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6.xls"/><Relationship Id="rId3" Type="http://schemas.openxmlformats.org/officeDocument/2006/relationships/oleObject" Target="../embeddings/Microsoft_Office_Excel_97-2003_Worksheet1.xls"/><Relationship Id="rId7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Worksheet4.xls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0.png"/><Relationship Id="rId4" Type="http://schemas.openxmlformats.org/officeDocument/2006/relationships/oleObject" Target="../embeddings/Microsoft_Office_Excel_97-2003_Worksheet8.xls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1.png"/><Relationship Id="rId4" Type="http://schemas.openxmlformats.org/officeDocument/2006/relationships/oleObject" Target="../embeddings/Microsoft_Office_Excel_97-2003_Worksheet10.xls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2.png"/><Relationship Id="rId4" Type="http://schemas.openxmlformats.org/officeDocument/2006/relationships/oleObject" Target="../embeddings/Microsoft_Office_Excel_97-2003_Worksheet12.xls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609600" y="1981200"/>
            <a:ext cx="5562600" cy="1811338"/>
          </a:xfrm>
        </p:spPr>
        <p:txBody>
          <a:bodyPr/>
          <a:lstStyle/>
          <a:p>
            <a:r>
              <a:rPr lang="en-US" sz="3600" i="1"/>
              <a:t>Reservoir Operation </a:t>
            </a:r>
            <a:br>
              <a:rPr lang="en-US" sz="3600" i="1"/>
            </a:br>
            <a:r>
              <a:rPr lang="en-US" sz="3600" i="1"/>
              <a:t>Simulation</a:t>
            </a:r>
            <a:endParaRPr lang="en-US" sz="7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540375"/>
            <a:ext cx="8305800" cy="304800"/>
          </a:xfrm>
        </p:spPr>
        <p:txBody>
          <a:bodyPr/>
          <a:lstStyle/>
          <a:p>
            <a:r>
              <a:rPr lang="en-US"/>
              <a:t>http://water.rid.go.th/hwm/wmg/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5"/>
            <a:ext cx="9144000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กำหนดค่าความปลอดภัยของ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Marco MS office 2007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206850" name="Picture 2" descr="1"/>
          <p:cNvPicPr>
            <a:picLocks noChangeAspect="1" noChangeArrowheads="1"/>
          </p:cNvPicPr>
          <p:nvPr/>
        </p:nvPicPr>
        <p:blipFill>
          <a:blip r:embed="rId2" cstate="print"/>
          <a:srcRect r="47896" b="36395"/>
          <a:stretch>
            <a:fillRect/>
          </a:stretch>
        </p:blipFill>
        <p:spPr bwMode="auto">
          <a:xfrm>
            <a:off x="1500166" y="1815668"/>
            <a:ext cx="5500726" cy="5042332"/>
          </a:xfrm>
          <a:prstGeom prst="rect">
            <a:avLst/>
          </a:prstGeom>
          <a:noFill/>
        </p:spPr>
      </p:pic>
      <p:sp>
        <p:nvSpPr>
          <p:cNvPr id="206849" name="Oval 1"/>
          <p:cNvSpPr>
            <a:spLocks noChangeArrowheads="1"/>
          </p:cNvSpPr>
          <p:nvPr/>
        </p:nvSpPr>
        <p:spPr bwMode="auto">
          <a:xfrm>
            <a:off x="4286248" y="6429396"/>
            <a:ext cx="1428760" cy="2714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6851" name="Oval 3"/>
          <p:cNvSpPr>
            <a:spLocks noChangeArrowheads="1"/>
          </p:cNvSpPr>
          <p:nvPr/>
        </p:nvSpPr>
        <p:spPr bwMode="auto">
          <a:xfrm>
            <a:off x="1456623" y="1800440"/>
            <a:ext cx="500067" cy="50006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0" y="1071546"/>
            <a:ext cx="7500958" cy="71006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kumimoji="0" lang="en-US" altLang="ko-K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1. </a:t>
            </a:r>
            <a:r>
              <a:rPr kumimoji="0" lang="th-TH" altLang="ko-K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กดปุ่ม </a:t>
            </a:r>
            <a:r>
              <a:rPr kumimoji="0" lang="th-TH" altLang="ko-KR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โล</a:t>
            </a:r>
            <a:r>
              <a:rPr kumimoji="0" lang="th-TH" altLang="ko-K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โก้ </a:t>
            </a:r>
            <a:r>
              <a:rPr kumimoji="0" lang="en-US" altLang="ko-K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Office </a:t>
            </a:r>
            <a:r>
              <a:rPr kumimoji="0" lang="th-TH" altLang="ko-K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แล้วไปที่ ตัวเลือกของ </a:t>
            </a:r>
            <a:r>
              <a:rPr kumimoji="0" lang="en-US" altLang="ko-K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Excel</a:t>
            </a:r>
            <a:endParaRPr lang="en-US" altLang="ko-KR" sz="4000" dirty="0"/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กำหนดค่าความปลอดภัยของ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Marco MS office 2007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205825" name="Picture 1" descr="2"/>
          <p:cNvPicPr>
            <a:picLocks noChangeAspect="1" noChangeArrowheads="1"/>
          </p:cNvPicPr>
          <p:nvPr/>
        </p:nvPicPr>
        <p:blipFill>
          <a:blip r:embed="rId2" cstate="print"/>
          <a:srcRect r="54408" b="57307"/>
          <a:stretch>
            <a:fillRect/>
          </a:stretch>
        </p:blipFill>
        <p:spPr bwMode="auto">
          <a:xfrm>
            <a:off x="1285852" y="1785926"/>
            <a:ext cx="6286544" cy="4429156"/>
          </a:xfrm>
          <a:prstGeom prst="rect">
            <a:avLst/>
          </a:prstGeom>
          <a:noFill/>
        </p:spPr>
      </p:pic>
      <p:sp>
        <p:nvSpPr>
          <p:cNvPr id="205826" name="Oval 2"/>
          <p:cNvSpPr>
            <a:spLocks noChangeArrowheads="1"/>
          </p:cNvSpPr>
          <p:nvPr/>
        </p:nvSpPr>
        <p:spPr bwMode="auto">
          <a:xfrm>
            <a:off x="4572000" y="4214818"/>
            <a:ext cx="2786082" cy="342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0" y="1071546"/>
            <a:ext cx="7715304" cy="71006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2. </a:t>
            </a:r>
            <a:r>
              <a:rPr kumimoji="0" lang="th-TH" altLang="ko-KR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ติ๊กถูก</a:t>
            </a:r>
            <a:r>
              <a:rPr kumimoji="0" lang="th-TH" altLang="ko-K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ที่แสดง</a:t>
            </a:r>
            <a:r>
              <a:rPr kumimoji="0" lang="th-TH" altLang="ko-KR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แท็บ</a:t>
            </a:r>
            <a:r>
              <a:rPr kumimoji="0" lang="th-TH" altLang="ko-K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นักพัฒนาใน </a:t>
            </a:r>
            <a:r>
              <a:rPr kumimoji="0" lang="en-US" altLang="ko-K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Ribbon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กำหนดค่าความปลอดภัยของ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Marco MS office 2007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204801" name="Picture 1" descr="3"/>
          <p:cNvPicPr>
            <a:picLocks noChangeAspect="1" noChangeArrowheads="1"/>
          </p:cNvPicPr>
          <p:nvPr/>
        </p:nvPicPr>
        <p:blipFill>
          <a:blip r:embed="rId2" cstate="print"/>
          <a:srcRect r="40048" b="69386"/>
          <a:stretch>
            <a:fillRect/>
          </a:stretch>
        </p:blipFill>
        <p:spPr bwMode="auto">
          <a:xfrm>
            <a:off x="110070" y="2285992"/>
            <a:ext cx="8891086" cy="3400435"/>
          </a:xfrm>
          <a:prstGeom prst="rect">
            <a:avLst/>
          </a:prstGeom>
          <a:noFill/>
        </p:spPr>
      </p:pic>
      <p:sp>
        <p:nvSpPr>
          <p:cNvPr id="204802" name="Oval 2"/>
          <p:cNvSpPr>
            <a:spLocks noChangeArrowheads="1"/>
          </p:cNvSpPr>
          <p:nvPr/>
        </p:nvSpPr>
        <p:spPr bwMode="auto">
          <a:xfrm>
            <a:off x="1110203" y="3714752"/>
            <a:ext cx="3357586" cy="342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4803" name="Oval 3"/>
          <p:cNvSpPr>
            <a:spLocks noChangeArrowheads="1"/>
          </p:cNvSpPr>
          <p:nvPr/>
        </p:nvSpPr>
        <p:spPr bwMode="auto">
          <a:xfrm>
            <a:off x="7896813" y="2686724"/>
            <a:ext cx="857256" cy="342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0" y="1071546"/>
            <a:ext cx="7494657" cy="71006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3.</a:t>
            </a:r>
            <a:r>
              <a:rPr kumimoji="0" lang="th-TH" altLang="ko-KR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คลิ๊ก</a:t>
            </a:r>
            <a:r>
              <a:rPr kumimoji="0" lang="th-TH" altLang="ko-K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เลือกแถบนักพัฒนา </a:t>
            </a:r>
            <a:r>
              <a:rPr kumimoji="0" lang="en-US" altLang="ko-K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=&gt;</a:t>
            </a:r>
            <a:r>
              <a:rPr kumimoji="0" lang="th-TH" altLang="ko-K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 การรักษาความปลอดภัย</a:t>
            </a:r>
            <a:endParaRPr kumimoji="0" lang="th-TH" altLang="ko-KR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กำหนดค่าความปลอดภัยของ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Marco MS office 2007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20161" name="Picture 1" descr="4"/>
          <p:cNvPicPr>
            <a:picLocks noChangeAspect="1" noChangeArrowheads="1"/>
          </p:cNvPicPr>
          <p:nvPr/>
        </p:nvPicPr>
        <p:blipFill>
          <a:blip r:embed="rId2" cstate="print"/>
          <a:srcRect l="10855" t="5269" r="30527" b="62930"/>
          <a:stretch>
            <a:fillRect/>
          </a:stretch>
        </p:blipFill>
        <p:spPr bwMode="auto">
          <a:xfrm>
            <a:off x="-1" y="2214554"/>
            <a:ext cx="9113547" cy="3714761"/>
          </a:xfrm>
          <a:prstGeom prst="rect">
            <a:avLst/>
          </a:prstGeom>
          <a:noFill/>
        </p:spPr>
      </p:pic>
      <p:sp>
        <p:nvSpPr>
          <p:cNvPr id="220162" name="Oval 2"/>
          <p:cNvSpPr>
            <a:spLocks noChangeArrowheads="1"/>
          </p:cNvSpPr>
          <p:nvPr/>
        </p:nvSpPr>
        <p:spPr bwMode="auto">
          <a:xfrm>
            <a:off x="214282" y="4393411"/>
            <a:ext cx="1500198" cy="45005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20163" name="Oval 3"/>
          <p:cNvSpPr>
            <a:spLocks noChangeArrowheads="1"/>
          </p:cNvSpPr>
          <p:nvPr/>
        </p:nvSpPr>
        <p:spPr bwMode="auto">
          <a:xfrm>
            <a:off x="2714612" y="4429132"/>
            <a:ext cx="6429388" cy="414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0" y="1071546"/>
            <a:ext cx="6015086" cy="71006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ko-K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4.ไปที่ตั้ง</a:t>
            </a:r>
            <a:r>
              <a:rPr kumimoji="0" lang="th-TH" altLang="ko-KR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ค่าแมโคร</a:t>
            </a:r>
            <a:r>
              <a:rPr kumimoji="0" lang="th-TH" altLang="ko-K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Batang" pitchFamily="18" charset="-127"/>
                <a:cs typeface="Angsana New" pitchFamily="18" charset="-34"/>
              </a:rPr>
              <a:t> เลือกเปิดใช้งานทั้งหมด</a:t>
            </a:r>
            <a:endParaRPr kumimoji="0" lang="th-TH" altLang="ko-KR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กำหนดค่าความปลอดภัยของ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Marco MS office 2010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25224"/>
            <a:ext cx="8643998" cy="53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0" y="3599771"/>
            <a:ext cx="1500198" cy="28575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กำหนดค่าความปลอดภัยของ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Marco MS office 2010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760" y="1086061"/>
            <a:ext cx="700556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862884" y="3243714"/>
            <a:ext cx="1500198" cy="28575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6458416" y="3771676"/>
            <a:ext cx="1500198" cy="28575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กำหนดค่าความปลอดภัยของ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Marco MS office 2010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15088"/>
            <a:ext cx="6858048" cy="538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1071538" y="2285992"/>
            <a:ext cx="1500198" cy="28575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2214546" y="1928802"/>
            <a:ext cx="4500594" cy="414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03450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9144000" cy="4483100"/>
          </a:xfrm>
          <a:prstGeom prst="rect">
            <a:avLst/>
          </a:prstGeom>
          <a:noFill/>
        </p:spPr>
      </p:pic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6227763" y="2790825"/>
            <a:ext cx="2665412" cy="265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ชีต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Simulation Condition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เป็นชีตใส่รายละเอียดข้อมูลของอ่างเก็บน้ำ, ข้อมูลความต้องการใช้น้ำ, รายละเอียดของโปรแกรมที่ต้องใช้ในการ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Run</a:t>
            </a:r>
            <a:endParaRPr lang="th-TH" sz="28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3452" name="Rectangle 28"/>
          <p:cNvSpPr>
            <a:spLocks noChangeArrowheads="1"/>
          </p:cNvSpPr>
          <p:nvPr/>
        </p:nvSpPr>
        <p:spPr bwMode="auto">
          <a:xfrm>
            <a:off x="395288" y="5949950"/>
            <a:ext cx="1008062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075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9144000" cy="4521200"/>
          </a:xfrm>
          <a:prstGeom prst="rect">
            <a:avLst/>
          </a:prstGeom>
          <a:noFill/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6478588" y="2741613"/>
            <a:ext cx="2665412" cy="1292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ชีต </a:t>
            </a:r>
            <a:r>
              <a:rPr lang="en-US" sz="2600" b="0" dirty="0">
                <a:latin typeface="Angsana New" pitchFamily="18" charset="-34"/>
                <a:cs typeface="Angsana New" pitchFamily="18" charset="-34"/>
              </a:rPr>
              <a:t>Chart Daily Inflow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เป็นชีตแสดงกราฟ </a:t>
            </a:r>
            <a:r>
              <a:rPr lang="en-US" sz="2600" b="0" dirty="0">
                <a:latin typeface="Angsana New" pitchFamily="18" charset="-34"/>
                <a:cs typeface="Angsana New" pitchFamily="18" charset="-34"/>
              </a:rPr>
              <a:t>Inflow 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เฉลี่ยและ </a:t>
            </a:r>
            <a:r>
              <a:rPr lang="en-US" sz="2600" b="0" dirty="0">
                <a:latin typeface="Angsana New" pitchFamily="18" charset="-34"/>
                <a:cs typeface="Angsana New" pitchFamily="18" charset="-34"/>
              </a:rPr>
              <a:t>Inflow 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ปีที่คำนวณ</a:t>
            </a:r>
            <a:endParaRPr lang="th-TH" sz="26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187450" y="5949950"/>
            <a:ext cx="1008063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3388"/>
            <a:ext cx="9144000" cy="4533900"/>
          </a:xfrm>
          <a:prstGeom prst="rect">
            <a:avLst/>
          </a:prstGeom>
          <a:noFill/>
        </p:spPr>
      </p:pic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364163" y="5013325"/>
            <a:ext cx="3168650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ชีต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Chart Daily Outflow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เป็นชีตแสดงกราฟ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Outflow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เฉลี่ย และ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Outflow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ปีที่คำนวณ</a:t>
            </a:r>
            <a:endParaRPr lang="th-TH" sz="28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2051050" y="5989638"/>
            <a:ext cx="1008063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177212" cy="533400"/>
          </a:xfrm>
        </p:spPr>
        <p:txBody>
          <a:bodyPr/>
          <a:lstStyle/>
          <a:p>
            <a:r>
              <a:rPr lang="th-TH" sz="3600">
                <a:cs typeface="Angsana New" pitchFamily="18" charset="-34"/>
              </a:rPr>
              <a:t>วัตถุประสงค์</a:t>
            </a:r>
            <a:endParaRPr lang="th-TH" sz="3600">
              <a:solidFill>
                <a:schemeClr val="accent1"/>
              </a:solidFill>
              <a:cs typeface="Angsana New" pitchFamily="18" charset="-34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8270" name="Rectangle 30"/>
          <p:cNvSpPr>
            <a:spLocks noChangeArrowheads="1"/>
          </p:cNvSpPr>
          <p:nvPr/>
        </p:nvSpPr>
        <p:spPr bwMode="auto">
          <a:xfrm>
            <a:off x="684213" y="1360359"/>
            <a:ext cx="81581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การจำลองปฏิบัติการอ่างเก็บน้ำ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en-US" sz="3200" dirty="0">
                <a:latin typeface="Cordia New" pitchFamily="34" charset="-34"/>
                <a:cs typeface="Cordia New" pitchFamily="34" charset="-34"/>
              </a:rPr>
              <a:t>(Reservoir Operation Simulation)</a:t>
            </a:r>
          </a:p>
          <a:p>
            <a:pPr algn="ctr"/>
            <a:endParaRPr lang="en-US" sz="3200" dirty="0">
              <a:latin typeface="Cordia New" pitchFamily="34" charset="-34"/>
              <a:cs typeface="Cordia New" pitchFamily="34" charset="-34"/>
            </a:endParaRPr>
          </a:p>
          <a:p>
            <a:pPr algn="l"/>
            <a:r>
              <a:rPr lang="th-TH" sz="3200" dirty="0">
                <a:latin typeface="Cordia New" pitchFamily="34" charset="-34"/>
                <a:cs typeface="Cordia New" pitchFamily="34" charset="-34"/>
              </a:rPr>
              <a:t>	อ่างเก็บน้ำตามปกติแล้ว จะต้องมีการคำนวณคาดการณ์การใช้น้ำในแต่ละวันต่อสัปดาห์ของกิจกรรมต่างๆตลอดทั้งปีอยู่แล้ว เช่น การใช้น้ำเพื่อการเพาะปลูก การใช้น้ำเพื่อการอุปโภคและบริโภค การอุตสาหกรรม ฯลฯ ซึ่งถ้าไม่วางแผนแล้วอาจจะทำให้สูญเสียน้ำโดยไม่จำเป็น จึงต้องประเมินสภาพการใช้น้ำขึ้นมาโดยใช้โปรแกรมการประเมินสภาพน้ำในอ่างเก็บน้ำ </a:t>
            </a:r>
            <a:r>
              <a:rPr lang="en-US" sz="3200" dirty="0">
                <a:latin typeface="Cordia New" pitchFamily="34" charset="-34"/>
                <a:cs typeface="Cordia New" pitchFamily="34" charset="-34"/>
              </a:rPr>
              <a:t>(Reservoir Operation Simulation)</a:t>
            </a:r>
            <a:r>
              <a:rPr lang="th-TH" sz="3200" dirty="0">
                <a:latin typeface="Cordia New" pitchFamily="34" charset="-34"/>
                <a:cs typeface="Cordia New" pitchFamily="34" charset="-34"/>
              </a:rPr>
              <a:t> เป็นเครื่องมือช่วย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44000" cy="4503737"/>
          </a:xfrm>
          <a:prstGeom prst="rect">
            <a:avLst/>
          </a:prstGeom>
          <a:noFill/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5364163" y="5013325"/>
            <a:ext cx="3168650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ชีต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Chart Daily  Storage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เป็นชีตแสดงกราฟ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Storage </a:t>
            </a:r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เฉลี่ย และ </a:t>
            </a:r>
            <a:r>
              <a:rPr lang="en-US" sz="2800" b="0" dirty="0">
                <a:latin typeface="Angsana New" pitchFamily="18" charset="-34"/>
                <a:cs typeface="Angsana New" pitchFamily="18" charset="-34"/>
              </a:rPr>
              <a:t>Storage </a:t>
            </a:r>
            <a:r>
              <a:rPr lang="th-TH" sz="2800" b="0" dirty="0" smtClean="0">
                <a:latin typeface="Angsana New" pitchFamily="18" charset="-34"/>
                <a:cs typeface="Angsana New" pitchFamily="18" charset="-34"/>
              </a:rPr>
              <a:t>ปี ปีที่คำนวณ</a:t>
            </a:r>
            <a:endParaRPr lang="th-TH" sz="28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2916238" y="6021388"/>
            <a:ext cx="1008062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7213"/>
            <a:ext cx="9144000" cy="4546600"/>
          </a:xfrm>
          <a:prstGeom prst="rect">
            <a:avLst/>
          </a:prstGeom>
          <a:noFill/>
        </p:spPr>
      </p:pic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5219700" y="2565400"/>
            <a:ext cx="392430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b="0">
                <a:latin typeface="Angsana New" pitchFamily="18" charset="-34"/>
                <a:cs typeface="Angsana New" pitchFamily="18" charset="-34"/>
              </a:rPr>
              <a:t>ชีต </a:t>
            </a:r>
            <a:r>
              <a:rPr lang="en-US" b="0"/>
              <a:t>Simulation </a:t>
            </a:r>
            <a:r>
              <a:rPr lang="th-TH" sz="2800" b="0">
                <a:latin typeface="Angsana New" pitchFamily="18" charset="-34"/>
                <a:cs typeface="Angsana New" pitchFamily="18" charset="-34"/>
              </a:rPr>
              <a:t>เป็นชีตที่ใช้กรอกข้อมูล</a:t>
            </a:r>
            <a:r>
              <a:rPr lang="th-TH" sz="2800" b="0">
                <a:solidFill>
                  <a:srgbClr val="0E04E0"/>
                </a:solidFill>
                <a:latin typeface="Angsana New" pitchFamily="18" charset="-34"/>
                <a:cs typeface="Angsana New" pitchFamily="18" charset="-34"/>
              </a:rPr>
              <a:t>ระดับน้ำ, ปริมาณน้ำในอ่างเก็บน้ำ, </a:t>
            </a:r>
            <a:r>
              <a:rPr lang="en-US" sz="2800" b="0">
                <a:solidFill>
                  <a:srgbClr val="0E04E0"/>
                </a:solidFill>
                <a:latin typeface="Angsana New" pitchFamily="18" charset="-34"/>
                <a:cs typeface="Angsana New" pitchFamily="18" charset="-34"/>
              </a:rPr>
              <a:t>Inflow, </a:t>
            </a:r>
            <a:r>
              <a:rPr lang="th-TH" sz="2800" b="0">
                <a:solidFill>
                  <a:srgbClr val="0E04E0"/>
                </a:solidFill>
                <a:latin typeface="Angsana New" pitchFamily="18" charset="-34"/>
                <a:cs typeface="Angsana New" pitchFamily="18" charset="-34"/>
              </a:rPr>
              <a:t>ปริมาณระบายท้ายเขื่อน ในช่องที่ 3-6</a:t>
            </a:r>
            <a:r>
              <a:rPr lang="th-TH" sz="2800" b="0">
                <a:latin typeface="Angsana New" pitchFamily="18" charset="-34"/>
                <a:cs typeface="Angsana New" pitchFamily="18" charset="-34"/>
              </a:rPr>
              <a:t> และข้อมูลอื่นๆในช่องที่ 7-11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3563938" y="6121400"/>
            <a:ext cx="1008062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9144000" cy="4513262"/>
          </a:xfrm>
          <a:prstGeom prst="rect">
            <a:avLst/>
          </a:prstGeom>
          <a:noFill/>
        </p:spPr>
      </p:pic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6084888" y="3716338"/>
            <a:ext cx="2879725" cy="2236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b="0">
                <a:latin typeface="Angsana New" pitchFamily="18" charset="-34"/>
                <a:cs typeface="Angsana New" pitchFamily="18" charset="-34"/>
              </a:rPr>
              <a:t>ชีต </a:t>
            </a:r>
            <a:r>
              <a:rPr lang="en-US" sz="2800" b="0">
                <a:latin typeface="Angsana New" pitchFamily="18" charset="-34"/>
                <a:cs typeface="Angsana New" pitchFamily="18" charset="-34"/>
              </a:rPr>
              <a:t>Chart</a:t>
            </a:r>
            <a:r>
              <a:rPr lang="th-TH" sz="2800" b="0">
                <a:latin typeface="Angsana New" pitchFamily="18" charset="-34"/>
                <a:cs typeface="Angsana New" pitchFamily="18" charset="-34"/>
              </a:rPr>
              <a:t>ปริมาณน้ำจำลอง</a:t>
            </a:r>
            <a:r>
              <a:rPr lang="en-US" sz="2800" b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0">
                <a:latin typeface="Angsana New" pitchFamily="18" charset="-34"/>
                <a:cs typeface="Angsana New" pitchFamily="18" charset="-34"/>
              </a:rPr>
              <a:t>เป็นชีตแสดงกราฟปริมาณน้ำจำลอง, กราฟ</a:t>
            </a:r>
            <a:r>
              <a:rPr lang="en-US" sz="2800" b="0">
                <a:latin typeface="Angsana New" pitchFamily="18" charset="-34"/>
                <a:cs typeface="Angsana New" pitchFamily="18" charset="-34"/>
              </a:rPr>
              <a:t>Rule Curve, </a:t>
            </a:r>
            <a:r>
              <a:rPr lang="th-TH" sz="2800" b="0">
                <a:latin typeface="Angsana New" pitchFamily="18" charset="-34"/>
                <a:cs typeface="Angsana New" pitchFamily="18" charset="-34"/>
              </a:rPr>
              <a:t>กราฟปริมาณน้ำปีอื่นๆ และกราฟค่าอื่นๆ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4211638" y="5949950"/>
            <a:ext cx="1081087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157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8788"/>
            <a:ext cx="9144000" cy="4529137"/>
          </a:xfrm>
          <a:prstGeom prst="rect">
            <a:avLst/>
          </a:prstGeom>
          <a:noFill/>
        </p:spPr>
      </p:pic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5795963" y="2349500"/>
            <a:ext cx="3348037" cy="3081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b="0">
                <a:latin typeface="Angsana New" pitchFamily="18" charset="-34"/>
                <a:cs typeface="Angsana New" pitchFamily="18" charset="-34"/>
              </a:rPr>
              <a:t>ชีต </a:t>
            </a:r>
            <a:r>
              <a:rPr lang="en-US" sz="2800" b="0">
                <a:latin typeface="Angsana New" pitchFamily="18" charset="-34"/>
                <a:cs typeface="Angsana New" pitchFamily="18" charset="-34"/>
              </a:rPr>
              <a:t>Sheet for chart </a:t>
            </a:r>
            <a:r>
              <a:rPr lang="th-TH" sz="2800" b="0">
                <a:latin typeface="Angsana New" pitchFamily="18" charset="-34"/>
                <a:cs typeface="Angsana New" pitchFamily="18" charset="-34"/>
              </a:rPr>
              <a:t>เป็นชีตที่ต้องใส่ค่า ปริมาณที่ระดับน้ำเก็บกัก, ปริมาณที่ระดับน้ำต่ำสุด, ปริมาณน้ำ</a:t>
            </a:r>
            <a:r>
              <a:rPr lang="th-TH" sz="280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0">
                <a:latin typeface="Angsana New" pitchFamily="18" charset="-34"/>
                <a:cs typeface="Angsana New" pitchFamily="18" charset="-34"/>
              </a:rPr>
              <a:t>Upper Rule Curve </a:t>
            </a:r>
            <a:r>
              <a:rPr lang="th-TH" sz="2800" b="0">
                <a:latin typeface="Angsana New" pitchFamily="18" charset="-34"/>
                <a:cs typeface="Angsana New" pitchFamily="18" charset="-34"/>
              </a:rPr>
              <a:t>รายวัน</a:t>
            </a:r>
            <a:r>
              <a:rPr lang="en-US" sz="2800" b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2800" b="0">
                <a:latin typeface="Angsana New" pitchFamily="18" charset="-34"/>
                <a:cs typeface="Angsana New" pitchFamily="18" charset="-34"/>
              </a:rPr>
              <a:t>ปริมาณน้ำ</a:t>
            </a:r>
            <a:r>
              <a:rPr lang="en-US" sz="2800" b="0">
                <a:latin typeface="Angsana New" pitchFamily="18" charset="-34"/>
                <a:cs typeface="Angsana New" pitchFamily="18" charset="-34"/>
              </a:rPr>
              <a:t> Lower Rule Curve </a:t>
            </a:r>
            <a:r>
              <a:rPr lang="th-TH" sz="2800" b="0">
                <a:latin typeface="Angsana New" pitchFamily="18" charset="-34"/>
                <a:cs typeface="Angsana New" pitchFamily="18" charset="-34"/>
              </a:rPr>
              <a:t>รายวัน, ใส่สูตร </a:t>
            </a:r>
            <a:r>
              <a:rPr lang="en-US" sz="2800" b="0">
                <a:latin typeface="Angsana New" pitchFamily="18" charset="-34"/>
                <a:cs typeface="Angsana New" pitchFamily="18" charset="-34"/>
              </a:rPr>
              <a:t>Average</a:t>
            </a:r>
            <a:r>
              <a:rPr lang="th-TH" sz="2800" b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2800" b="0">
                <a:latin typeface="Angsana New" pitchFamily="18" charset="-34"/>
                <a:cs typeface="Angsana New" pitchFamily="18" charset="-34"/>
              </a:rPr>
              <a:t>SD, Avg+SD, Avg-SD</a:t>
            </a:r>
            <a:endParaRPr lang="th-TH" sz="2800" b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5076825" y="6021388"/>
            <a:ext cx="1008063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971550" y="1889125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>
                <a:cs typeface="Angsana New" pitchFamily="18" charset="-34"/>
              </a:rPr>
              <a:t>ปริมาณน้ำที่ระดับ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4619625"/>
          </a:xfrm>
          <a:prstGeom prst="rect">
            <a:avLst/>
          </a:prstGeom>
          <a:noFill/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5867400" y="5932488"/>
            <a:ext cx="1008063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5111750" y="4292600"/>
            <a:ext cx="403225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b="0">
                <a:latin typeface="Angsana New" pitchFamily="18" charset="-34"/>
                <a:cs typeface="Angsana New" pitchFamily="18" charset="-34"/>
              </a:rPr>
              <a:t>ชีต </a:t>
            </a:r>
            <a:r>
              <a:rPr lang="en-US" b="0"/>
              <a:t>Monthly Inflow </a:t>
            </a:r>
            <a:r>
              <a:rPr lang="th-TH" sz="2800" b="0">
                <a:latin typeface="Angsana New" pitchFamily="18" charset="-34"/>
                <a:cs typeface="Angsana New" pitchFamily="18" charset="-34"/>
              </a:rPr>
              <a:t>เป็นชีตใส่ค่า </a:t>
            </a:r>
            <a:r>
              <a:rPr lang="en-US" sz="2800" b="0">
                <a:latin typeface="Angsana New" pitchFamily="18" charset="-34"/>
                <a:cs typeface="Angsana New" pitchFamily="18" charset="-34"/>
              </a:rPr>
              <a:t>Inflow </a:t>
            </a:r>
            <a:r>
              <a:rPr lang="th-TH" sz="2800" b="0">
                <a:latin typeface="Angsana New" pitchFamily="18" charset="-34"/>
                <a:cs typeface="Angsana New" pitchFamily="18" charset="-34"/>
              </a:rPr>
              <a:t>รายวันตั้งแต่เริ่มเก็บกักน้ำจนถึงปัจจุบัน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1325"/>
            <a:ext cx="9144000" cy="4508500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5435600" y="4221163"/>
            <a:ext cx="3168650" cy="1382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b="0">
                <a:latin typeface="Angsana New" pitchFamily="18" charset="-34"/>
                <a:cs typeface="Angsana New" pitchFamily="18" charset="-34"/>
              </a:rPr>
              <a:t>ชีต </a:t>
            </a:r>
            <a:r>
              <a:rPr lang="en-US" sz="2800" b="0">
                <a:latin typeface="Angsana New" pitchFamily="18" charset="-34"/>
                <a:cs typeface="Angsana New" pitchFamily="18" charset="-34"/>
              </a:rPr>
              <a:t>Monthly Outflow </a:t>
            </a:r>
            <a:r>
              <a:rPr lang="th-TH" sz="2800" b="0">
                <a:latin typeface="Angsana New" pitchFamily="18" charset="-34"/>
                <a:cs typeface="Angsana New" pitchFamily="18" charset="-34"/>
              </a:rPr>
              <a:t>เป็นชีตแสดงค่า </a:t>
            </a:r>
            <a:r>
              <a:rPr lang="en-US" sz="2800" b="0">
                <a:latin typeface="Angsana New" pitchFamily="18" charset="-34"/>
                <a:cs typeface="Angsana New" pitchFamily="18" charset="-34"/>
              </a:rPr>
              <a:t>Outflow </a:t>
            </a:r>
            <a:r>
              <a:rPr lang="th-TH" sz="2800" b="0">
                <a:latin typeface="Angsana New" pitchFamily="18" charset="-34"/>
                <a:cs typeface="Angsana New" pitchFamily="18" charset="-34"/>
              </a:rPr>
              <a:t>รายวันตั้งแต่เริ่มเก็บกักน้ำจนถึงปัจจุบัน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6472238" y="5989638"/>
            <a:ext cx="1008062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5925"/>
            <a:ext cx="9144000" cy="4551363"/>
          </a:xfrm>
          <a:prstGeom prst="rect">
            <a:avLst/>
          </a:prstGeom>
          <a:noFill/>
        </p:spPr>
      </p:pic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7280275" y="5989638"/>
            <a:ext cx="1008063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5435600" y="4221163"/>
            <a:ext cx="3168650" cy="1382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800" b="0">
                <a:latin typeface="Angsana New" pitchFamily="18" charset="-34"/>
                <a:cs typeface="Angsana New" pitchFamily="18" charset="-34"/>
              </a:rPr>
              <a:t>ชีต </a:t>
            </a:r>
            <a:r>
              <a:rPr lang="en-US" sz="2800" b="0">
                <a:latin typeface="Angsana New" pitchFamily="18" charset="-34"/>
                <a:cs typeface="Angsana New" pitchFamily="18" charset="-34"/>
              </a:rPr>
              <a:t>Monthly Storage </a:t>
            </a:r>
            <a:r>
              <a:rPr lang="th-TH" sz="2800" b="0">
                <a:latin typeface="Angsana New" pitchFamily="18" charset="-34"/>
                <a:cs typeface="Angsana New" pitchFamily="18" charset="-34"/>
              </a:rPr>
              <a:t>เป็นชีตแสดงค่า </a:t>
            </a:r>
            <a:r>
              <a:rPr lang="en-US" sz="2800" b="0">
                <a:latin typeface="Angsana New" pitchFamily="18" charset="-34"/>
                <a:cs typeface="Angsana New" pitchFamily="18" charset="-34"/>
              </a:rPr>
              <a:t>Storage </a:t>
            </a:r>
            <a:r>
              <a:rPr lang="th-TH" sz="2800" b="0">
                <a:latin typeface="Angsana New" pitchFamily="18" charset="-34"/>
                <a:cs typeface="Angsana New" pitchFamily="18" charset="-34"/>
              </a:rPr>
              <a:t>รายวันตั้งแต่เริ่มเก็บกักน้ำจนถึงปัจจุบัน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8463"/>
            <a:ext cx="9144000" cy="4560887"/>
          </a:xfrm>
          <a:prstGeom prst="rect">
            <a:avLst/>
          </a:prstGeom>
          <a:noFill/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779838" y="3141663"/>
            <a:ext cx="3673475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3200" b="0">
                <a:latin typeface="Angsana New" pitchFamily="18" charset="-34"/>
                <a:cs typeface="Angsana New" pitchFamily="18" charset="-34"/>
              </a:rPr>
              <a:t>ชีต </a:t>
            </a:r>
            <a:r>
              <a:rPr lang="en-US" sz="3200" b="0">
                <a:latin typeface="Angsana New" pitchFamily="18" charset="-34"/>
                <a:cs typeface="Angsana New" pitchFamily="18" charset="-34"/>
              </a:rPr>
              <a:t>EL_Area_Vol </a:t>
            </a:r>
            <a:r>
              <a:rPr lang="th-TH" sz="3200" b="0">
                <a:latin typeface="Angsana New" pitchFamily="18" charset="-34"/>
                <a:cs typeface="Angsana New" pitchFamily="18" charset="-34"/>
              </a:rPr>
              <a:t>เป็นชีตที่ใช้กรอกค่าโค้งความจุอ่างเก็บน้ำ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7956550" y="5989638"/>
            <a:ext cx="1008063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7988"/>
            <a:ext cx="9144000" cy="4556125"/>
          </a:xfrm>
          <a:prstGeom prst="rect">
            <a:avLst/>
          </a:prstGeom>
          <a:noFill/>
        </p:spPr>
      </p:pic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779838" y="3141663"/>
            <a:ext cx="3673475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3200" b="0">
                <a:latin typeface="Angsana New" pitchFamily="18" charset="-34"/>
                <a:cs typeface="Angsana New" pitchFamily="18" charset="-34"/>
              </a:rPr>
              <a:t>ชีต </a:t>
            </a:r>
            <a:r>
              <a:rPr lang="en-US" sz="3200" b="0">
                <a:latin typeface="Angsana New" pitchFamily="18" charset="-34"/>
                <a:cs typeface="Angsana New" pitchFamily="18" charset="-34"/>
              </a:rPr>
              <a:t>Evap </a:t>
            </a:r>
            <a:r>
              <a:rPr lang="th-TH" sz="3200" b="0">
                <a:latin typeface="Angsana New" pitchFamily="18" charset="-34"/>
                <a:cs typeface="Angsana New" pitchFamily="18" charset="-34"/>
              </a:rPr>
              <a:t>เป็นชีตที่ใช้กรอกค่าอัตราการระเหยน้ำ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8604250" y="5989638"/>
            <a:ext cx="527050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177212" cy="533400"/>
          </a:xfrm>
        </p:spPr>
        <p:txBody>
          <a:bodyPr/>
          <a:lstStyle/>
          <a:p>
            <a:r>
              <a:rPr lang="th-TH" sz="3600">
                <a:cs typeface="Angsana New" pitchFamily="18" charset="-34"/>
              </a:rPr>
              <a:t>หัวข้อ</a:t>
            </a:r>
            <a:endParaRPr lang="th-TH" sz="3600">
              <a:solidFill>
                <a:schemeClr val="accent1"/>
              </a:solidFill>
              <a:cs typeface="Angsana New" pitchFamily="18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grpSp>
        <p:nvGrpSpPr>
          <p:cNvPr id="64537" name="Group 25"/>
          <p:cNvGrpSpPr>
            <a:grpSpLocks/>
          </p:cNvGrpSpPr>
          <p:nvPr/>
        </p:nvGrpSpPr>
        <p:grpSpPr bwMode="auto">
          <a:xfrm>
            <a:off x="2133600" y="1905000"/>
            <a:ext cx="4743450" cy="685800"/>
            <a:chOff x="1344" y="1200"/>
            <a:chExt cx="2988" cy="432"/>
          </a:xfrm>
        </p:grpSpPr>
        <p:sp>
          <p:nvSpPr>
            <p:cNvPr id="64517" name="AutoShape 5"/>
            <p:cNvSpPr>
              <a:spLocks noChangeArrowheads="1"/>
            </p:cNvSpPr>
            <p:nvPr/>
          </p:nvSpPr>
          <p:spPr bwMode="gray">
            <a:xfrm>
              <a:off x="1584" y="127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4518" name="AutoShape 6"/>
            <p:cNvSpPr>
              <a:spLocks noChangeArrowheads="1"/>
            </p:cNvSpPr>
            <p:nvPr/>
          </p:nvSpPr>
          <p:spPr bwMode="gray">
            <a:xfrm>
              <a:off x="1344" y="1200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4519" name="Text Box 7"/>
            <p:cNvSpPr txBox="1">
              <a:spLocks noChangeArrowheads="1"/>
            </p:cNvSpPr>
            <p:nvPr/>
          </p:nvSpPr>
          <p:spPr bwMode="gray">
            <a:xfrm>
              <a:off x="1728" y="1278"/>
              <a:ext cx="260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รายละเอียดชีตในโปรแกรม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64520" name="Text Box 8"/>
            <p:cNvSpPr txBox="1">
              <a:spLocks noChangeArrowheads="1"/>
            </p:cNvSpPr>
            <p:nvPr/>
          </p:nvSpPr>
          <p:spPr bwMode="gray">
            <a:xfrm>
              <a:off x="1441" y="126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4540" name="Group 28"/>
          <p:cNvGrpSpPr>
            <a:grpSpLocks/>
          </p:cNvGrpSpPr>
          <p:nvPr/>
        </p:nvGrpSpPr>
        <p:grpSpPr bwMode="auto">
          <a:xfrm>
            <a:off x="2133600" y="5335588"/>
            <a:ext cx="4724400" cy="685800"/>
            <a:chOff x="1344" y="2832"/>
            <a:chExt cx="2976" cy="432"/>
          </a:xfrm>
        </p:grpSpPr>
        <p:sp>
          <p:nvSpPr>
            <p:cNvPr id="64532" name="AutoShape 20"/>
            <p:cNvSpPr>
              <a:spLocks noChangeArrowheads="1"/>
            </p:cNvSpPr>
            <p:nvPr/>
          </p:nvSpPr>
          <p:spPr bwMode="gray">
            <a:xfrm>
              <a:off x="1584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4533" name="AutoShape 21"/>
            <p:cNvSpPr>
              <a:spLocks noChangeArrowheads="1"/>
            </p:cNvSpPr>
            <p:nvPr/>
          </p:nvSpPr>
          <p:spPr bwMode="gray">
            <a:xfrm>
              <a:off x="1344" y="2832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4534" name="Text Box 22"/>
            <p:cNvSpPr txBox="1">
              <a:spLocks noChangeArrowheads="1"/>
            </p:cNvSpPr>
            <p:nvPr/>
          </p:nvSpPr>
          <p:spPr bwMode="gray">
            <a:xfrm>
              <a:off x="1728" y="2911"/>
              <a:ext cx="255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การเพิ่มข้อมูล 1 ปี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64535" name="Text Box 23"/>
            <p:cNvSpPr txBox="1">
              <a:spLocks noChangeArrowheads="1"/>
            </p:cNvSpPr>
            <p:nvPr/>
          </p:nvSpPr>
          <p:spPr bwMode="gray">
            <a:xfrm>
              <a:off x="1441" y="289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64538" name="Group 26"/>
          <p:cNvGrpSpPr>
            <a:grpSpLocks/>
          </p:cNvGrpSpPr>
          <p:nvPr/>
        </p:nvGrpSpPr>
        <p:grpSpPr bwMode="auto">
          <a:xfrm>
            <a:off x="2133600" y="3582988"/>
            <a:ext cx="4743450" cy="685800"/>
            <a:chOff x="1344" y="1728"/>
            <a:chExt cx="2988" cy="432"/>
          </a:xfrm>
        </p:grpSpPr>
        <p:sp>
          <p:nvSpPr>
            <p:cNvPr id="64522" name="AutoShape 10"/>
            <p:cNvSpPr>
              <a:spLocks noChangeArrowheads="1"/>
            </p:cNvSpPr>
            <p:nvPr/>
          </p:nvSpPr>
          <p:spPr bwMode="gray">
            <a:xfrm>
              <a:off x="1584" y="1803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4523" name="AutoShape 11"/>
            <p:cNvSpPr>
              <a:spLocks noChangeArrowheads="1"/>
            </p:cNvSpPr>
            <p:nvPr/>
          </p:nvSpPr>
          <p:spPr bwMode="gray">
            <a:xfrm>
              <a:off x="1344" y="1728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4525" name="Text Box 13"/>
            <p:cNvSpPr txBox="1">
              <a:spLocks noChangeArrowheads="1"/>
            </p:cNvSpPr>
            <p:nvPr/>
          </p:nvSpPr>
          <p:spPr bwMode="gray">
            <a:xfrm>
              <a:off x="1441" y="179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4536" name="Text Box 24"/>
            <p:cNvSpPr txBox="1">
              <a:spLocks noChangeArrowheads="1"/>
            </p:cNvSpPr>
            <p:nvPr/>
          </p:nvSpPr>
          <p:spPr bwMode="gray">
            <a:xfrm>
              <a:off x="1746" y="1797"/>
              <a:ext cx="258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เริ่มโครงการใหม่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</p:grpSp>
      <p:grpSp>
        <p:nvGrpSpPr>
          <p:cNvPr id="64541" name="Group 29"/>
          <p:cNvGrpSpPr>
            <a:grpSpLocks/>
          </p:cNvGrpSpPr>
          <p:nvPr/>
        </p:nvGrpSpPr>
        <p:grpSpPr bwMode="auto">
          <a:xfrm>
            <a:off x="2133600" y="4421188"/>
            <a:ext cx="4743450" cy="685800"/>
            <a:chOff x="1344" y="2256"/>
            <a:chExt cx="2988" cy="432"/>
          </a:xfrm>
        </p:grpSpPr>
        <p:sp>
          <p:nvSpPr>
            <p:cNvPr id="64527" name="AutoShape 15"/>
            <p:cNvSpPr>
              <a:spLocks noChangeArrowheads="1"/>
            </p:cNvSpPr>
            <p:nvPr/>
          </p:nvSpPr>
          <p:spPr bwMode="gray">
            <a:xfrm>
              <a:off x="1584" y="2331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4529" name="Text Box 17"/>
            <p:cNvSpPr txBox="1">
              <a:spLocks noChangeArrowheads="1"/>
            </p:cNvSpPr>
            <p:nvPr/>
          </p:nvSpPr>
          <p:spPr bwMode="gray">
            <a:xfrm>
              <a:off x="1763" y="2296"/>
              <a:ext cx="256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การอัพเดทข้อมูลประจำสัปดาห์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64528" name="AutoShape 16"/>
            <p:cNvSpPr>
              <a:spLocks noChangeArrowheads="1"/>
            </p:cNvSpPr>
            <p:nvPr/>
          </p:nvSpPr>
          <p:spPr bwMode="gray">
            <a:xfrm>
              <a:off x="1344" y="2256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4530" name="Text Box 18"/>
            <p:cNvSpPr txBox="1">
              <a:spLocks noChangeArrowheads="1"/>
            </p:cNvSpPr>
            <p:nvPr/>
          </p:nvSpPr>
          <p:spPr bwMode="gray">
            <a:xfrm>
              <a:off x="1441" y="231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64548" name="Group 36"/>
          <p:cNvGrpSpPr>
            <a:grpSpLocks/>
          </p:cNvGrpSpPr>
          <p:nvPr/>
        </p:nvGrpSpPr>
        <p:grpSpPr bwMode="auto">
          <a:xfrm>
            <a:off x="1042988" y="2743200"/>
            <a:ext cx="5834062" cy="841375"/>
            <a:chOff x="1338" y="1728"/>
            <a:chExt cx="2988" cy="432"/>
          </a:xfrm>
        </p:grpSpPr>
        <p:sp>
          <p:nvSpPr>
            <p:cNvPr id="64544" name="AutoShape 32"/>
            <p:cNvSpPr>
              <a:spLocks noChangeArrowheads="1"/>
            </p:cNvSpPr>
            <p:nvPr/>
          </p:nvSpPr>
          <p:spPr bwMode="gray">
            <a:xfrm>
              <a:off x="1578" y="1803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9966">
                    <a:gamma/>
                    <a:tint val="21176"/>
                    <a:invGamma/>
                  </a:srgbClr>
                </a:gs>
                <a:gs pos="100000">
                  <a:srgbClr val="FF9966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4545" name="AutoShape 33"/>
            <p:cNvSpPr>
              <a:spLocks noChangeArrowheads="1"/>
            </p:cNvSpPr>
            <p:nvPr/>
          </p:nvSpPr>
          <p:spPr bwMode="gray">
            <a:xfrm>
              <a:off x="1338" y="1728"/>
              <a:ext cx="432" cy="432"/>
            </a:xfrm>
            <a:prstGeom prst="diamond">
              <a:avLst/>
            </a:prstGeom>
            <a:solidFill>
              <a:srgbClr val="FF9966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4546" name="Text Box 34"/>
            <p:cNvSpPr txBox="1">
              <a:spLocks noChangeArrowheads="1"/>
            </p:cNvSpPr>
            <p:nvPr/>
          </p:nvSpPr>
          <p:spPr bwMode="gray">
            <a:xfrm>
              <a:off x="1722" y="1806"/>
              <a:ext cx="260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3600">
                  <a:solidFill>
                    <a:srgbClr val="000000"/>
                  </a:solidFill>
                  <a:cs typeface="Angsana New" pitchFamily="18" charset="-34"/>
                </a:rPr>
                <a:t>ข้อมูลที่ต้องใช้</a:t>
              </a:r>
              <a:endParaRPr lang="en-US" sz="36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64547" name="Text Box 35"/>
            <p:cNvSpPr txBox="1">
              <a:spLocks noChangeArrowheads="1"/>
            </p:cNvSpPr>
            <p:nvPr/>
          </p:nvSpPr>
          <p:spPr bwMode="gray">
            <a:xfrm>
              <a:off x="1442" y="1739"/>
              <a:ext cx="210" cy="2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177212" cy="533400"/>
          </a:xfrm>
        </p:spPr>
        <p:txBody>
          <a:bodyPr/>
          <a:lstStyle/>
          <a:p>
            <a:r>
              <a:rPr lang="th-TH" sz="3600">
                <a:cs typeface="Angsana New" pitchFamily="18" charset="-34"/>
              </a:rPr>
              <a:t>วัตถุประสงค์</a:t>
            </a:r>
            <a:endParaRPr lang="th-TH" sz="3600">
              <a:solidFill>
                <a:schemeClr val="accent1"/>
              </a:solidFill>
              <a:cs typeface="Angsana New" pitchFamily="18" charset="-34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684213" y="1384300"/>
            <a:ext cx="8158162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sz="3200">
              <a:latin typeface="Cordia New" pitchFamily="34" charset="-34"/>
              <a:cs typeface="Cordia New" pitchFamily="34" charset="-34"/>
            </a:endParaRPr>
          </a:p>
          <a:p>
            <a:pPr algn="l"/>
            <a:r>
              <a:rPr lang="th-TH" sz="3200">
                <a:latin typeface="Cordia New" pitchFamily="34" charset="-34"/>
                <a:cs typeface="Cordia New" pitchFamily="34" charset="-34"/>
              </a:rPr>
              <a:t>	โปรแกรมการประเมินสภาพน้ำในอ่างเก็บน้ำ </a:t>
            </a:r>
            <a:r>
              <a:rPr lang="en-US" sz="3200">
                <a:latin typeface="Cordia New" pitchFamily="34" charset="-34"/>
                <a:cs typeface="Cordia New" pitchFamily="34" charset="-34"/>
              </a:rPr>
              <a:t>(Reservoir Operation Simulation)</a:t>
            </a:r>
            <a:r>
              <a:rPr lang="th-TH" sz="3200">
                <a:latin typeface="Cordia New" pitchFamily="34" charset="-34"/>
                <a:cs typeface="Cordia New" pitchFamily="34" charset="-34"/>
              </a:rPr>
              <a:t> เป็นเครื่องมือช่วยในการประเมินสภาพน้ำในอ่างเก็บน้ำ โดยการประยุกต์ใช้โปรแกรม </a:t>
            </a:r>
            <a:r>
              <a:rPr lang="en-US" sz="3200">
                <a:latin typeface="Cordia New" pitchFamily="34" charset="-34"/>
                <a:cs typeface="Cordia New" pitchFamily="34" charset="-34"/>
                <a:hlinkClick r:id="rId2" action="ppaction://hlinkfile"/>
              </a:rPr>
              <a:t>Visual Basic </a:t>
            </a:r>
            <a:r>
              <a:rPr lang="th-TH" sz="3200">
                <a:latin typeface="Cordia New" pitchFamily="34" charset="-34"/>
                <a:cs typeface="Cordia New" pitchFamily="34" charset="-34"/>
              </a:rPr>
              <a:t>ที่มีอยู่ใน </a:t>
            </a:r>
            <a:r>
              <a:rPr lang="en-US" sz="3200">
                <a:latin typeface="Cordia New" pitchFamily="34" charset="-34"/>
                <a:cs typeface="Cordia New" pitchFamily="34" charset="-34"/>
              </a:rPr>
              <a:t>Microsoft</a:t>
            </a:r>
            <a:r>
              <a:rPr lang="th-TH" sz="320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>
                <a:latin typeface="Cordia New" pitchFamily="34" charset="-34"/>
                <a:cs typeface="Cordia New" pitchFamily="34" charset="-34"/>
              </a:rPr>
              <a:t>Office</a:t>
            </a:r>
            <a:r>
              <a:rPr lang="th-TH" sz="320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>
                <a:latin typeface="Cordia New" pitchFamily="34" charset="-34"/>
                <a:cs typeface="Cordia New" pitchFamily="34" charset="-34"/>
              </a:rPr>
              <a:t>Excel</a:t>
            </a:r>
            <a:endParaRPr lang="th-TH" sz="2000">
              <a:latin typeface="Cordia New" pitchFamily="34" charset="-34"/>
              <a:cs typeface="Cordia New" pitchFamily="34" charset="-34"/>
            </a:endParaRPr>
          </a:p>
          <a:p>
            <a:pPr algn="l"/>
            <a:r>
              <a:rPr lang="th-TH" sz="3200">
                <a:latin typeface="Cordia New" pitchFamily="34" charset="-34"/>
                <a:cs typeface="Cordia New" pitchFamily="34" charset="-34"/>
              </a:rPr>
              <a:t>	โปรแกรมการประเมินสภาพน้ำในอ่างเก็บน้ำ </a:t>
            </a:r>
            <a:r>
              <a:rPr lang="en-US" sz="3200">
                <a:latin typeface="Cordia New" pitchFamily="34" charset="-34"/>
                <a:cs typeface="Cordia New" pitchFamily="34" charset="-34"/>
              </a:rPr>
              <a:t>(Reservoir Operation Simulation) </a:t>
            </a:r>
            <a:r>
              <a:rPr lang="th-TH" sz="3200">
                <a:latin typeface="Cordia New" pitchFamily="34" charset="-34"/>
                <a:cs typeface="Cordia New" pitchFamily="34" charset="-34"/>
              </a:rPr>
              <a:t>สามารถนำไปประยุกต์ใช้ได้กับอ่างเก็บน้ำขนาดใหญ่และอ่างเก็บน้ำขนาดกลางโดยใช้ข้อมูลพื้นฐานที่มีอยู่ตั้งแต่อดีตจนถึงปัจจุบัน และสะดวกต่อการใช้งานเนื่องจากสามารถทำงานบนระบบปฏิบัติการ </a:t>
            </a:r>
            <a:r>
              <a:rPr lang="en-US" sz="3200">
                <a:latin typeface="Cordia New" pitchFamily="34" charset="-34"/>
                <a:cs typeface="Cordia New" pitchFamily="34" charset="-34"/>
              </a:rPr>
              <a:t>Windows </a:t>
            </a:r>
            <a:r>
              <a:rPr lang="th-TH" sz="3200">
                <a:latin typeface="Cordia New" pitchFamily="34" charset="-34"/>
                <a:cs typeface="Cordia New" pitchFamily="34" charset="-34"/>
              </a:rPr>
              <a:t>ได้ทุกเวอร์ชั่น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cs typeface="Angsana New" pitchFamily="18" charset="-34"/>
              </a:rPr>
              <a:t>ข้อมูลที่ต้องใช้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812925"/>
            <a:ext cx="4392613" cy="4352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>
                <a:latin typeface="Angsana New" pitchFamily="18" charset="-34"/>
                <a:cs typeface="Angsana New" pitchFamily="18" charset="-34"/>
              </a:rPr>
              <a:t>ระดับน้ำในอ่างเก็บน้ำรายวัน</a:t>
            </a:r>
            <a:endParaRPr lang="en-US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>
                <a:latin typeface="Angsana New" pitchFamily="18" charset="-34"/>
                <a:cs typeface="Angsana New" pitchFamily="18" charset="-34"/>
              </a:rPr>
              <a:t>ปริมาณน้ำในอ่างเก็บน้ำรายวัน</a:t>
            </a:r>
          </a:p>
          <a:p>
            <a:pPr>
              <a:lnSpc>
                <a:spcPct val="90000"/>
              </a:lnSpc>
            </a:pPr>
            <a:r>
              <a:rPr lang="th-TH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>
                <a:latin typeface="Angsana New" pitchFamily="18" charset="-34"/>
                <a:cs typeface="Angsana New" pitchFamily="18" charset="-34"/>
              </a:rPr>
              <a:t>Inflow </a:t>
            </a:r>
            <a:r>
              <a:rPr lang="th-TH">
                <a:latin typeface="Angsana New" pitchFamily="18" charset="-34"/>
                <a:cs typeface="Angsana New" pitchFamily="18" charset="-34"/>
              </a:rPr>
              <a:t>รายวัน</a:t>
            </a:r>
            <a:endParaRPr lang="en-US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ngsana New" pitchFamily="18" charset="-34"/>
                <a:cs typeface="Angsana New" pitchFamily="18" charset="-34"/>
              </a:rPr>
              <a:t> Outflow </a:t>
            </a:r>
            <a:r>
              <a:rPr lang="th-TH">
                <a:latin typeface="Angsana New" pitchFamily="18" charset="-34"/>
                <a:cs typeface="Angsana New" pitchFamily="18" charset="-34"/>
              </a:rPr>
              <a:t>รายวัน</a:t>
            </a:r>
            <a:endParaRPr lang="en-US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>
                <a:latin typeface="Angsana New" pitchFamily="18" charset="-34"/>
                <a:cs typeface="Angsana New" pitchFamily="18" charset="-34"/>
              </a:rPr>
              <a:t> โค้งความจุอ่างเก็บน้ำ</a:t>
            </a:r>
          </a:p>
          <a:p>
            <a:pPr>
              <a:lnSpc>
                <a:spcPct val="90000"/>
              </a:lnSpc>
            </a:pPr>
            <a:r>
              <a:rPr lang="en-US">
                <a:latin typeface="Angsana New" pitchFamily="18" charset="-34"/>
                <a:cs typeface="Angsana New" pitchFamily="18" charset="-34"/>
              </a:rPr>
              <a:t> Rule Curve </a:t>
            </a:r>
            <a:r>
              <a:rPr lang="th-TH">
                <a:latin typeface="Angsana New" pitchFamily="18" charset="-34"/>
                <a:cs typeface="Angsana New" pitchFamily="18" charset="-34"/>
              </a:rPr>
              <a:t>รายวัน</a:t>
            </a:r>
          </a:p>
          <a:p>
            <a:pPr>
              <a:lnSpc>
                <a:spcPct val="90000"/>
              </a:lnSpc>
            </a:pPr>
            <a:r>
              <a:rPr lang="th-TH">
                <a:latin typeface="Angsana New" pitchFamily="18" charset="-34"/>
                <a:cs typeface="Angsana New" pitchFamily="18" charset="-34"/>
              </a:rPr>
              <a:t> อัตราการระเหย	(ถ้ามี)</a:t>
            </a:r>
          </a:p>
          <a:p>
            <a:pPr>
              <a:lnSpc>
                <a:spcPct val="90000"/>
              </a:lnSpc>
            </a:pPr>
            <a:r>
              <a:rPr lang="th-TH">
                <a:latin typeface="Angsana New" pitchFamily="18" charset="-34"/>
                <a:cs typeface="Angsana New" pitchFamily="18" charset="-34"/>
              </a:rPr>
              <a:t> ปริมาณน้ำล้นอ่าง	(ถ้ามี)</a:t>
            </a:r>
          </a:p>
          <a:p>
            <a:pPr>
              <a:lnSpc>
                <a:spcPct val="90000"/>
              </a:lnSpc>
            </a:pPr>
            <a:r>
              <a:rPr lang="th-TH">
                <a:latin typeface="Angsana New" pitchFamily="18" charset="-34"/>
                <a:cs typeface="Angsana New" pitchFamily="18" charset="-34"/>
              </a:rPr>
              <a:t> ปริมาณการสูบน้ำ	(ถ้ามี)</a:t>
            </a:r>
          </a:p>
          <a:p>
            <a:pPr>
              <a:lnSpc>
                <a:spcPct val="90000"/>
              </a:lnSpc>
            </a:pPr>
            <a:endParaRPr lang="en-US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7081" name="Rectangle 41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177212" cy="533400"/>
          </a:xfrm>
        </p:spPr>
        <p:txBody>
          <a:bodyPr/>
          <a:lstStyle/>
          <a:p>
            <a:r>
              <a:rPr lang="th-TH" sz="3600">
                <a:cs typeface="Angsana New" pitchFamily="18" charset="-34"/>
              </a:rPr>
              <a:t>หัวข้อ</a:t>
            </a:r>
            <a:endParaRPr lang="th-TH" sz="3600">
              <a:solidFill>
                <a:schemeClr val="accent1"/>
              </a:solidFill>
              <a:cs typeface="Angsana New" pitchFamily="18" charset="-34"/>
            </a:endParaRP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grpSp>
        <p:nvGrpSpPr>
          <p:cNvPr id="131076" name="Group 4"/>
          <p:cNvGrpSpPr>
            <a:grpSpLocks/>
          </p:cNvGrpSpPr>
          <p:nvPr/>
        </p:nvGrpSpPr>
        <p:grpSpPr bwMode="auto">
          <a:xfrm>
            <a:off x="2133600" y="1905000"/>
            <a:ext cx="4743450" cy="685800"/>
            <a:chOff x="1344" y="1200"/>
            <a:chExt cx="2988" cy="432"/>
          </a:xfrm>
        </p:grpSpPr>
        <p:sp>
          <p:nvSpPr>
            <p:cNvPr id="131077" name="AutoShape 5"/>
            <p:cNvSpPr>
              <a:spLocks noChangeArrowheads="1"/>
            </p:cNvSpPr>
            <p:nvPr/>
          </p:nvSpPr>
          <p:spPr bwMode="gray">
            <a:xfrm>
              <a:off x="1584" y="127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1078" name="AutoShape 6"/>
            <p:cNvSpPr>
              <a:spLocks noChangeArrowheads="1"/>
            </p:cNvSpPr>
            <p:nvPr/>
          </p:nvSpPr>
          <p:spPr bwMode="gray">
            <a:xfrm>
              <a:off x="1344" y="1200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1079" name="Text Box 7"/>
            <p:cNvSpPr txBox="1">
              <a:spLocks noChangeArrowheads="1"/>
            </p:cNvSpPr>
            <p:nvPr/>
          </p:nvSpPr>
          <p:spPr bwMode="gray">
            <a:xfrm>
              <a:off x="1728" y="1278"/>
              <a:ext cx="260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รายละเอียดชีตในโปรแกรม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131080" name="Text Box 8"/>
            <p:cNvSpPr txBox="1">
              <a:spLocks noChangeArrowheads="1"/>
            </p:cNvSpPr>
            <p:nvPr/>
          </p:nvSpPr>
          <p:spPr bwMode="gray">
            <a:xfrm>
              <a:off x="1441" y="126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1081" name="Group 9"/>
          <p:cNvGrpSpPr>
            <a:grpSpLocks/>
          </p:cNvGrpSpPr>
          <p:nvPr/>
        </p:nvGrpSpPr>
        <p:grpSpPr bwMode="auto">
          <a:xfrm>
            <a:off x="2133600" y="5335588"/>
            <a:ext cx="4724400" cy="685800"/>
            <a:chOff x="1344" y="2832"/>
            <a:chExt cx="2976" cy="432"/>
          </a:xfrm>
        </p:grpSpPr>
        <p:sp>
          <p:nvSpPr>
            <p:cNvPr id="131082" name="AutoShape 10"/>
            <p:cNvSpPr>
              <a:spLocks noChangeArrowheads="1"/>
            </p:cNvSpPr>
            <p:nvPr/>
          </p:nvSpPr>
          <p:spPr bwMode="gray">
            <a:xfrm>
              <a:off x="1584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1083" name="AutoShape 11"/>
            <p:cNvSpPr>
              <a:spLocks noChangeArrowheads="1"/>
            </p:cNvSpPr>
            <p:nvPr/>
          </p:nvSpPr>
          <p:spPr bwMode="gray">
            <a:xfrm>
              <a:off x="1344" y="2832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1084" name="Text Box 12"/>
            <p:cNvSpPr txBox="1">
              <a:spLocks noChangeArrowheads="1"/>
            </p:cNvSpPr>
            <p:nvPr/>
          </p:nvSpPr>
          <p:spPr bwMode="gray">
            <a:xfrm>
              <a:off x="1728" y="2911"/>
              <a:ext cx="255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การเพิ่มข้อมูล 1 ปี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131085" name="Text Box 13"/>
            <p:cNvSpPr txBox="1">
              <a:spLocks noChangeArrowheads="1"/>
            </p:cNvSpPr>
            <p:nvPr/>
          </p:nvSpPr>
          <p:spPr bwMode="gray">
            <a:xfrm>
              <a:off x="1441" y="289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31086" name="Group 14"/>
          <p:cNvGrpSpPr>
            <a:grpSpLocks/>
          </p:cNvGrpSpPr>
          <p:nvPr/>
        </p:nvGrpSpPr>
        <p:grpSpPr bwMode="auto">
          <a:xfrm>
            <a:off x="1042988" y="3582988"/>
            <a:ext cx="5834062" cy="841375"/>
            <a:chOff x="1344" y="1728"/>
            <a:chExt cx="2988" cy="432"/>
          </a:xfrm>
        </p:grpSpPr>
        <p:sp>
          <p:nvSpPr>
            <p:cNvPr id="131087" name="AutoShape 15"/>
            <p:cNvSpPr>
              <a:spLocks noChangeArrowheads="1"/>
            </p:cNvSpPr>
            <p:nvPr/>
          </p:nvSpPr>
          <p:spPr bwMode="gray">
            <a:xfrm>
              <a:off x="1584" y="1803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1088" name="AutoShape 16"/>
            <p:cNvSpPr>
              <a:spLocks noChangeArrowheads="1"/>
            </p:cNvSpPr>
            <p:nvPr/>
          </p:nvSpPr>
          <p:spPr bwMode="gray">
            <a:xfrm>
              <a:off x="1344" y="1728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1089" name="Text Box 17"/>
            <p:cNvSpPr txBox="1">
              <a:spLocks noChangeArrowheads="1"/>
            </p:cNvSpPr>
            <p:nvPr/>
          </p:nvSpPr>
          <p:spPr bwMode="gray">
            <a:xfrm>
              <a:off x="1448" y="1739"/>
              <a:ext cx="210" cy="2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1090" name="Text Box 18"/>
            <p:cNvSpPr txBox="1">
              <a:spLocks noChangeArrowheads="1"/>
            </p:cNvSpPr>
            <p:nvPr/>
          </p:nvSpPr>
          <p:spPr bwMode="gray">
            <a:xfrm>
              <a:off x="1746" y="1797"/>
              <a:ext cx="258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3600">
                  <a:solidFill>
                    <a:srgbClr val="000000"/>
                  </a:solidFill>
                  <a:cs typeface="Angsana New" pitchFamily="18" charset="-34"/>
                </a:rPr>
                <a:t>เริ่มโครงการใหม่</a:t>
              </a:r>
              <a:endParaRPr lang="en-US" sz="36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</p:grpSp>
      <p:grpSp>
        <p:nvGrpSpPr>
          <p:cNvPr id="131091" name="Group 19"/>
          <p:cNvGrpSpPr>
            <a:grpSpLocks/>
          </p:cNvGrpSpPr>
          <p:nvPr/>
        </p:nvGrpSpPr>
        <p:grpSpPr bwMode="auto">
          <a:xfrm>
            <a:off x="2133600" y="4421188"/>
            <a:ext cx="4743450" cy="685800"/>
            <a:chOff x="1344" y="2256"/>
            <a:chExt cx="2988" cy="432"/>
          </a:xfrm>
        </p:grpSpPr>
        <p:sp>
          <p:nvSpPr>
            <p:cNvPr id="131092" name="AutoShape 20"/>
            <p:cNvSpPr>
              <a:spLocks noChangeArrowheads="1"/>
            </p:cNvSpPr>
            <p:nvPr/>
          </p:nvSpPr>
          <p:spPr bwMode="gray">
            <a:xfrm>
              <a:off x="1584" y="2331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1093" name="Text Box 21"/>
            <p:cNvSpPr txBox="1">
              <a:spLocks noChangeArrowheads="1"/>
            </p:cNvSpPr>
            <p:nvPr/>
          </p:nvSpPr>
          <p:spPr bwMode="gray">
            <a:xfrm>
              <a:off x="1763" y="2296"/>
              <a:ext cx="256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การอัพเดทข้อมูลประจำสัปดาห์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131094" name="AutoShape 22"/>
            <p:cNvSpPr>
              <a:spLocks noChangeArrowheads="1"/>
            </p:cNvSpPr>
            <p:nvPr/>
          </p:nvSpPr>
          <p:spPr bwMode="gray">
            <a:xfrm>
              <a:off x="1344" y="2256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1095" name="Text Box 23"/>
            <p:cNvSpPr txBox="1">
              <a:spLocks noChangeArrowheads="1"/>
            </p:cNvSpPr>
            <p:nvPr/>
          </p:nvSpPr>
          <p:spPr bwMode="gray">
            <a:xfrm>
              <a:off x="1441" y="231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31096" name="Rectangle 2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31097" name="Group 25"/>
          <p:cNvGrpSpPr>
            <a:grpSpLocks/>
          </p:cNvGrpSpPr>
          <p:nvPr/>
        </p:nvGrpSpPr>
        <p:grpSpPr bwMode="auto">
          <a:xfrm>
            <a:off x="2124075" y="2743200"/>
            <a:ext cx="4743450" cy="685800"/>
            <a:chOff x="1338" y="1728"/>
            <a:chExt cx="2988" cy="432"/>
          </a:xfrm>
        </p:grpSpPr>
        <p:sp>
          <p:nvSpPr>
            <p:cNvPr id="131098" name="AutoShape 26"/>
            <p:cNvSpPr>
              <a:spLocks noChangeArrowheads="1"/>
            </p:cNvSpPr>
            <p:nvPr/>
          </p:nvSpPr>
          <p:spPr bwMode="gray">
            <a:xfrm>
              <a:off x="1578" y="1803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9966">
                    <a:gamma/>
                    <a:tint val="21176"/>
                    <a:invGamma/>
                  </a:srgbClr>
                </a:gs>
                <a:gs pos="100000">
                  <a:srgbClr val="FF9966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1099" name="AutoShape 27"/>
            <p:cNvSpPr>
              <a:spLocks noChangeArrowheads="1"/>
            </p:cNvSpPr>
            <p:nvPr/>
          </p:nvSpPr>
          <p:spPr bwMode="gray">
            <a:xfrm>
              <a:off x="1338" y="1728"/>
              <a:ext cx="432" cy="432"/>
            </a:xfrm>
            <a:prstGeom prst="diamond">
              <a:avLst/>
            </a:prstGeom>
            <a:solidFill>
              <a:srgbClr val="FF9966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1100" name="Text Box 28"/>
            <p:cNvSpPr txBox="1">
              <a:spLocks noChangeArrowheads="1"/>
            </p:cNvSpPr>
            <p:nvPr/>
          </p:nvSpPr>
          <p:spPr bwMode="gray">
            <a:xfrm>
              <a:off x="1722" y="1806"/>
              <a:ext cx="260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ข้อมูลที่ต้องใช้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131101" name="Text Box 29"/>
            <p:cNvSpPr txBox="1">
              <a:spLocks noChangeArrowheads="1"/>
            </p:cNvSpPr>
            <p:nvPr/>
          </p:nvSpPr>
          <p:spPr bwMode="gray">
            <a:xfrm>
              <a:off x="1435" y="179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7988"/>
            <a:ext cx="9144000" cy="4556125"/>
          </a:xfrm>
          <a:prstGeom prst="rect">
            <a:avLst/>
          </a:prstGeom>
          <a:noFill/>
        </p:spPr>
      </p:pic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>
                <a:cs typeface="Angsana New" pitchFamily="18" charset="-34"/>
              </a:rPr>
              <a:t>เริ่มโครงการใหม่</a:t>
            </a:r>
            <a:endParaRPr lang="en-US" sz="4000">
              <a:cs typeface="Angsana New" pitchFamily="18" charset="-34"/>
            </a:endParaRP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8604250" y="5989638"/>
            <a:ext cx="527050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051050" y="2133600"/>
            <a:ext cx="6705600" cy="3505200"/>
          </a:xfrm>
          <a:solidFill>
            <a:schemeClr val="bg1"/>
          </a:solidFill>
          <a:ln/>
        </p:spPr>
        <p:txBody>
          <a:bodyPr/>
          <a:lstStyle/>
          <a:p>
            <a:r>
              <a:rPr lang="th-TH">
                <a:latin typeface="Angsana New" pitchFamily="18" charset="-34"/>
                <a:cs typeface="Angsana New" pitchFamily="18" charset="-34"/>
              </a:rPr>
              <a:t> 1. ใส่ข้อมูลอัตราการระเหย</a:t>
            </a:r>
            <a:r>
              <a:rPr lang="en-US">
                <a:latin typeface="Angsana New" pitchFamily="18" charset="-34"/>
                <a:cs typeface="Angsana New" pitchFamily="18" charset="-34"/>
              </a:rPr>
              <a:t> </a:t>
            </a:r>
          </a:p>
          <a:p>
            <a:endParaRPr lang="en-US" sz="9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b="1">
                <a:latin typeface="Angsana New" pitchFamily="18" charset="-34"/>
                <a:cs typeface="Angsana New" pitchFamily="18" charset="-34"/>
              </a:rPr>
              <a:t>ไปที่ชีต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Evap </a:t>
            </a:r>
            <a:endParaRPr lang="th-TH" b="1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b="1">
                <a:latin typeface="Angsana New" pitchFamily="18" charset="-34"/>
                <a:cs typeface="Angsana New" pitchFamily="18" charset="-34"/>
              </a:rPr>
              <a:t>กรอกข้อมูลอัตราการระเหยเฉลี่ยรายเดือน(ม.ม.)  </a:t>
            </a:r>
            <a:br>
              <a:rPr lang="th-TH" b="1">
                <a:latin typeface="Angsana New" pitchFamily="18" charset="-34"/>
                <a:cs typeface="Angsana New" pitchFamily="18" charset="-34"/>
              </a:rPr>
            </a:br>
            <a:r>
              <a:rPr lang="th-TH" b="1">
                <a:latin typeface="Angsana New" pitchFamily="18" charset="-34"/>
                <a:cs typeface="Angsana New" pitchFamily="18" charset="-34"/>
              </a:rPr>
              <a:t>ในช่องสีเหลือง จนครบ 12 เดือน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 </a:t>
            </a:r>
            <a:br>
              <a:rPr lang="en-US" b="1">
                <a:latin typeface="Angsana New" pitchFamily="18" charset="-34"/>
                <a:cs typeface="Angsana New" pitchFamily="18" charset="-34"/>
              </a:rPr>
            </a:br>
            <a:endParaRPr lang="en-US" b="1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160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650" y="2171700"/>
            <a:ext cx="790575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8463"/>
            <a:ext cx="9144000" cy="4560887"/>
          </a:xfrm>
          <a:prstGeom prst="rect">
            <a:avLst/>
          </a:prstGeom>
          <a:noFill/>
        </p:spPr>
      </p:pic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7956550" y="5989638"/>
            <a:ext cx="1008063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419475" y="1916113"/>
            <a:ext cx="5724525" cy="4041775"/>
          </a:xfrm>
          <a:solidFill>
            <a:schemeClr val="bg1"/>
          </a:solidFill>
          <a:ln/>
        </p:spPr>
        <p:txBody>
          <a:bodyPr/>
          <a:lstStyle/>
          <a:p>
            <a:r>
              <a:rPr lang="th-TH">
                <a:latin typeface="Angsana New" pitchFamily="18" charset="-34"/>
                <a:cs typeface="Angsana New" pitchFamily="18" charset="-34"/>
              </a:rPr>
              <a:t> 2. ใส่ข้อมูลโค้งความจุอ่างเก็บน้ำ</a:t>
            </a:r>
            <a:r>
              <a:rPr lang="en-US">
                <a:latin typeface="Angsana New" pitchFamily="18" charset="-34"/>
                <a:cs typeface="Angsana New" pitchFamily="18" charset="-34"/>
              </a:rPr>
              <a:t> </a:t>
            </a:r>
          </a:p>
          <a:p>
            <a:endParaRPr lang="en-US" sz="9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b="1">
                <a:latin typeface="Angsana New" pitchFamily="18" charset="-34"/>
                <a:cs typeface="Angsana New" pitchFamily="18" charset="-34"/>
              </a:rPr>
              <a:t>ไปที่ชีต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EL_Area_Vol </a:t>
            </a:r>
            <a:endParaRPr lang="th-TH" b="1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b="1">
                <a:latin typeface="Angsana New" pitchFamily="18" charset="-34"/>
                <a:cs typeface="Angsana New" pitchFamily="18" charset="-34"/>
              </a:rPr>
              <a:t>กรอกข้อมูลระดับน้ำ (ม.รทก.)</a:t>
            </a:r>
          </a:p>
          <a:p>
            <a:pPr lvl="1"/>
            <a:r>
              <a:rPr lang="th-TH" b="1">
                <a:latin typeface="Angsana New" pitchFamily="18" charset="-34"/>
                <a:cs typeface="Angsana New" pitchFamily="18" charset="-34"/>
              </a:rPr>
              <a:t>พื้นที่ผิวน้ำ (ต.ร. กม.)</a:t>
            </a:r>
          </a:p>
          <a:p>
            <a:pPr lvl="1"/>
            <a:r>
              <a:rPr lang="th-TH" b="1">
                <a:latin typeface="Angsana New" pitchFamily="18" charset="-34"/>
                <a:cs typeface="Angsana New" pitchFamily="18" charset="-34"/>
              </a:rPr>
              <a:t>ความจุอ่างเก็บน้ำ (ล้าน ลบ.ม.)</a:t>
            </a:r>
            <a:endParaRPr lang="en-US" b="1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49488"/>
            <a:ext cx="2987675" cy="340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3518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9144000" cy="3933825"/>
          </a:xfrm>
          <a:prstGeom prst="rect">
            <a:avLst/>
          </a:prstGeom>
          <a:noFill/>
        </p:spPr>
      </p:pic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5867400" y="6669088"/>
            <a:ext cx="1008063" cy="1889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408113"/>
            <a:ext cx="9144000" cy="3605212"/>
          </a:xfrm>
          <a:noFill/>
          <a:ln/>
        </p:spPr>
        <p:txBody>
          <a:bodyPr/>
          <a:lstStyle/>
          <a:p>
            <a:r>
              <a:rPr lang="th-TH">
                <a:latin typeface="Angsana New" pitchFamily="18" charset="-34"/>
                <a:cs typeface="Angsana New" pitchFamily="18" charset="-34"/>
              </a:rPr>
              <a:t> 3. ใส่ข้อมูล</a:t>
            </a:r>
            <a:r>
              <a:rPr lang="en-US">
                <a:latin typeface="Angsana New" pitchFamily="18" charset="-34"/>
                <a:cs typeface="Angsana New" pitchFamily="18" charset="-34"/>
              </a:rPr>
              <a:t> inflow</a:t>
            </a:r>
          </a:p>
          <a:p>
            <a:endParaRPr lang="en-US" sz="9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b="1">
                <a:latin typeface="Angsana New" pitchFamily="18" charset="-34"/>
                <a:cs typeface="Angsana New" pitchFamily="18" charset="-34"/>
              </a:rPr>
              <a:t>ไปที่ชีต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Monthly Inflow</a:t>
            </a:r>
            <a:endParaRPr lang="th-TH" b="1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b="1">
                <a:latin typeface="Angsana New" pitchFamily="18" charset="-34"/>
                <a:cs typeface="Angsana New" pitchFamily="18" charset="-34"/>
              </a:rPr>
              <a:t>กรอกข้อมูล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Inflow 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รายวัน (ล้าน ลบ.ม.)</a:t>
            </a:r>
            <a:endParaRPr lang="en-US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5177" name="AutoShape 9"/>
          <p:cNvSpPr>
            <a:spLocks/>
          </p:cNvSpPr>
          <p:nvPr/>
        </p:nvSpPr>
        <p:spPr bwMode="auto">
          <a:xfrm rot="5400000">
            <a:off x="5936456" y="242094"/>
            <a:ext cx="258763" cy="6156325"/>
          </a:xfrm>
          <a:prstGeom prst="leftBrace">
            <a:avLst>
              <a:gd name="adj1" fmla="val 1982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5219700" y="2809875"/>
            <a:ext cx="17287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>
                <a:latin typeface="Angsana New" pitchFamily="18" charset="-34"/>
                <a:cs typeface="Angsana New" pitchFamily="18" charset="-34"/>
              </a:rPr>
              <a:t>ใส่ปีเริ่มต้น - ปีปัจจุบัน</a:t>
            </a:r>
          </a:p>
        </p:txBody>
      </p:sp>
      <p:grpSp>
        <p:nvGrpSpPr>
          <p:cNvPr id="135183" name="Group 15"/>
          <p:cNvGrpSpPr>
            <a:grpSpLocks/>
          </p:cNvGrpSpPr>
          <p:nvPr/>
        </p:nvGrpSpPr>
        <p:grpSpPr bwMode="auto">
          <a:xfrm>
            <a:off x="2938463" y="3743325"/>
            <a:ext cx="6205537" cy="2854325"/>
            <a:chOff x="1851" y="2358"/>
            <a:chExt cx="3909" cy="1798"/>
          </a:xfrm>
        </p:grpSpPr>
        <p:sp>
          <p:nvSpPr>
            <p:cNvPr id="135180" name="Freeform 12"/>
            <p:cNvSpPr>
              <a:spLocks/>
            </p:cNvSpPr>
            <p:nvPr/>
          </p:nvSpPr>
          <p:spPr bwMode="auto">
            <a:xfrm>
              <a:off x="1851" y="2358"/>
              <a:ext cx="3909" cy="179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909" y="0"/>
                </a:cxn>
                <a:cxn ang="0">
                  <a:pos x="3900" y="1043"/>
                </a:cxn>
                <a:cxn ang="0">
                  <a:pos x="3521" y="1042"/>
                </a:cxn>
                <a:cxn ang="0">
                  <a:pos x="3517" y="1750"/>
                </a:cxn>
                <a:cxn ang="0">
                  <a:pos x="0" y="1752"/>
                </a:cxn>
                <a:cxn ang="0">
                  <a:pos x="0" y="1"/>
                </a:cxn>
              </a:cxnLst>
              <a:rect l="0" t="0" r="r" b="b"/>
              <a:pathLst>
                <a:path w="3909" h="1752">
                  <a:moveTo>
                    <a:pt x="0" y="1"/>
                  </a:moveTo>
                  <a:lnTo>
                    <a:pt x="3909" y="0"/>
                  </a:lnTo>
                  <a:lnTo>
                    <a:pt x="3900" y="1043"/>
                  </a:lnTo>
                  <a:lnTo>
                    <a:pt x="3521" y="1042"/>
                  </a:lnTo>
                  <a:lnTo>
                    <a:pt x="3517" y="1750"/>
                  </a:lnTo>
                  <a:lnTo>
                    <a:pt x="0" y="175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35181" name="Text Box 13"/>
            <p:cNvSpPr txBox="1">
              <a:spLocks noChangeArrowheads="1"/>
            </p:cNvSpPr>
            <p:nvPr/>
          </p:nvSpPr>
          <p:spPr bwMode="auto">
            <a:xfrm>
              <a:off x="2880" y="3022"/>
              <a:ext cx="19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>
                  <a:latin typeface="Angsana New" pitchFamily="18" charset="-34"/>
                  <a:cs typeface="Angsana New" pitchFamily="18" charset="-34"/>
                </a:rPr>
                <a:t>ใส่ข้อมูล</a:t>
              </a:r>
              <a:r>
                <a:rPr lang="en-US" sz="2800">
                  <a:latin typeface="Angsana New" pitchFamily="18" charset="-34"/>
                  <a:cs typeface="Angsana New" pitchFamily="18" charset="-34"/>
                </a:rPr>
                <a:t> InFlow </a:t>
              </a:r>
              <a:r>
                <a:rPr lang="th-TH" sz="2800">
                  <a:latin typeface="Angsana New" pitchFamily="18" charset="-34"/>
                  <a:cs typeface="Angsana New" pitchFamily="18" charset="-34"/>
                </a:rPr>
                <a:t>จนถึงปัจจุบัน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81350"/>
            <a:ext cx="9144000" cy="3395663"/>
          </a:xfrm>
          <a:prstGeom prst="rect">
            <a:avLst/>
          </a:prstGeom>
          <a:noFill/>
        </p:spPr>
      </p:pic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305800" cy="563563"/>
          </a:xfrm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เริ่มโครงการใหม่</a:t>
            </a: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3550" y="1268413"/>
            <a:ext cx="8216900" cy="4041775"/>
          </a:xfrm>
        </p:spPr>
        <p:txBody>
          <a:bodyPr/>
          <a:lstStyle/>
          <a:p>
            <a:r>
              <a:rPr lang="th-TH" sz="32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ใส่ข้อมูลอ่าง และสูตรคำนวณ</a:t>
            </a:r>
            <a:endParaRPr lang="en-US" sz="360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8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ไปที่ชีต </a:t>
            </a:r>
            <a:r>
              <a:rPr lang="en-US" sz="2800" b="1">
                <a:latin typeface="Angsana New" pitchFamily="18" charset="-34"/>
                <a:cs typeface="Angsana New" pitchFamily="18" charset="-34"/>
              </a:rPr>
              <a:t>Sheet for chart</a:t>
            </a:r>
            <a:endParaRPr lang="en-US" sz="2800" b="1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กรอกข้อมูลปริมาณน้ำที่ระดับ รนก.,  รนต., </a:t>
            </a:r>
            <a:r>
              <a:rPr lang="en-US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URC, LRC</a:t>
            </a:r>
            <a:endParaRPr lang="en-US" sz="2800" b="1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63846" name="Group 6"/>
          <p:cNvGrpSpPr>
            <a:grpSpLocks/>
          </p:cNvGrpSpPr>
          <p:nvPr/>
        </p:nvGrpSpPr>
        <p:grpSpPr bwMode="auto">
          <a:xfrm>
            <a:off x="3851275" y="3716338"/>
            <a:ext cx="950913" cy="2713037"/>
            <a:chOff x="2426" y="2160"/>
            <a:chExt cx="599" cy="1890"/>
          </a:xfrm>
        </p:grpSpPr>
        <p:sp>
          <p:nvSpPr>
            <p:cNvPr id="163847" name="AutoShape 7"/>
            <p:cNvSpPr>
              <a:spLocks/>
            </p:cNvSpPr>
            <p:nvPr/>
          </p:nvSpPr>
          <p:spPr bwMode="auto">
            <a:xfrm flipH="1">
              <a:off x="2426" y="2160"/>
              <a:ext cx="182" cy="1890"/>
            </a:xfrm>
            <a:prstGeom prst="leftBrace">
              <a:avLst>
                <a:gd name="adj1" fmla="val 8653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3848" name="Text Box 8"/>
            <p:cNvSpPr txBox="1">
              <a:spLocks noChangeArrowheads="1"/>
            </p:cNvSpPr>
            <p:nvPr/>
          </p:nvSpPr>
          <p:spPr bwMode="auto">
            <a:xfrm>
              <a:off x="2565" y="2947"/>
              <a:ext cx="46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800" b="0">
                  <a:cs typeface="Angsana New" pitchFamily="18" charset="-34"/>
                </a:rPr>
                <a:t>ทั้งปี</a:t>
              </a:r>
            </a:p>
          </p:txBody>
        </p:sp>
      </p:grp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5148263" y="6365875"/>
            <a:ext cx="1152525" cy="288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958850" y="3703638"/>
            <a:ext cx="2808288" cy="27495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th-TH"/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827088" y="3340100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>
                <a:cs typeface="Angsana New" pitchFamily="18" charset="-34"/>
              </a:rPr>
              <a:t>ปริมาณน้ำที่ระดับ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305800" cy="563563"/>
          </a:xfrm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เริ่มโครงการใหม่</a:t>
            </a: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3550" y="1268413"/>
            <a:ext cx="8216900" cy="4041775"/>
          </a:xfrm>
        </p:spPr>
        <p:txBody>
          <a:bodyPr/>
          <a:lstStyle/>
          <a:p>
            <a:r>
              <a:rPr lang="th-TH" sz="32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ใส่ข้อมูลอ่าง และสูตรคำนวณ</a:t>
            </a:r>
            <a:endParaRPr lang="en-US" sz="360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8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b="1">
                <a:latin typeface="Angsana New" pitchFamily="18" charset="-34"/>
                <a:cs typeface="Angsana New" pitchFamily="18" charset="-34"/>
              </a:rPr>
              <a:t>หากมีแต่ </a:t>
            </a:r>
            <a:r>
              <a:rPr lang="en-US" sz="2800" b="1">
                <a:latin typeface="Angsana New" pitchFamily="18" charset="-34"/>
                <a:cs typeface="Angsana New" pitchFamily="18" charset="-34"/>
              </a:rPr>
              <a:t>Rule Curve </a:t>
            </a:r>
            <a:r>
              <a:rPr lang="th-TH" sz="2800" b="1">
                <a:latin typeface="Angsana New" pitchFamily="18" charset="-34"/>
                <a:cs typeface="Angsana New" pitchFamily="18" charset="-34"/>
              </a:rPr>
              <a:t>รายเดือนให้ใส่สูตรทำเป็นรายวัน</a:t>
            </a:r>
            <a:br>
              <a:rPr lang="th-TH" sz="2800" b="1">
                <a:latin typeface="Angsana New" pitchFamily="18" charset="-34"/>
                <a:cs typeface="Angsana New" pitchFamily="18" charset="-34"/>
              </a:rPr>
            </a:br>
            <a:r>
              <a:rPr lang="th-TH" sz="2800" b="1">
                <a:latin typeface="Angsana New" pitchFamily="18" charset="-34"/>
                <a:cs typeface="Angsana New" pitchFamily="18" charset="-34"/>
              </a:rPr>
              <a:t>หรือทำการ </a:t>
            </a:r>
            <a:r>
              <a:rPr lang="en-US" sz="2800" b="1">
                <a:latin typeface="Angsana New" pitchFamily="18" charset="-34"/>
                <a:cs typeface="Angsana New" pitchFamily="18" charset="-34"/>
              </a:rPr>
              <a:t>Interpolate </a:t>
            </a:r>
            <a:r>
              <a:rPr lang="th-TH" sz="2800" b="1">
                <a:latin typeface="Angsana New" pitchFamily="18" charset="-34"/>
                <a:cs typeface="Angsana New" pitchFamily="18" charset="-34"/>
              </a:rPr>
              <a:t>จากรายเดือนเป็นรายวัน</a:t>
            </a:r>
            <a:endParaRPr lang="en-US" sz="2800" b="1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6487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997200"/>
            <a:ext cx="43910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4881" name="Group 17"/>
          <p:cNvGrpSpPr>
            <a:grpSpLocks/>
          </p:cNvGrpSpPr>
          <p:nvPr/>
        </p:nvGrpSpPr>
        <p:grpSpPr bwMode="auto">
          <a:xfrm>
            <a:off x="2682875" y="3875088"/>
            <a:ext cx="1706563" cy="2820987"/>
            <a:chOff x="2458" y="2465"/>
            <a:chExt cx="1075" cy="1777"/>
          </a:xfrm>
        </p:grpSpPr>
        <p:sp>
          <p:nvSpPr>
            <p:cNvPr id="164879" name="Rectangle 15"/>
            <p:cNvSpPr>
              <a:spLocks noChangeArrowheads="1"/>
            </p:cNvSpPr>
            <p:nvPr/>
          </p:nvSpPr>
          <p:spPr bwMode="auto">
            <a:xfrm>
              <a:off x="2458" y="2465"/>
              <a:ext cx="247" cy="177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th-TH"/>
            </a:p>
          </p:txBody>
        </p:sp>
        <p:sp>
          <p:nvSpPr>
            <p:cNvPr id="164880" name="Rectangle 16"/>
            <p:cNvSpPr>
              <a:spLocks noChangeArrowheads="1"/>
            </p:cNvSpPr>
            <p:nvPr/>
          </p:nvSpPr>
          <p:spPr bwMode="auto">
            <a:xfrm>
              <a:off x="3286" y="2472"/>
              <a:ext cx="247" cy="177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th-TH"/>
            </a:p>
          </p:txBody>
        </p:sp>
      </p:grp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5688013" y="4076700"/>
            <a:ext cx="34559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3200"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3200">
                <a:latin typeface="Angsana New" pitchFamily="18" charset="-34"/>
                <a:cs typeface="Angsana New" pitchFamily="18" charset="-34"/>
              </a:rPr>
              <a:t>Rule Curve 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จากวิธี</a:t>
            </a:r>
            <a:r>
              <a:rPr lang="en-US" sz="3200">
                <a:latin typeface="Angsana New" pitchFamily="18" charset="-34"/>
                <a:cs typeface="Angsana New" pitchFamily="18" charset="-34"/>
              </a:rPr>
              <a:t>Probability Based Rule Curves</a:t>
            </a:r>
            <a:endParaRPr lang="th-TH" sz="32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4883" name="Line 19"/>
          <p:cNvSpPr>
            <a:spLocks noChangeShapeType="1"/>
          </p:cNvSpPr>
          <p:nvPr/>
        </p:nvSpPr>
        <p:spPr bwMode="auto">
          <a:xfrm flipH="1">
            <a:off x="5292725" y="4843463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th-TH"/>
          </a:p>
        </p:txBody>
      </p:sp>
      <p:grpSp>
        <p:nvGrpSpPr>
          <p:cNvPr id="164888" name="Group 24"/>
          <p:cNvGrpSpPr>
            <a:grpSpLocks/>
          </p:cNvGrpSpPr>
          <p:nvPr/>
        </p:nvGrpSpPr>
        <p:grpSpPr bwMode="auto">
          <a:xfrm>
            <a:off x="2884488" y="3092450"/>
            <a:ext cx="5430837" cy="777875"/>
            <a:chOff x="1817" y="1948"/>
            <a:chExt cx="3421" cy="490"/>
          </a:xfrm>
        </p:grpSpPr>
        <p:grpSp>
          <p:nvGrpSpPr>
            <p:cNvPr id="164886" name="Group 22"/>
            <p:cNvGrpSpPr>
              <a:grpSpLocks/>
            </p:cNvGrpSpPr>
            <p:nvPr/>
          </p:nvGrpSpPr>
          <p:grpSpPr bwMode="auto">
            <a:xfrm>
              <a:off x="1817" y="2115"/>
              <a:ext cx="1834" cy="323"/>
              <a:chOff x="1817" y="2085"/>
              <a:chExt cx="1834" cy="353"/>
            </a:xfrm>
          </p:grpSpPr>
          <p:sp>
            <p:nvSpPr>
              <p:cNvPr id="164884" name="Freeform 20"/>
              <p:cNvSpPr>
                <a:spLocks/>
              </p:cNvSpPr>
              <p:nvPr/>
            </p:nvSpPr>
            <p:spPr bwMode="auto">
              <a:xfrm>
                <a:off x="1817" y="2085"/>
                <a:ext cx="1834" cy="353"/>
              </a:xfrm>
              <a:custGeom>
                <a:avLst/>
                <a:gdLst/>
                <a:ahLst/>
                <a:cxnLst>
                  <a:cxn ang="0">
                    <a:pos x="0" y="353"/>
                  </a:cxn>
                  <a:cxn ang="0">
                    <a:pos x="1" y="0"/>
                  </a:cxn>
                  <a:cxn ang="0">
                    <a:pos x="1834" y="0"/>
                  </a:cxn>
                </a:cxnLst>
                <a:rect l="0" t="0" r="r" b="b"/>
                <a:pathLst>
                  <a:path w="1834" h="353">
                    <a:moveTo>
                      <a:pt x="0" y="353"/>
                    </a:moveTo>
                    <a:lnTo>
                      <a:pt x="1" y="0"/>
                    </a:lnTo>
                    <a:lnTo>
                      <a:pt x="1834" y="0"/>
                    </a:lnTo>
                  </a:path>
                </a:pathLst>
              </a:cu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stealth" w="med" len="med"/>
                <a:tailEnd type="none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164885" name="Freeform 21"/>
              <p:cNvSpPr>
                <a:spLocks/>
              </p:cNvSpPr>
              <p:nvPr/>
            </p:nvSpPr>
            <p:spPr bwMode="auto">
              <a:xfrm>
                <a:off x="2654" y="2085"/>
                <a:ext cx="1" cy="34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47"/>
                  </a:cxn>
                </a:cxnLst>
                <a:rect l="0" t="0" r="r" b="b"/>
                <a:pathLst>
                  <a:path w="1" h="347">
                    <a:moveTo>
                      <a:pt x="1" y="0"/>
                    </a:moveTo>
                    <a:lnTo>
                      <a:pt x="0" y="347"/>
                    </a:lnTo>
                  </a:path>
                </a:pathLst>
              </a:cu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th-TH"/>
              </a:p>
            </p:txBody>
          </p:sp>
        </p:grpSp>
        <p:sp>
          <p:nvSpPr>
            <p:cNvPr id="164887" name="Text Box 23"/>
            <p:cNvSpPr txBox="1">
              <a:spLocks noChangeArrowheads="1"/>
            </p:cNvSpPr>
            <p:nvPr/>
          </p:nvSpPr>
          <p:spPr bwMode="auto">
            <a:xfrm>
              <a:off x="3651" y="1948"/>
              <a:ext cx="1587" cy="33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>
                  <a:latin typeface="Angsana New" pitchFamily="18" charset="-34"/>
                  <a:cs typeface="Angsana New" pitchFamily="18" charset="-34"/>
                </a:rPr>
                <a:t>เลือกค่าความเสี่ยงที่ </a:t>
              </a:r>
              <a:r>
                <a:rPr lang="en-US" sz="2800">
                  <a:latin typeface="Angsana New" pitchFamily="18" charset="-34"/>
                  <a:cs typeface="Angsana New" pitchFamily="18" charset="-34"/>
                </a:rPr>
                <a:t>5%</a:t>
              </a:r>
              <a:endParaRPr lang="th-TH" sz="2800"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305800" cy="563563"/>
          </a:xfrm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เริ่มโครงการใหม่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3550" y="1268413"/>
            <a:ext cx="8216900" cy="4041775"/>
          </a:xfrm>
        </p:spPr>
        <p:txBody>
          <a:bodyPr/>
          <a:lstStyle/>
          <a:p>
            <a:r>
              <a:rPr lang="th-TH" sz="32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ใส่ข้อมูลอ่าง และสูตรคำนวณ</a:t>
            </a:r>
            <a:endParaRPr lang="en-US" sz="360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8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b="1">
                <a:latin typeface="Angsana New" pitchFamily="18" charset="-34"/>
                <a:cs typeface="Angsana New" pitchFamily="18" charset="-34"/>
              </a:rPr>
              <a:t>การทำ </a:t>
            </a:r>
            <a:r>
              <a:rPr lang="en-US" sz="2800" b="1">
                <a:latin typeface="Angsana New" pitchFamily="18" charset="-34"/>
                <a:cs typeface="Angsana New" pitchFamily="18" charset="-34"/>
                <a:hlinkClick r:id="rId2" action="ppaction://hlinkfile"/>
              </a:rPr>
              <a:t>Interpolate</a:t>
            </a:r>
            <a:r>
              <a:rPr lang="en-US" sz="2800" b="1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>
                <a:latin typeface="Angsana New" pitchFamily="18" charset="-34"/>
                <a:cs typeface="Angsana New" pitchFamily="18" charset="-34"/>
              </a:rPr>
              <a:t>จากรายเดือนเป็นรายวัน</a:t>
            </a:r>
            <a:endParaRPr lang="en-US" sz="2800" b="1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658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36838"/>
            <a:ext cx="8388350" cy="3994150"/>
          </a:xfrm>
          <a:prstGeom prst="rect">
            <a:avLst/>
          </a:prstGeom>
          <a:noFill/>
        </p:spPr>
      </p:pic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5435600" y="2924175"/>
            <a:ext cx="3563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>
                <a:cs typeface="Angsana New" pitchFamily="18" charset="-34"/>
              </a:rPr>
              <a:t>=313+((306-313)*1/30) =312.77</a:t>
            </a:r>
            <a:r>
              <a:rPr lang="th-TH" b="0"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372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3100"/>
            <a:ext cx="9144000" cy="3314700"/>
          </a:xfrm>
          <a:prstGeom prst="rect">
            <a:avLst/>
          </a:prstGeom>
          <a:noFill/>
        </p:spPr>
      </p:pic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305800" cy="563563"/>
          </a:xfrm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เริ่มโครงการใหม่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3550" y="1268413"/>
            <a:ext cx="8216900" cy="4041775"/>
          </a:xfrm>
        </p:spPr>
        <p:txBody>
          <a:bodyPr/>
          <a:lstStyle/>
          <a:p>
            <a:r>
              <a:rPr lang="th-TH" sz="32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ใส่ข้อมูลอ่าง และสูตรคำนวณ</a:t>
            </a:r>
            <a:endParaRPr lang="en-US" sz="360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8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ใส่สูตร </a:t>
            </a:r>
            <a:r>
              <a:rPr lang="en-US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Average, SD, Avg+SD, Avg-SD </a:t>
            </a:r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ลงในช่อง </a:t>
            </a:r>
            <a:r>
              <a:rPr lang="en-US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G4 </a:t>
            </a:r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ถึง </a:t>
            </a:r>
            <a:r>
              <a:rPr lang="en-US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J4</a:t>
            </a:r>
          </a:p>
          <a:p>
            <a:pPr lvl="1"/>
            <a:r>
              <a:rPr lang="en-US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Copy </a:t>
            </a:r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สูตรลงจนถึงวันที่ 31 ธ.ค.</a:t>
            </a:r>
            <a:endParaRPr lang="en-US" sz="2800" b="1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72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9925"/>
            <a:ext cx="9144000" cy="3314700"/>
          </a:xfrm>
          <a:prstGeom prst="rect">
            <a:avLst/>
          </a:prstGeom>
          <a:noFill/>
        </p:spPr>
      </p:pic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5076825" y="6337300"/>
            <a:ext cx="1152525" cy="288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37234" name="Group 18"/>
          <p:cNvGrpSpPr>
            <a:grpSpLocks/>
          </p:cNvGrpSpPr>
          <p:nvPr/>
        </p:nvGrpSpPr>
        <p:grpSpPr bwMode="auto">
          <a:xfrm>
            <a:off x="1260475" y="4005263"/>
            <a:ext cx="6621463" cy="704850"/>
            <a:chOff x="794" y="2523"/>
            <a:chExt cx="4171" cy="444"/>
          </a:xfrm>
        </p:grpSpPr>
        <p:pic>
          <p:nvPicPr>
            <p:cNvPr id="137228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4" y="2523"/>
              <a:ext cx="4171" cy="444"/>
            </a:xfrm>
            <a:prstGeom prst="rect">
              <a:avLst/>
            </a:prstGeom>
            <a:noFill/>
          </p:spPr>
        </p:pic>
        <p:grpSp>
          <p:nvGrpSpPr>
            <p:cNvPr id="137233" name="Group 17"/>
            <p:cNvGrpSpPr>
              <a:grpSpLocks/>
            </p:cNvGrpSpPr>
            <p:nvPr/>
          </p:nvGrpSpPr>
          <p:grpSpPr bwMode="auto">
            <a:xfrm>
              <a:off x="838" y="2798"/>
              <a:ext cx="3222" cy="45"/>
              <a:chOff x="838" y="2798"/>
              <a:chExt cx="3222" cy="45"/>
            </a:xfrm>
          </p:grpSpPr>
          <p:sp>
            <p:nvSpPr>
              <p:cNvPr id="137229" name="Rectangle 13"/>
              <p:cNvSpPr>
                <a:spLocks noChangeArrowheads="1"/>
              </p:cNvSpPr>
              <p:nvPr/>
            </p:nvSpPr>
            <p:spPr bwMode="auto">
              <a:xfrm>
                <a:off x="838" y="2798"/>
                <a:ext cx="46" cy="4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137230" name="Rectangle 14"/>
              <p:cNvSpPr>
                <a:spLocks noChangeArrowheads="1"/>
              </p:cNvSpPr>
              <p:nvPr/>
            </p:nvSpPr>
            <p:spPr bwMode="auto">
              <a:xfrm>
                <a:off x="2064" y="2798"/>
                <a:ext cx="46" cy="4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137231" name="Rectangle 15"/>
              <p:cNvSpPr>
                <a:spLocks noChangeArrowheads="1"/>
              </p:cNvSpPr>
              <p:nvPr/>
            </p:nvSpPr>
            <p:spPr bwMode="auto">
              <a:xfrm>
                <a:off x="3152" y="2798"/>
                <a:ext cx="46" cy="4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137232" name="Rectangle 16"/>
              <p:cNvSpPr>
                <a:spLocks noChangeArrowheads="1"/>
              </p:cNvSpPr>
              <p:nvPr/>
            </p:nvSpPr>
            <p:spPr bwMode="auto">
              <a:xfrm>
                <a:off x="4014" y="2798"/>
                <a:ext cx="46" cy="4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th-TH"/>
              </a:p>
            </p:txBody>
          </p:sp>
        </p:grpSp>
      </p:grp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971550" y="3355975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>
                <a:cs typeface="Angsana New" pitchFamily="18" charset="-34"/>
              </a:rPr>
              <a:t>ปริมาณน้ำที่ระดับ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9422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924175"/>
            <a:ext cx="7885112" cy="3168650"/>
          </a:xfrm>
          <a:prstGeom prst="rect">
            <a:avLst/>
          </a:prstGeom>
          <a:noFill/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305800" cy="563563"/>
          </a:xfrm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เริ่มโครงการใหม่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268413"/>
            <a:ext cx="8216900" cy="1728787"/>
          </a:xfrm>
        </p:spPr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 5.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ใส่ข้อมูลอ่าง</a:t>
            </a:r>
            <a:endParaRPr lang="en-US" sz="360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18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ไปที่ชีต </a:t>
            </a:r>
            <a:r>
              <a:rPr lang="en-US" sz="2800" b="1">
                <a:latin typeface="Angsana New" pitchFamily="18" charset="-34"/>
                <a:cs typeface="Angsana New" pitchFamily="18" charset="-34"/>
              </a:rPr>
              <a:t>Simulation</a:t>
            </a:r>
            <a:r>
              <a:rPr lang="en-US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กรอกข้อมูล ระดับน้ำ, ปริมาณน้ำ, </a:t>
            </a:r>
            <a:r>
              <a:rPr lang="en-US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Inflow, </a:t>
            </a:r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ระบายท้าย</a:t>
            </a:r>
            <a:endParaRPr lang="en-US" sz="2800" b="1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94225" name="Group 17"/>
          <p:cNvGrpSpPr>
            <a:grpSpLocks/>
          </p:cNvGrpSpPr>
          <p:nvPr/>
        </p:nvGrpSpPr>
        <p:grpSpPr bwMode="auto">
          <a:xfrm>
            <a:off x="250825" y="3995738"/>
            <a:ext cx="1008063" cy="946150"/>
            <a:chOff x="158" y="2338"/>
            <a:chExt cx="635" cy="956"/>
          </a:xfrm>
        </p:grpSpPr>
        <p:sp>
          <p:nvSpPr>
            <p:cNvPr id="94215" name="Text Box 7"/>
            <p:cNvSpPr txBox="1">
              <a:spLocks noChangeArrowheads="1"/>
            </p:cNvSpPr>
            <p:nvPr/>
          </p:nvSpPr>
          <p:spPr bwMode="auto">
            <a:xfrm>
              <a:off x="158" y="2338"/>
              <a:ext cx="635" cy="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800" b="0">
                  <a:solidFill>
                    <a:srgbClr val="FF0000"/>
                  </a:solidFill>
                  <a:cs typeface="Angsana New" pitchFamily="18" charset="-34"/>
                </a:rPr>
                <a:t>อดีต</a:t>
              </a:r>
              <a:r>
                <a:rPr lang="en-US" sz="2800" b="0">
                  <a:solidFill>
                    <a:srgbClr val="FF0000"/>
                  </a:solidFill>
                  <a:cs typeface="Angsana New" pitchFamily="18" charset="-34"/>
                </a:rPr>
                <a:t> -</a:t>
              </a:r>
              <a:r>
                <a:rPr lang="th-TH" sz="2800" b="0">
                  <a:solidFill>
                    <a:srgbClr val="FF0000"/>
                  </a:solidFill>
                  <a:cs typeface="Angsana New" pitchFamily="18" charset="-34"/>
                </a:rPr>
                <a:t> </a:t>
              </a:r>
              <a:br>
                <a:rPr lang="th-TH" sz="2800" b="0">
                  <a:solidFill>
                    <a:srgbClr val="FF0000"/>
                  </a:solidFill>
                  <a:cs typeface="Angsana New" pitchFamily="18" charset="-34"/>
                </a:rPr>
              </a:br>
              <a:r>
                <a:rPr lang="th-TH" sz="2800" b="0">
                  <a:solidFill>
                    <a:srgbClr val="FF0000"/>
                  </a:solidFill>
                  <a:cs typeface="Angsana New" pitchFamily="18" charset="-34"/>
                </a:rPr>
                <a:t>ปัจจุบัน</a:t>
              </a:r>
            </a:p>
          </p:txBody>
        </p:sp>
        <p:sp>
          <p:nvSpPr>
            <p:cNvPr id="94214" name="AutoShape 6"/>
            <p:cNvSpPr>
              <a:spLocks/>
            </p:cNvSpPr>
            <p:nvPr/>
          </p:nvSpPr>
          <p:spPr bwMode="auto">
            <a:xfrm>
              <a:off x="657" y="2341"/>
              <a:ext cx="136" cy="862"/>
            </a:xfrm>
            <a:prstGeom prst="leftBrace">
              <a:avLst>
                <a:gd name="adj1" fmla="val 52819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3132138" y="3932238"/>
            <a:ext cx="2735262" cy="936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600">
                <a:cs typeface="Angsana New" pitchFamily="18" charset="-34"/>
              </a:rPr>
              <a:t>ข้อมูลจริง</a:t>
            </a:r>
          </a:p>
        </p:txBody>
      </p:sp>
      <p:grpSp>
        <p:nvGrpSpPr>
          <p:cNvPr id="94226" name="Group 18"/>
          <p:cNvGrpSpPr>
            <a:grpSpLocks/>
          </p:cNvGrpSpPr>
          <p:nvPr/>
        </p:nvGrpSpPr>
        <p:grpSpPr bwMode="auto">
          <a:xfrm>
            <a:off x="34925" y="4911725"/>
            <a:ext cx="1223963" cy="1081088"/>
            <a:chOff x="22" y="3224"/>
            <a:chExt cx="771" cy="681"/>
          </a:xfrm>
        </p:grpSpPr>
        <p:sp>
          <p:nvSpPr>
            <p:cNvPr id="94219" name="AutoShape 11"/>
            <p:cNvSpPr>
              <a:spLocks/>
            </p:cNvSpPr>
            <p:nvPr/>
          </p:nvSpPr>
          <p:spPr bwMode="auto">
            <a:xfrm>
              <a:off x="657" y="3224"/>
              <a:ext cx="136" cy="681"/>
            </a:xfrm>
            <a:prstGeom prst="leftBrace">
              <a:avLst>
                <a:gd name="adj1" fmla="val 4172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4220" name="Text Box 12"/>
            <p:cNvSpPr txBox="1">
              <a:spLocks noChangeArrowheads="1"/>
            </p:cNvSpPr>
            <p:nvPr/>
          </p:nvSpPr>
          <p:spPr bwMode="auto">
            <a:xfrm>
              <a:off x="22" y="3288"/>
              <a:ext cx="74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 b="0">
                  <a:cs typeface="Angsana New" pitchFamily="18" charset="-34"/>
                </a:rPr>
                <a:t>คาดการณ์ถึงสิ้นปี</a:t>
              </a:r>
            </a:p>
          </p:txBody>
        </p:sp>
      </p:grp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5867400" y="3932238"/>
            <a:ext cx="3276600" cy="9366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600" b="0">
                <a:solidFill>
                  <a:srgbClr val="FF0000"/>
                </a:solidFill>
                <a:cs typeface="Angsana New" pitchFamily="18" charset="-34"/>
              </a:rPr>
              <a:t>ข้อมูลจริง</a:t>
            </a:r>
          </a:p>
        </p:txBody>
      </p:sp>
      <p:grpSp>
        <p:nvGrpSpPr>
          <p:cNvPr id="94232" name="Group 24"/>
          <p:cNvGrpSpPr>
            <a:grpSpLocks/>
          </p:cNvGrpSpPr>
          <p:nvPr/>
        </p:nvGrpSpPr>
        <p:grpSpPr bwMode="auto">
          <a:xfrm>
            <a:off x="4572000" y="4868863"/>
            <a:ext cx="4321175" cy="1454150"/>
            <a:chOff x="2880" y="3067"/>
            <a:chExt cx="2722" cy="916"/>
          </a:xfrm>
        </p:grpSpPr>
        <p:sp>
          <p:nvSpPr>
            <p:cNvPr id="94222" name="Rectangle 14"/>
            <p:cNvSpPr>
              <a:spLocks noChangeArrowheads="1"/>
            </p:cNvSpPr>
            <p:nvPr/>
          </p:nvSpPr>
          <p:spPr bwMode="auto">
            <a:xfrm>
              <a:off x="2880" y="3067"/>
              <a:ext cx="432" cy="771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4223" name="Line 15"/>
            <p:cNvSpPr>
              <a:spLocks noChangeShapeType="1"/>
            </p:cNvSpPr>
            <p:nvPr/>
          </p:nvSpPr>
          <p:spPr bwMode="auto">
            <a:xfrm flipH="1">
              <a:off x="3315" y="3306"/>
              <a:ext cx="227" cy="14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4224" name="Text Box 16"/>
            <p:cNvSpPr txBox="1">
              <a:spLocks noChangeArrowheads="1"/>
            </p:cNvSpPr>
            <p:nvPr/>
          </p:nvSpPr>
          <p:spPr bwMode="auto">
            <a:xfrm>
              <a:off x="3507" y="3106"/>
              <a:ext cx="2095" cy="8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 b="0">
                  <a:solidFill>
                    <a:srgbClr val="0E04E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ใส่ข้อมูลคาดการณ์เฉพาะค่า </a:t>
              </a:r>
              <a:r>
                <a:rPr lang="en-US" sz="2800" b="0">
                  <a:solidFill>
                    <a:srgbClr val="0E04E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  <a:cs typeface="Angsana New" pitchFamily="18" charset="-34"/>
                </a:rPr>
                <a:t>Inflow</a:t>
              </a:r>
              <a:r>
                <a:rPr lang="th-TH" sz="2800" b="0">
                  <a:solidFill>
                    <a:srgbClr val="0E04E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หรือหาจากค่า </a:t>
              </a:r>
              <a:r>
                <a:rPr lang="en-US" sz="2800" b="0">
                  <a:solidFill>
                    <a:srgbClr val="0E04E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  <a:cs typeface="Angsana New" pitchFamily="18" charset="-34"/>
                </a:rPr>
                <a:t>Avg Inflow </a:t>
              </a:r>
              <a:r>
                <a:rPr lang="th-TH" sz="2800" b="0">
                  <a:solidFill>
                    <a:srgbClr val="0E04E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ตั้งแต่ปีแรกถึงปีที่แล้ว</a:t>
              </a:r>
            </a:p>
          </p:txBody>
        </p:sp>
      </p:grp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9423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6308725"/>
            <a:ext cx="1943100" cy="161925"/>
          </a:xfrm>
          <a:prstGeom prst="rect">
            <a:avLst/>
          </a:prstGeom>
          <a:noFill/>
        </p:spPr>
      </p:pic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4356100" y="6237288"/>
            <a:ext cx="1152525" cy="288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animBg="1"/>
      <p:bldP spid="942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177212" cy="533400"/>
          </a:xfrm>
        </p:spPr>
        <p:txBody>
          <a:bodyPr/>
          <a:lstStyle/>
          <a:p>
            <a:r>
              <a:rPr lang="th-TH" sz="3600">
                <a:cs typeface="Angsana New" pitchFamily="18" charset="-34"/>
              </a:rPr>
              <a:t>ประโยชน์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684213" y="1385888"/>
            <a:ext cx="8158162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th-TH" sz="3200">
                <a:latin typeface="Cordia New" pitchFamily="34" charset="-34"/>
                <a:cs typeface="Cordia New" pitchFamily="34" charset="-34"/>
              </a:rPr>
              <a:t>	ประโยชน์ที่จะได้รับจากการใช้โปรแกรมการประเมินสภาพน้ำในอ่างเก็บน้ำ </a:t>
            </a:r>
            <a:r>
              <a:rPr lang="en-US" sz="3200">
                <a:latin typeface="Cordia New" pitchFamily="34" charset="-34"/>
                <a:cs typeface="Cordia New" pitchFamily="34" charset="-34"/>
              </a:rPr>
              <a:t>(Reservoir Operation Simulation)</a:t>
            </a:r>
            <a:r>
              <a:rPr lang="th-TH" sz="3200">
                <a:latin typeface="Cordia New" pitchFamily="34" charset="-34"/>
                <a:cs typeface="Cordia New" pitchFamily="34" charset="-34"/>
              </a:rPr>
              <a:t> คือสามารถคาดการณ์สภาพน้ำในอ่างเก็บน้ำล่วงหน้าได้ตามสถานการณ์ การใช้น้ำที่เปลี่ยนแปลงในแต่ละวันว่าจะเกิดอะไรขึ้น ทำให้มีการจัดสรรน้ำใช้ในกิจกรรมต่างๆได้อย่างมีประสิทธิภาพ สามารถคาดการณ์สถานการณ์ในอนาคตได้ว่า ถ้าเข้าเกณฑ์ปีแล้ง ปีน้ำท่วม ควรจะดำเนินการอย่างไร และก็จะสามารถปรับแก้แผนการใช้น้ำได้ทันท่วงที เพื่อให้สอดคล้องกับสภาพน้ำที่มีอยู่ในปัจจุบันกับแนวโน้มของปริมาณน้ำที่ไหลเข้าไปในอ่างเก็บน้ำ </a:t>
            </a:r>
            <a:r>
              <a:rPr lang="en-US" sz="3200">
                <a:latin typeface="Cordia New" pitchFamily="34" charset="-34"/>
                <a:cs typeface="Cordia New" pitchFamily="34" charset="-34"/>
              </a:rPr>
              <a:t>(Inflow)</a:t>
            </a:r>
            <a:r>
              <a:rPr lang="th-TH" sz="3200">
                <a:latin typeface="Cordia New" pitchFamily="34" charset="-34"/>
                <a:cs typeface="Cordia New" pitchFamily="34" charset="-34"/>
              </a:rPr>
              <a:t> ที่จะมีใช้ในอนาคตได้</a:t>
            </a:r>
            <a:r>
              <a:rPr lang="en-US" sz="3200">
                <a:latin typeface="Cordia New" pitchFamily="34" charset="-34"/>
                <a:cs typeface="Cordia New" pitchFamily="34" charset="-34"/>
              </a:rPr>
              <a:t> </a:t>
            </a:r>
            <a:endParaRPr lang="th-TH" sz="320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95270" name="Rectangle 38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305800" cy="563563"/>
          </a:xfrm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เริ่มโครงการใหม่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3550" y="1268413"/>
            <a:ext cx="8216900" cy="1728787"/>
          </a:xfrm>
        </p:spPr>
        <p:txBody>
          <a:bodyPr/>
          <a:lstStyle/>
          <a:p>
            <a:r>
              <a:rPr lang="th-TH" sz="32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6. การ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Run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</a:t>
            </a:r>
            <a:endParaRPr lang="en-US" sz="360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8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ไปที่ชีต </a:t>
            </a:r>
            <a:r>
              <a:rPr lang="en-US" sz="2800" b="1">
                <a:latin typeface="Angsana New" pitchFamily="18" charset="-34"/>
                <a:cs typeface="Angsana New" pitchFamily="18" charset="-34"/>
              </a:rPr>
              <a:t>Simulation Condition</a:t>
            </a:r>
            <a:r>
              <a:rPr lang="en-US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กรอกข้อมูลอ่าง</a:t>
            </a:r>
            <a:endParaRPr lang="en-US" sz="2800" b="1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525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592388"/>
            <a:ext cx="88201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5275" name="Group 43"/>
          <p:cNvGrpSpPr>
            <a:grpSpLocks/>
          </p:cNvGrpSpPr>
          <p:nvPr/>
        </p:nvGrpSpPr>
        <p:grpSpPr bwMode="auto">
          <a:xfrm>
            <a:off x="2124075" y="3789363"/>
            <a:ext cx="5256213" cy="2212975"/>
            <a:chOff x="1338" y="2387"/>
            <a:chExt cx="3311" cy="1394"/>
          </a:xfrm>
        </p:grpSpPr>
        <p:sp>
          <p:nvSpPr>
            <p:cNvPr id="95251" name="Line 19"/>
            <p:cNvSpPr>
              <a:spLocks noChangeShapeType="1"/>
            </p:cNvSpPr>
            <p:nvPr/>
          </p:nvSpPr>
          <p:spPr bwMode="auto">
            <a:xfrm>
              <a:off x="1882" y="2387"/>
              <a:ext cx="499" cy="2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5252" name="Text Box 20"/>
            <p:cNvSpPr txBox="1">
              <a:spLocks noChangeArrowheads="1"/>
            </p:cNvSpPr>
            <p:nvPr/>
          </p:nvSpPr>
          <p:spPr bwMode="auto">
            <a:xfrm>
              <a:off x="2336" y="2391"/>
              <a:ext cx="1134" cy="4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00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แถวสุดท้ายที่มีข้อมูล ของชีต </a:t>
              </a:r>
              <a:r>
                <a:rPr lang="en-US" sz="200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Simulation</a:t>
              </a:r>
              <a:endParaRPr lang="th-TH" sz="200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95253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8" y="2840"/>
              <a:ext cx="3311" cy="941"/>
            </a:xfrm>
            <a:prstGeom prst="rect">
              <a:avLst/>
            </a:prstGeom>
            <a:noFill/>
          </p:spPr>
        </p:pic>
        <p:sp>
          <p:nvSpPr>
            <p:cNvPr id="95264" name="Rectangle 32"/>
            <p:cNvSpPr>
              <a:spLocks noChangeArrowheads="1"/>
            </p:cNvSpPr>
            <p:nvPr/>
          </p:nvSpPr>
          <p:spPr bwMode="auto">
            <a:xfrm>
              <a:off x="1338" y="3565"/>
              <a:ext cx="318" cy="13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95271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239963"/>
            <a:ext cx="2114550" cy="180975"/>
          </a:xfrm>
          <a:prstGeom prst="rect">
            <a:avLst/>
          </a:prstGeom>
          <a:noFill/>
        </p:spPr>
      </p:pic>
      <p:sp>
        <p:nvSpPr>
          <p:cNvPr id="95272" name="Rectangle 40"/>
          <p:cNvSpPr>
            <a:spLocks noChangeArrowheads="1"/>
          </p:cNvSpPr>
          <p:nvPr/>
        </p:nvSpPr>
        <p:spPr bwMode="auto">
          <a:xfrm>
            <a:off x="6208713" y="2181225"/>
            <a:ext cx="1512887" cy="288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305800" cy="563563"/>
          </a:xfrm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เริ่มโครงการใหม่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3550" y="1268413"/>
            <a:ext cx="8216900" cy="1728787"/>
          </a:xfrm>
        </p:spPr>
        <p:txBody>
          <a:bodyPr/>
          <a:lstStyle/>
          <a:p>
            <a:r>
              <a:rPr lang="th-TH" sz="32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การ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Run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</a:t>
            </a:r>
            <a:endParaRPr lang="en-US" sz="360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8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ไปที่ชีต </a:t>
            </a:r>
            <a:r>
              <a:rPr lang="en-US" sz="2800" b="1">
                <a:latin typeface="Angsana New" pitchFamily="18" charset="-34"/>
                <a:cs typeface="Angsana New" pitchFamily="18" charset="-34"/>
              </a:rPr>
              <a:t>Simulation Condition</a:t>
            </a:r>
            <a:r>
              <a:rPr lang="en-US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กรอกข้อมูลอ่าง</a:t>
            </a:r>
            <a:endParaRPr lang="en-US" sz="2800" b="1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592388"/>
            <a:ext cx="88201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2351" name="Group 15"/>
          <p:cNvGrpSpPr>
            <a:grpSpLocks/>
          </p:cNvGrpSpPr>
          <p:nvPr/>
        </p:nvGrpSpPr>
        <p:grpSpPr bwMode="auto">
          <a:xfrm>
            <a:off x="3030538" y="3386138"/>
            <a:ext cx="2981325" cy="720725"/>
            <a:chOff x="1909" y="2133"/>
            <a:chExt cx="1542" cy="471"/>
          </a:xfrm>
        </p:grpSpPr>
        <p:sp>
          <p:nvSpPr>
            <p:cNvPr id="142352" name="Line 16"/>
            <p:cNvSpPr>
              <a:spLocks noChangeShapeType="1"/>
            </p:cNvSpPr>
            <p:nvPr/>
          </p:nvSpPr>
          <p:spPr bwMode="auto">
            <a:xfrm flipV="1">
              <a:off x="1909" y="2355"/>
              <a:ext cx="408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42353" name="Text Box 17"/>
            <p:cNvSpPr txBox="1">
              <a:spLocks noChangeArrowheads="1"/>
            </p:cNvSpPr>
            <p:nvPr/>
          </p:nvSpPr>
          <p:spPr bwMode="auto">
            <a:xfrm>
              <a:off x="2317" y="2133"/>
              <a:ext cx="1134" cy="4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00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ใส่วันที่ทำการ </a:t>
              </a:r>
              <a:r>
                <a:rPr lang="en-US" sz="200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Run </a:t>
              </a:r>
              <a:r>
                <a:rPr lang="th-TH" sz="200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โดยใส่ในรูปแบบ วัน/เดือน/ปีค.ศ.</a:t>
              </a:r>
            </a:p>
          </p:txBody>
        </p:sp>
      </p:grpSp>
      <p:pic>
        <p:nvPicPr>
          <p:cNvPr id="142357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239963"/>
            <a:ext cx="2114550" cy="180975"/>
          </a:xfrm>
          <a:prstGeom prst="rect">
            <a:avLst/>
          </a:prstGeom>
          <a:noFill/>
        </p:spPr>
      </p:pic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6208713" y="2181225"/>
            <a:ext cx="1512887" cy="288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42362" name="Group 26"/>
          <p:cNvGrpSpPr>
            <a:grpSpLocks/>
          </p:cNvGrpSpPr>
          <p:nvPr/>
        </p:nvGrpSpPr>
        <p:grpSpPr bwMode="auto">
          <a:xfrm>
            <a:off x="3059113" y="4076700"/>
            <a:ext cx="3168650" cy="623888"/>
            <a:chOff x="1927" y="2568"/>
            <a:chExt cx="1996" cy="393"/>
          </a:xfrm>
        </p:grpSpPr>
        <p:sp>
          <p:nvSpPr>
            <p:cNvPr id="142360" name="Line 24"/>
            <p:cNvSpPr>
              <a:spLocks noChangeShapeType="1"/>
            </p:cNvSpPr>
            <p:nvPr/>
          </p:nvSpPr>
          <p:spPr bwMode="auto">
            <a:xfrm>
              <a:off x="1927" y="2568"/>
              <a:ext cx="497" cy="2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42361" name="Text Box 25"/>
            <p:cNvSpPr txBox="1">
              <a:spLocks noChangeArrowheads="1"/>
            </p:cNvSpPr>
            <p:nvPr/>
          </p:nvSpPr>
          <p:spPr bwMode="auto">
            <a:xfrm>
              <a:off x="2424" y="2699"/>
              <a:ext cx="1499" cy="2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00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ใส่ปริมาณน้ำวันที่ทำการจำลอง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305800" cy="563563"/>
          </a:xfrm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เริ่มโครงการใหม่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3550" y="1268413"/>
            <a:ext cx="8216900" cy="1728787"/>
          </a:xfrm>
        </p:spPr>
        <p:txBody>
          <a:bodyPr/>
          <a:lstStyle/>
          <a:p>
            <a:r>
              <a:rPr lang="th-TH" sz="32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การ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Run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</a:t>
            </a:r>
            <a:endParaRPr lang="en-US" sz="360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8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ไปที่ชีต </a:t>
            </a:r>
            <a:r>
              <a:rPr lang="en-US" sz="2800" b="1">
                <a:latin typeface="Angsana New" pitchFamily="18" charset="-34"/>
                <a:cs typeface="Angsana New" pitchFamily="18" charset="-34"/>
              </a:rPr>
              <a:t>Simulation Condition</a:t>
            </a:r>
            <a:r>
              <a:rPr lang="en-US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กรอกข้อมูลอ่าง</a:t>
            </a:r>
            <a:endParaRPr lang="en-US" sz="2800" b="1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592388"/>
            <a:ext cx="88201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4402" name="Group 18"/>
          <p:cNvGrpSpPr>
            <a:grpSpLocks/>
          </p:cNvGrpSpPr>
          <p:nvPr/>
        </p:nvGrpSpPr>
        <p:grpSpPr bwMode="auto">
          <a:xfrm>
            <a:off x="6084888" y="5978525"/>
            <a:ext cx="2374900" cy="504825"/>
            <a:chOff x="3833" y="3702"/>
            <a:chExt cx="1496" cy="318"/>
          </a:xfrm>
        </p:grpSpPr>
        <p:sp>
          <p:nvSpPr>
            <p:cNvPr id="144403" name="Line 19"/>
            <p:cNvSpPr>
              <a:spLocks noChangeShapeType="1"/>
            </p:cNvSpPr>
            <p:nvPr/>
          </p:nvSpPr>
          <p:spPr bwMode="auto">
            <a:xfrm flipV="1">
              <a:off x="3833" y="3793"/>
              <a:ext cx="362" cy="2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44404" name="Text Box 20"/>
            <p:cNvSpPr txBox="1">
              <a:spLocks noChangeArrowheads="1"/>
            </p:cNvSpPr>
            <p:nvPr/>
          </p:nvSpPr>
          <p:spPr bwMode="auto">
            <a:xfrm>
              <a:off x="4195" y="3702"/>
              <a:ext cx="1134" cy="2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00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กดปุ่ม </a:t>
              </a:r>
              <a:r>
                <a:rPr lang="en-US" sz="200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Calculator</a:t>
              </a:r>
              <a:endParaRPr lang="th-TH" sz="200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239963"/>
            <a:ext cx="2114550" cy="180975"/>
          </a:xfrm>
          <a:prstGeom prst="rect">
            <a:avLst/>
          </a:prstGeom>
          <a:noFill/>
        </p:spPr>
      </p:pic>
      <p:sp>
        <p:nvSpPr>
          <p:cNvPr id="144406" name="Rectangle 22"/>
          <p:cNvSpPr>
            <a:spLocks noChangeArrowheads="1"/>
          </p:cNvSpPr>
          <p:nvPr/>
        </p:nvSpPr>
        <p:spPr bwMode="auto">
          <a:xfrm>
            <a:off x="6208713" y="2181225"/>
            <a:ext cx="1512887" cy="288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44411" name="Group 27"/>
          <p:cNvGrpSpPr>
            <a:grpSpLocks/>
          </p:cNvGrpSpPr>
          <p:nvPr/>
        </p:nvGrpSpPr>
        <p:grpSpPr bwMode="auto">
          <a:xfrm>
            <a:off x="2170113" y="4318000"/>
            <a:ext cx="2833687" cy="1639888"/>
            <a:chOff x="1367" y="2720"/>
            <a:chExt cx="1785" cy="1033"/>
          </a:xfrm>
        </p:grpSpPr>
        <p:grpSp>
          <p:nvGrpSpPr>
            <p:cNvPr id="144390" name="Group 6"/>
            <p:cNvGrpSpPr>
              <a:grpSpLocks/>
            </p:cNvGrpSpPr>
            <p:nvPr/>
          </p:nvGrpSpPr>
          <p:grpSpPr bwMode="auto">
            <a:xfrm>
              <a:off x="1367" y="2720"/>
              <a:ext cx="544" cy="1033"/>
              <a:chOff x="1367" y="2720"/>
              <a:chExt cx="544" cy="1033"/>
            </a:xfrm>
          </p:grpSpPr>
          <p:sp>
            <p:nvSpPr>
              <p:cNvPr id="144391" name="Rectangle 7"/>
              <p:cNvSpPr>
                <a:spLocks noChangeArrowheads="1"/>
              </p:cNvSpPr>
              <p:nvPr/>
            </p:nvSpPr>
            <p:spPr bwMode="auto">
              <a:xfrm>
                <a:off x="1367" y="2720"/>
                <a:ext cx="544" cy="43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th-TH">
                  <a:cs typeface="Angsana New" pitchFamily="18" charset="-34"/>
                </a:endParaRPr>
              </a:p>
            </p:txBody>
          </p:sp>
          <p:sp>
            <p:nvSpPr>
              <p:cNvPr id="144392" name="Rectangle 8"/>
              <p:cNvSpPr>
                <a:spLocks noChangeArrowheads="1"/>
              </p:cNvSpPr>
              <p:nvPr/>
            </p:nvSpPr>
            <p:spPr bwMode="auto">
              <a:xfrm>
                <a:off x="1367" y="3164"/>
                <a:ext cx="544" cy="589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th-TH">
                  <a:cs typeface="Angsana New" pitchFamily="18" charset="-34"/>
                </a:endParaRPr>
              </a:p>
            </p:txBody>
          </p:sp>
        </p:grpSp>
        <p:sp>
          <p:nvSpPr>
            <p:cNvPr id="144407" name="AutoShape 23"/>
            <p:cNvSpPr>
              <a:spLocks/>
            </p:cNvSpPr>
            <p:nvPr/>
          </p:nvSpPr>
          <p:spPr bwMode="auto">
            <a:xfrm>
              <a:off x="1927" y="2750"/>
              <a:ext cx="137" cy="408"/>
            </a:xfrm>
            <a:prstGeom prst="rightBrace">
              <a:avLst>
                <a:gd name="adj1" fmla="val 24818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4408" name="Text Box 24"/>
            <p:cNvSpPr txBox="1">
              <a:spLocks noChangeArrowheads="1"/>
            </p:cNvSpPr>
            <p:nvPr/>
          </p:nvSpPr>
          <p:spPr bwMode="auto">
            <a:xfrm>
              <a:off x="2064" y="2777"/>
              <a:ext cx="726" cy="3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>
                  <a:cs typeface="Angsana New" pitchFamily="18" charset="-34"/>
                </a:rPr>
                <a:t>ข้อมูลจริง</a:t>
              </a:r>
            </a:p>
          </p:txBody>
        </p:sp>
        <p:sp>
          <p:nvSpPr>
            <p:cNvPr id="144409" name="AutoShape 25"/>
            <p:cNvSpPr>
              <a:spLocks/>
            </p:cNvSpPr>
            <p:nvPr/>
          </p:nvSpPr>
          <p:spPr bwMode="auto">
            <a:xfrm>
              <a:off x="1918" y="3158"/>
              <a:ext cx="146" cy="590"/>
            </a:xfrm>
            <a:prstGeom prst="rightBrace">
              <a:avLst>
                <a:gd name="adj1" fmla="val 33676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4410" name="Text Box 26"/>
            <p:cNvSpPr txBox="1">
              <a:spLocks noChangeArrowheads="1"/>
            </p:cNvSpPr>
            <p:nvPr/>
          </p:nvSpPr>
          <p:spPr bwMode="auto">
            <a:xfrm>
              <a:off x="2064" y="3294"/>
              <a:ext cx="1088" cy="3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>
                  <a:cs typeface="Angsana New" pitchFamily="18" charset="-34"/>
                </a:rPr>
                <a:t>ข้อมูลคาดการณ์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84313"/>
            <a:ext cx="7170737" cy="4772025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cs typeface="Angsana New" pitchFamily="18" charset="-34"/>
              </a:rPr>
              <a:t>ผลที่ได้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0" y="6237288"/>
            <a:ext cx="914400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>
                <a:latin typeface="Angsana New" pitchFamily="18" charset="-34"/>
                <a:cs typeface="Angsana New" pitchFamily="18" charset="-34"/>
              </a:rPr>
              <a:t>ดูได้ที่ชีต </a:t>
            </a:r>
            <a:r>
              <a:rPr lang="en-US" sz="3200">
                <a:latin typeface="Angsana New" pitchFamily="18" charset="-34"/>
                <a:cs typeface="Angsana New" pitchFamily="18" charset="-34"/>
              </a:rPr>
              <a:t>Simulation Condition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 หรือชีต </a:t>
            </a:r>
            <a:r>
              <a:rPr lang="en-US" sz="3200">
                <a:latin typeface="Angsana New" pitchFamily="18" charset="-34"/>
                <a:cs typeface="Angsana New" pitchFamily="18" charset="-34"/>
              </a:rPr>
              <a:t>Chart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ปริมาณน้ำจำลอง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4541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84313"/>
            <a:ext cx="7170737" cy="4752975"/>
          </a:xfrm>
          <a:prstGeom prst="rect">
            <a:avLst/>
          </a:prstGeom>
          <a:noFill/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cs typeface="Angsana New" pitchFamily="18" charset="-34"/>
              </a:rPr>
              <a:t>วิธีการปรับขนาดเส้นกราฟจำลองสภาพน้ำ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2339975" y="3573463"/>
            <a:ext cx="2738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3200">
                <a:latin typeface="Angsana New" pitchFamily="18" charset="-34"/>
                <a:cs typeface="Angsana New" pitchFamily="18" charset="-34"/>
              </a:rPr>
              <a:t>คลิกเลือกที่เส้นกราฟ จากนั้นดับเบิ้ลคลิก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84313"/>
            <a:ext cx="7170737" cy="4762500"/>
          </a:xfrm>
          <a:prstGeom prst="rect">
            <a:avLst/>
          </a:prstGeom>
          <a:noFill/>
        </p:spPr>
      </p:pic>
      <p:sp>
        <p:nvSpPr>
          <p:cNvPr id="147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cs typeface="Angsana New" pitchFamily="18" charset="-34"/>
              </a:rPr>
              <a:t>วิธีการปรับขนาดเส้นกราฟจำลองสภาพน้ำ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47463" name="Group 7"/>
          <p:cNvGrpSpPr>
            <a:grpSpLocks/>
          </p:cNvGrpSpPr>
          <p:nvPr/>
        </p:nvGrpSpPr>
        <p:grpSpPr bwMode="auto">
          <a:xfrm>
            <a:off x="3276600" y="4149725"/>
            <a:ext cx="3600450" cy="1238250"/>
            <a:chOff x="2064" y="2614"/>
            <a:chExt cx="2268" cy="780"/>
          </a:xfrm>
        </p:grpSpPr>
        <p:sp>
          <p:nvSpPr>
            <p:cNvPr id="147464" name="Oval 8"/>
            <p:cNvSpPr>
              <a:spLocks noChangeArrowheads="1"/>
            </p:cNvSpPr>
            <p:nvPr/>
          </p:nvSpPr>
          <p:spPr bwMode="auto">
            <a:xfrm>
              <a:off x="3061" y="2614"/>
              <a:ext cx="590" cy="31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7465" name="Text Box 9"/>
            <p:cNvSpPr txBox="1">
              <a:spLocks noChangeArrowheads="1"/>
            </p:cNvSpPr>
            <p:nvPr/>
          </p:nvSpPr>
          <p:spPr bwMode="auto">
            <a:xfrm>
              <a:off x="2064" y="3067"/>
              <a:ext cx="22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>
                  <a:latin typeface="Angsana New" pitchFamily="18" charset="-34"/>
                  <a:cs typeface="Angsana New" pitchFamily="18" charset="-34"/>
                </a:rPr>
                <a:t>เปลี่ยนจาก </a:t>
              </a:r>
              <a:r>
                <a:rPr lang="en-US" sz="2800">
                  <a:latin typeface="Angsana New" pitchFamily="18" charset="-34"/>
                  <a:cs typeface="Angsana New" pitchFamily="18" charset="-34"/>
                </a:rPr>
                <a:t>2 </a:t>
              </a:r>
              <a:r>
                <a:rPr lang="th-TH" sz="2800">
                  <a:latin typeface="Angsana New" pitchFamily="18" charset="-34"/>
                  <a:cs typeface="Angsana New" pitchFamily="18" charset="-34"/>
                </a:rPr>
                <a:t>เป็น </a:t>
              </a:r>
              <a:r>
                <a:rPr lang="en-US" sz="2800">
                  <a:latin typeface="Angsana New" pitchFamily="18" charset="-34"/>
                  <a:cs typeface="Angsana New" pitchFamily="18" charset="-34"/>
                </a:rPr>
                <a:t>6 </a:t>
              </a:r>
              <a:r>
                <a:rPr lang="th-TH" sz="2800">
                  <a:latin typeface="Angsana New" pitchFamily="18" charset="-34"/>
                  <a:cs typeface="Angsana New" pitchFamily="18" charset="-34"/>
                </a:rPr>
                <a:t>แล้วกดปุ่มตกลง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70025"/>
            <a:ext cx="7170737" cy="4772025"/>
          </a:xfrm>
          <a:prstGeom prst="rect">
            <a:avLst/>
          </a:prstGeom>
          <a:noFill/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84313"/>
            <a:ext cx="7170737" cy="4752975"/>
          </a:xfrm>
          <a:prstGeom prst="rect">
            <a:avLst/>
          </a:prstGeom>
          <a:noFill/>
        </p:spPr>
      </p:pic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484313"/>
            <a:ext cx="7170737" cy="4762500"/>
          </a:xfrm>
          <a:prstGeom prst="rect">
            <a:avLst/>
          </a:prstGeom>
          <a:noFill/>
        </p:spPr>
      </p:pic>
      <p:sp>
        <p:nvSpPr>
          <p:cNvPr id="148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cs typeface="Angsana New" pitchFamily="18" charset="-34"/>
              </a:rPr>
              <a:t>วิธีการปรับขนาดเส้นกราฟจำลองสภาพน้ำ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48487" name="Group 7"/>
          <p:cNvGrpSpPr>
            <a:grpSpLocks/>
          </p:cNvGrpSpPr>
          <p:nvPr/>
        </p:nvGrpSpPr>
        <p:grpSpPr bwMode="auto">
          <a:xfrm>
            <a:off x="3276600" y="4149725"/>
            <a:ext cx="3600450" cy="1238250"/>
            <a:chOff x="2064" y="2614"/>
            <a:chExt cx="2268" cy="780"/>
          </a:xfrm>
        </p:grpSpPr>
        <p:sp>
          <p:nvSpPr>
            <p:cNvPr id="148488" name="Oval 8"/>
            <p:cNvSpPr>
              <a:spLocks noChangeArrowheads="1"/>
            </p:cNvSpPr>
            <p:nvPr/>
          </p:nvSpPr>
          <p:spPr bwMode="auto">
            <a:xfrm>
              <a:off x="3061" y="2614"/>
              <a:ext cx="590" cy="31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8489" name="Text Box 9"/>
            <p:cNvSpPr txBox="1">
              <a:spLocks noChangeArrowheads="1"/>
            </p:cNvSpPr>
            <p:nvPr/>
          </p:nvSpPr>
          <p:spPr bwMode="auto">
            <a:xfrm>
              <a:off x="2064" y="3067"/>
              <a:ext cx="22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>
                  <a:latin typeface="Angsana New" pitchFamily="18" charset="-34"/>
                  <a:cs typeface="Angsana New" pitchFamily="18" charset="-34"/>
                </a:rPr>
                <a:t>เปลี่ยนจาก </a:t>
              </a:r>
              <a:r>
                <a:rPr lang="en-US" sz="2800">
                  <a:latin typeface="Angsana New" pitchFamily="18" charset="-34"/>
                  <a:cs typeface="Angsana New" pitchFamily="18" charset="-34"/>
                </a:rPr>
                <a:t>2 </a:t>
              </a:r>
              <a:r>
                <a:rPr lang="th-TH" sz="2800">
                  <a:latin typeface="Angsana New" pitchFamily="18" charset="-34"/>
                  <a:cs typeface="Angsana New" pitchFamily="18" charset="-34"/>
                </a:rPr>
                <a:t>เป็น </a:t>
              </a:r>
              <a:r>
                <a:rPr lang="en-US" sz="2800">
                  <a:latin typeface="Angsana New" pitchFamily="18" charset="-34"/>
                  <a:cs typeface="Angsana New" pitchFamily="18" charset="-34"/>
                </a:rPr>
                <a:t>6 </a:t>
              </a:r>
              <a:r>
                <a:rPr lang="th-TH" sz="2800">
                  <a:latin typeface="Angsana New" pitchFamily="18" charset="-34"/>
                  <a:cs typeface="Angsana New" pitchFamily="18" charset="-34"/>
                </a:rPr>
                <a:t>แล้วกดปุ่มตกลง</a:t>
              </a:r>
            </a:p>
          </p:txBody>
        </p:sp>
      </p:grpSp>
      <p:pic>
        <p:nvPicPr>
          <p:cNvPr id="14849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484313"/>
            <a:ext cx="7170737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177212" cy="533400"/>
          </a:xfrm>
        </p:spPr>
        <p:txBody>
          <a:bodyPr/>
          <a:lstStyle/>
          <a:p>
            <a:r>
              <a:rPr lang="th-TH" sz="3600">
                <a:cs typeface="Angsana New" pitchFamily="18" charset="-34"/>
              </a:rPr>
              <a:t>หัวข้อ</a:t>
            </a:r>
            <a:endParaRPr lang="th-TH" sz="3600">
              <a:solidFill>
                <a:schemeClr val="accent1"/>
              </a:solidFill>
              <a:cs typeface="Angsana New" pitchFamily="18" charset="-34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grpSp>
        <p:nvGrpSpPr>
          <p:cNvPr id="129028" name="Group 4"/>
          <p:cNvGrpSpPr>
            <a:grpSpLocks/>
          </p:cNvGrpSpPr>
          <p:nvPr/>
        </p:nvGrpSpPr>
        <p:grpSpPr bwMode="auto">
          <a:xfrm>
            <a:off x="2133600" y="1905000"/>
            <a:ext cx="4743450" cy="685800"/>
            <a:chOff x="1344" y="1200"/>
            <a:chExt cx="2988" cy="432"/>
          </a:xfrm>
        </p:grpSpPr>
        <p:sp>
          <p:nvSpPr>
            <p:cNvPr id="129029" name="AutoShape 5"/>
            <p:cNvSpPr>
              <a:spLocks noChangeArrowheads="1"/>
            </p:cNvSpPr>
            <p:nvPr/>
          </p:nvSpPr>
          <p:spPr bwMode="gray">
            <a:xfrm>
              <a:off x="1584" y="127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9030" name="AutoShape 6"/>
            <p:cNvSpPr>
              <a:spLocks noChangeArrowheads="1"/>
            </p:cNvSpPr>
            <p:nvPr/>
          </p:nvSpPr>
          <p:spPr bwMode="gray">
            <a:xfrm>
              <a:off x="1344" y="1200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9031" name="Text Box 7"/>
            <p:cNvSpPr txBox="1">
              <a:spLocks noChangeArrowheads="1"/>
            </p:cNvSpPr>
            <p:nvPr/>
          </p:nvSpPr>
          <p:spPr bwMode="gray">
            <a:xfrm>
              <a:off x="1728" y="1278"/>
              <a:ext cx="260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รายละเอียดชีตในโปรแกรม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129032" name="Text Box 8"/>
            <p:cNvSpPr txBox="1">
              <a:spLocks noChangeArrowheads="1"/>
            </p:cNvSpPr>
            <p:nvPr/>
          </p:nvSpPr>
          <p:spPr bwMode="gray">
            <a:xfrm>
              <a:off x="1441" y="126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29033" name="Group 9"/>
          <p:cNvGrpSpPr>
            <a:grpSpLocks/>
          </p:cNvGrpSpPr>
          <p:nvPr/>
        </p:nvGrpSpPr>
        <p:grpSpPr bwMode="auto">
          <a:xfrm>
            <a:off x="2133600" y="5335588"/>
            <a:ext cx="4724400" cy="685800"/>
            <a:chOff x="1344" y="2832"/>
            <a:chExt cx="2976" cy="432"/>
          </a:xfrm>
        </p:grpSpPr>
        <p:sp>
          <p:nvSpPr>
            <p:cNvPr id="129034" name="AutoShape 10"/>
            <p:cNvSpPr>
              <a:spLocks noChangeArrowheads="1"/>
            </p:cNvSpPr>
            <p:nvPr/>
          </p:nvSpPr>
          <p:spPr bwMode="gray">
            <a:xfrm>
              <a:off x="1584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9035" name="AutoShape 11"/>
            <p:cNvSpPr>
              <a:spLocks noChangeArrowheads="1"/>
            </p:cNvSpPr>
            <p:nvPr/>
          </p:nvSpPr>
          <p:spPr bwMode="gray">
            <a:xfrm>
              <a:off x="1344" y="2832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9036" name="Text Box 12"/>
            <p:cNvSpPr txBox="1">
              <a:spLocks noChangeArrowheads="1"/>
            </p:cNvSpPr>
            <p:nvPr/>
          </p:nvSpPr>
          <p:spPr bwMode="gray">
            <a:xfrm>
              <a:off x="1728" y="2911"/>
              <a:ext cx="255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การเพิ่มข้อมูล 1 ปี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129037" name="Text Box 13"/>
            <p:cNvSpPr txBox="1">
              <a:spLocks noChangeArrowheads="1"/>
            </p:cNvSpPr>
            <p:nvPr/>
          </p:nvSpPr>
          <p:spPr bwMode="gray">
            <a:xfrm>
              <a:off x="1441" y="289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29038" name="Group 14"/>
          <p:cNvGrpSpPr>
            <a:grpSpLocks/>
          </p:cNvGrpSpPr>
          <p:nvPr/>
        </p:nvGrpSpPr>
        <p:grpSpPr bwMode="auto">
          <a:xfrm>
            <a:off x="2133600" y="3582988"/>
            <a:ext cx="4743450" cy="685800"/>
            <a:chOff x="1344" y="1728"/>
            <a:chExt cx="2988" cy="432"/>
          </a:xfrm>
        </p:grpSpPr>
        <p:sp>
          <p:nvSpPr>
            <p:cNvPr id="129039" name="AutoShape 15"/>
            <p:cNvSpPr>
              <a:spLocks noChangeArrowheads="1"/>
            </p:cNvSpPr>
            <p:nvPr/>
          </p:nvSpPr>
          <p:spPr bwMode="gray">
            <a:xfrm>
              <a:off x="1584" y="1803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9040" name="AutoShape 16"/>
            <p:cNvSpPr>
              <a:spLocks noChangeArrowheads="1"/>
            </p:cNvSpPr>
            <p:nvPr/>
          </p:nvSpPr>
          <p:spPr bwMode="gray">
            <a:xfrm>
              <a:off x="1344" y="1728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9041" name="Text Box 17"/>
            <p:cNvSpPr txBox="1">
              <a:spLocks noChangeArrowheads="1"/>
            </p:cNvSpPr>
            <p:nvPr/>
          </p:nvSpPr>
          <p:spPr bwMode="gray">
            <a:xfrm>
              <a:off x="1441" y="179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29042" name="Text Box 18"/>
            <p:cNvSpPr txBox="1">
              <a:spLocks noChangeArrowheads="1"/>
            </p:cNvSpPr>
            <p:nvPr/>
          </p:nvSpPr>
          <p:spPr bwMode="gray">
            <a:xfrm>
              <a:off x="1746" y="1797"/>
              <a:ext cx="258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เริ่มโครงการใหม่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</p:grpSp>
      <p:grpSp>
        <p:nvGrpSpPr>
          <p:cNvPr id="129043" name="Group 19"/>
          <p:cNvGrpSpPr>
            <a:grpSpLocks/>
          </p:cNvGrpSpPr>
          <p:nvPr/>
        </p:nvGrpSpPr>
        <p:grpSpPr bwMode="auto">
          <a:xfrm>
            <a:off x="1042988" y="4392613"/>
            <a:ext cx="5834062" cy="869950"/>
            <a:chOff x="1344" y="2241"/>
            <a:chExt cx="2988" cy="447"/>
          </a:xfrm>
        </p:grpSpPr>
        <p:sp>
          <p:nvSpPr>
            <p:cNvPr id="129044" name="AutoShape 20"/>
            <p:cNvSpPr>
              <a:spLocks noChangeArrowheads="1"/>
            </p:cNvSpPr>
            <p:nvPr/>
          </p:nvSpPr>
          <p:spPr bwMode="gray">
            <a:xfrm>
              <a:off x="1584" y="2331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9045" name="Text Box 21"/>
            <p:cNvSpPr txBox="1">
              <a:spLocks noChangeArrowheads="1"/>
            </p:cNvSpPr>
            <p:nvPr/>
          </p:nvSpPr>
          <p:spPr bwMode="gray">
            <a:xfrm>
              <a:off x="1763" y="2296"/>
              <a:ext cx="2569" cy="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3600">
                  <a:solidFill>
                    <a:srgbClr val="000000"/>
                  </a:solidFill>
                  <a:cs typeface="Angsana New" pitchFamily="18" charset="-34"/>
                </a:rPr>
                <a:t>การอัพเดทข้อมูลประจำสัปดาห์</a:t>
              </a:r>
              <a:endParaRPr lang="en-US" sz="36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129046" name="AutoShape 22"/>
            <p:cNvSpPr>
              <a:spLocks noChangeArrowheads="1"/>
            </p:cNvSpPr>
            <p:nvPr/>
          </p:nvSpPr>
          <p:spPr bwMode="gray">
            <a:xfrm>
              <a:off x="1344" y="2256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9047" name="Text Box 23"/>
            <p:cNvSpPr txBox="1">
              <a:spLocks noChangeArrowheads="1"/>
            </p:cNvSpPr>
            <p:nvPr/>
          </p:nvSpPr>
          <p:spPr bwMode="gray">
            <a:xfrm>
              <a:off x="1441" y="2241"/>
              <a:ext cx="22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600" b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29048" name="Rectangle 2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29049" name="Group 25"/>
          <p:cNvGrpSpPr>
            <a:grpSpLocks/>
          </p:cNvGrpSpPr>
          <p:nvPr/>
        </p:nvGrpSpPr>
        <p:grpSpPr bwMode="auto">
          <a:xfrm>
            <a:off x="2124075" y="2743200"/>
            <a:ext cx="4743450" cy="685800"/>
            <a:chOff x="1338" y="1728"/>
            <a:chExt cx="2988" cy="432"/>
          </a:xfrm>
        </p:grpSpPr>
        <p:sp>
          <p:nvSpPr>
            <p:cNvPr id="129050" name="AutoShape 26"/>
            <p:cNvSpPr>
              <a:spLocks noChangeArrowheads="1"/>
            </p:cNvSpPr>
            <p:nvPr/>
          </p:nvSpPr>
          <p:spPr bwMode="gray">
            <a:xfrm>
              <a:off x="1578" y="1803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9966">
                    <a:gamma/>
                    <a:tint val="21176"/>
                    <a:invGamma/>
                  </a:srgbClr>
                </a:gs>
                <a:gs pos="100000">
                  <a:srgbClr val="FF9966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9051" name="AutoShape 27"/>
            <p:cNvSpPr>
              <a:spLocks noChangeArrowheads="1"/>
            </p:cNvSpPr>
            <p:nvPr/>
          </p:nvSpPr>
          <p:spPr bwMode="gray">
            <a:xfrm>
              <a:off x="1338" y="1728"/>
              <a:ext cx="432" cy="432"/>
            </a:xfrm>
            <a:prstGeom prst="diamond">
              <a:avLst/>
            </a:prstGeom>
            <a:solidFill>
              <a:srgbClr val="FF9966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9052" name="Text Box 28"/>
            <p:cNvSpPr txBox="1">
              <a:spLocks noChangeArrowheads="1"/>
            </p:cNvSpPr>
            <p:nvPr/>
          </p:nvSpPr>
          <p:spPr bwMode="gray">
            <a:xfrm>
              <a:off x="1722" y="1806"/>
              <a:ext cx="260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ข้อมูลที่ต้องใช้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129053" name="Text Box 29"/>
            <p:cNvSpPr txBox="1">
              <a:spLocks noChangeArrowheads="1"/>
            </p:cNvSpPr>
            <p:nvPr/>
          </p:nvSpPr>
          <p:spPr bwMode="gray">
            <a:xfrm>
              <a:off x="1435" y="179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028950"/>
            <a:ext cx="7127875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>
                <a:cs typeface="Angsana New" pitchFamily="18" charset="-34"/>
              </a:rPr>
              <a:t>การอัพเดทข้อมูลประจำสัปดาห์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16900" cy="4041775"/>
          </a:xfrm>
        </p:spPr>
        <p:txBody>
          <a:bodyPr/>
          <a:lstStyle/>
          <a:p>
            <a:r>
              <a:rPr lang="th-TH" sz="3600" b="0">
                <a:latin typeface="Angsana New" pitchFamily="18" charset="-34"/>
                <a:cs typeface="Angsana New" pitchFamily="18" charset="-34"/>
              </a:rPr>
              <a:t>ใส่ข้อมูล</a:t>
            </a:r>
            <a:r>
              <a:rPr lang="en-US" sz="3600" b="0">
                <a:latin typeface="Angsana New" pitchFamily="18" charset="-34"/>
                <a:cs typeface="Angsana New" pitchFamily="18" charset="-34"/>
              </a:rPr>
              <a:t> Inflow </a:t>
            </a:r>
            <a:r>
              <a:rPr lang="th-TH" sz="3600" b="0">
                <a:latin typeface="Angsana New" pitchFamily="18" charset="-34"/>
                <a:cs typeface="Angsana New" pitchFamily="18" charset="-34"/>
              </a:rPr>
              <a:t>ล่าสุด</a:t>
            </a:r>
            <a:endParaRPr lang="en-US" sz="3600" b="0">
              <a:latin typeface="Angsana New" pitchFamily="18" charset="-34"/>
              <a:cs typeface="Angsana New" pitchFamily="18" charset="-34"/>
            </a:endParaRPr>
          </a:p>
          <a:p>
            <a:endParaRPr lang="en-US" sz="500" b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ไปที่ชีต </a:t>
            </a:r>
            <a:r>
              <a:rPr lang="en-US" sz="2800" b="1">
                <a:latin typeface="Angsana New" pitchFamily="18" charset="-34"/>
                <a:cs typeface="Angsana New" pitchFamily="18" charset="-34"/>
              </a:rPr>
              <a:t>Simulation</a:t>
            </a:r>
            <a:r>
              <a:rPr lang="en-US" sz="280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กรอกข้อมูลระดับน้ำ, ปริมาณน้ำในอ่าง, </a:t>
            </a:r>
            <a:r>
              <a:rPr lang="en-US" sz="280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Inflow, </a:t>
            </a:r>
            <a:r>
              <a:rPr lang="th-TH" sz="280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ปริมาณระบายน้ำของอ่าง </a:t>
            </a:r>
            <a:r>
              <a:rPr lang="en-US" sz="280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</a:br>
            <a:endParaRPr lang="en-US" sz="280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160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85002" name="Group 10"/>
          <p:cNvGrpSpPr>
            <a:grpSpLocks/>
          </p:cNvGrpSpPr>
          <p:nvPr/>
        </p:nvGrpSpPr>
        <p:grpSpPr bwMode="auto">
          <a:xfrm>
            <a:off x="4840288" y="4605338"/>
            <a:ext cx="2736850" cy="901700"/>
            <a:chOff x="3061" y="2681"/>
            <a:chExt cx="1724" cy="568"/>
          </a:xfrm>
        </p:grpSpPr>
        <p:sp>
          <p:nvSpPr>
            <p:cNvPr id="84997" name="AutoShape 5"/>
            <p:cNvSpPr>
              <a:spLocks/>
            </p:cNvSpPr>
            <p:nvPr/>
          </p:nvSpPr>
          <p:spPr bwMode="auto">
            <a:xfrm>
              <a:off x="3061" y="2681"/>
              <a:ext cx="137" cy="568"/>
            </a:xfrm>
            <a:prstGeom prst="rightBrace">
              <a:avLst>
                <a:gd name="adj1" fmla="val 34550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4998" name="Text Box 6"/>
            <p:cNvSpPr txBox="1">
              <a:spLocks noChangeArrowheads="1"/>
            </p:cNvSpPr>
            <p:nvPr/>
          </p:nvSpPr>
          <p:spPr bwMode="auto">
            <a:xfrm>
              <a:off x="3231" y="2800"/>
              <a:ext cx="1554" cy="3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800" b="0">
                  <a:cs typeface="Angsana New" pitchFamily="18" charset="-34"/>
                </a:rPr>
                <a:t>อัพเดทข้อมูลล่าสุด</a:t>
              </a:r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4830763" y="3624263"/>
            <a:ext cx="2736850" cy="901700"/>
            <a:chOff x="3061" y="2681"/>
            <a:chExt cx="1724" cy="568"/>
          </a:xfrm>
        </p:grpSpPr>
        <p:sp>
          <p:nvSpPr>
            <p:cNvPr id="85004" name="AutoShape 12"/>
            <p:cNvSpPr>
              <a:spLocks/>
            </p:cNvSpPr>
            <p:nvPr/>
          </p:nvSpPr>
          <p:spPr bwMode="auto">
            <a:xfrm>
              <a:off x="3061" y="2681"/>
              <a:ext cx="137" cy="568"/>
            </a:xfrm>
            <a:prstGeom prst="rightBrace">
              <a:avLst>
                <a:gd name="adj1" fmla="val 3455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3231" y="2800"/>
              <a:ext cx="1554" cy="3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800" b="0">
                  <a:cs typeface="Angsana New" pitchFamily="18" charset="-34"/>
                </a:rPr>
                <a:t>ข้อมูลอาทิตย์ก่อน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177212" cy="533400"/>
          </a:xfrm>
        </p:spPr>
        <p:txBody>
          <a:bodyPr/>
          <a:lstStyle/>
          <a:p>
            <a:r>
              <a:rPr lang="th-TH" sz="3600">
                <a:cs typeface="Angsana New" pitchFamily="18" charset="-34"/>
              </a:rPr>
              <a:t>หัวข้อ</a:t>
            </a:r>
            <a:endParaRPr lang="th-TH" sz="3600">
              <a:solidFill>
                <a:schemeClr val="accent1"/>
              </a:solidFill>
              <a:cs typeface="Angsana New" pitchFamily="18" charset="-34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grpSp>
        <p:nvGrpSpPr>
          <p:cNvPr id="130052" name="Group 4"/>
          <p:cNvGrpSpPr>
            <a:grpSpLocks/>
          </p:cNvGrpSpPr>
          <p:nvPr/>
        </p:nvGrpSpPr>
        <p:grpSpPr bwMode="auto">
          <a:xfrm>
            <a:off x="2133600" y="1905000"/>
            <a:ext cx="4743450" cy="685800"/>
            <a:chOff x="1344" y="1200"/>
            <a:chExt cx="2988" cy="432"/>
          </a:xfrm>
        </p:grpSpPr>
        <p:sp>
          <p:nvSpPr>
            <p:cNvPr id="130053" name="AutoShape 5"/>
            <p:cNvSpPr>
              <a:spLocks noChangeArrowheads="1"/>
            </p:cNvSpPr>
            <p:nvPr/>
          </p:nvSpPr>
          <p:spPr bwMode="gray">
            <a:xfrm>
              <a:off x="1584" y="127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0054" name="AutoShape 6"/>
            <p:cNvSpPr>
              <a:spLocks noChangeArrowheads="1"/>
            </p:cNvSpPr>
            <p:nvPr/>
          </p:nvSpPr>
          <p:spPr bwMode="gray">
            <a:xfrm>
              <a:off x="1344" y="1200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0055" name="Text Box 7"/>
            <p:cNvSpPr txBox="1">
              <a:spLocks noChangeArrowheads="1"/>
            </p:cNvSpPr>
            <p:nvPr/>
          </p:nvSpPr>
          <p:spPr bwMode="gray">
            <a:xfrm>
              <a:off x="1728" y="1278"/>
              <a:ext cx="260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รายละเอียดชีตในโปรแกรม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130056" name="Text Box 8"/>
            <p:cNvSpPr txBox="1">
              <a:spLocks noChangeArrowheads="1"/>
            </p:cNvSpPr>
            <p:nvPr/>
          </p:nvSpPr>
          <p:spPr bwMode="gray">
            <a:xfrm>
              <a:off x="1441" y="126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0057" name="Group 9"/>
          <p:cNvGrpSpPr>
            <a:grpSpLocks/>
          </p:cNvGrpSpPr>
          <p:nvPr/>
        </p:nvGrpSpPr>
        <p:grpSpPr bwMode="auto">
          <a:xfrm>
            <a:off x="1042988" y="5335588"/>
            <a:ext cx="5834062" cy="841375"/>
            <a:chOff x="1344" y="2832"/>
            <a:chExt cx="2976" cy="432"/>
          </a:xfrm>
        </p:grpSpPr>
        <p:sp>
          <p:nvSpPr>
            <p:cNvPr id="130058" name="AutoShape 10"/>
            <p:cNvSpPr>
              <a:spLocks noChangeArrowheads="1"/>
            </p:cNvSpPr>
            <p:nvPr/>
          </p:nvSpPr>
          <p:spPr bwMode="gray">
            <a:xfrm>
              <a:off x="1584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0059" name="AutoShape 11"/>
            <p:cNvSpPr>
              <a:spLocks noChangeArrowheads="1"/>
            </p:cNvSpPr>
            <p:nvPr/>
          </p:nvSpPr>
          <p:spPr bwMode="gray">
            <a:xfrm>
              <a:off x="1344" y="2832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0060" name="Text Box 12"/>
            <p:cNvSpPr txBox="1">
              <a:spLocks noChangeArrowheads="1"/>
            </p:cNvSpPr>
            <p:nvPr/>
          </p:nvSpPr>
          <p:spPr bwMode="gray">
            <a:xfrm>
              <a:off x="1728" y="2911"/>
              <a:ext cx="2558" cy="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การเพิ่มข้อมูล 1 ปี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130061" name="Text Box 13"/>
            <p:cNvSpPr txBox="1">
              <a:spLocks noChangeArrowheads="1"/>
            </p:cNvSpPr>
            <p:nvPr/>
          </p:nvSpPr>
          <p:spPr bwMode="gray">
            <a:xfrm>
              <a:off x="1462" y="2894"/>
              <a:ext cx="181" cy="2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30062" name="Group 14"/>
          <p:cNvGrpSpPr>
            <a:grpSpLocks/>
          </p:cNvGrpSpPr>
          <p:nvPr/>
        </p:nvGrpSpPr>
        <p:grpSpPr bwMode="auto">
          <a:xfrm>
            <a:off x="2133600" y="3582988"/>
            <a:ext cx="4743450" cy="685800"/>
            <a:chOff x="1344" y="1728"/>
            <a:chExt cx="2988" cy="432"/>
          </a:xfrm>
        </p:grpSpPr>
        <p:sp>
          <p:nvSpPr>
            <p:cNvPr id="130063" name="AutoShape 15"/>
            <p:cNvSpPr>
              <a:spLocks noChangeArrowheads="1"/>
            </p:cNvSpPr>
            <p:nvPr/>
          </p:nvSpPr>
          <p:spPr bwMode="gray">
            <a:xfrm>
              <a:off x="1584" y="1803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0064" name="AutoShape 16"/>
            <p:cNvSpPr>
              <a:spLocks noChangeArrowheads="1"/>
            </p:cNvSpPr>
            <p:nvPr/>
          </p:nvSpPr>
          <p:spPr bwMode="gray">
            <a:xfrm>
              <a:off x="1344" y="1728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0065" name="Text Box 17"/>
            <p:cNvSpPr txBox="1">
              <a:spLocks noChangeArrowheads="1"/>
            </p:cNvSpPr>
            <p:nvPr/>
          </p:nvSpPr>
          <p:spPr bwMode="gray">
            <a:xfrm>
              <a:off x="1441" y="179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0066" name="Text Box 18"/>
            <p:cNvSpPr txBox="1">
              <a:spLocks noChangeArrowheads="1"/>
            </p:cNvSpPr>
            <p:nvPr/>
          </p:nvSpPr>
          <p:spPr bwMode="gray">
            <a:xfrm>
              <a:off x="1746" y="1797"/>
              <a:ext cx="258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เริ่มโครงการใหม่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</p:grpSp>
      <p:grpSp>
        <p:nvGrpSpPr>
          <p:cNvPr id="130067" name="Group 19"/>
          <p:cNvGrpSpPr>
            <a:grpSpLocks/>
          </p:cNvGrpSpPr>
          <p:nvPr/>
        </p:nvGrpSpPr>
        <p:grpSpPr bwMode="auto">
          <a:xfrm>
            <a:off x="2133600" y="4421188"/>
            <a:ext cx="4743450" cy="685800"/>
            <a:chOff x="1344" y="2256"/>
            <a:chExt cx="2988" cy="432"/>
          </a:xfrm>
        </p:grpSpPr>
        <p:sp>
          <p:nvSpPr>
            <p:cNvPr id="130068" name="AutoShape 20"/>
            <p:cNvSpPr>
              <a:spLocks noChangeArrowheads="1"/>
            </p:cNvSpPr>
            <p:nvPr/>
          </p:nvSpPr>
          <p:spPr bwMode="gray">
            <a:xfrm>
              <a:off x="1584" y="2331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0069" name="Text Box 21"/>
            <p:cNvSpPr txBox="1">
              <a:spLocks noChangeArrowheads="1"/>
            </p:cNvSpPr>
            <p:nvPr/>
          </p:nvSpPr>
          <p:spPr bwMode="gray">
            <a:xfrm>
              <a:off x="1763" y="2296"/>
              <a:ext cx="256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การอัพเดทข้อมูลประจำสัปดาห์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130070" name="AutoShape 22"/>
            <p:cNvSpPr>
              <a:spLocks noChangeArrowheads="1"/>
            </p:cNvSpPr>
            <p:nvPr/>
          </p:nvSpPr>
          <p:spPr bwMode="gray">
            <a:xfrm>
              <a:off x="1344" y="2256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0071" name="Text Box 23"/>
            <p:cNvSpPr txBox="1">
              <a:spLocks noChangeArrowheads="1"/>
            </p:cNvSpPr>
            <p:nvPr/>
          </p:nvSpPr>
          <p:spPr bwMode="gray">
            <a:xfrm>
              <a:off x="1441" y="231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30073" name="Group 25"/>
          <p:cNvGrpSpPr>
            <a:grpSpLocks/>
          </p:cNvGrpSpPr>
          <p:nvPr/>
        </p:nvGrpSpPr>
        <p:grpSpPr bwMode="auto">
          <a:xfrm>
            <a:off x="2124075" y="2743200"/>
            <a:ext cx="4743450" cy="685800"/>
            <a:chOff x="1338" y="1728"/>
            <a:chExt cx="2988" cy="432"/>
          </a:xfrm>
        </p:grpSpPr>
        <p:sp>
          <p:nvSpPr>
            <p:cNvPr id="130074" name="AutoShape 26"/>
            <p:cNvSpPr>
              <a:spLocks noChangeArrowheads="1"/>
            </p:cNvSpPr>
            <p:nvPr/>
          </p:nvSpPr>
          <p:spPr bwMode="gray">
            <a:xfrm>
              <a:off x="1578" y="1803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9966">
                    <a:gamma/>
                    <a:tint val="21176"/>
                    <a:invGamma/>
                  </a:srgbClr>
                </a:gs>
                <a:gs pos="100000">
                  <a:srgbClr val="FF9966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0075" name="AutoShape 27"/>
            <p:cNvSpPr>
              <a:spLocks noChangeArrowheads="1"/>
            </p:cNvSpPr>
            <p:nvPr/>
          </p:nvSpPr>
          <p:spPr bwMode="gray">
            <a:xfrm>
              <a:off x="1338" y="1728"/>
              <a:ext cx="432" cy="432"/>
            </a:xfrm>
            <a:prstGeom prst="diamond">
              <a:avLst/>
            </a:prstGeom>
            <a:solidFill>
              <a:srgbClr val="FF9966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0076" name="Text Box 28"/>
            <p:cNvSpPr txBox="1">
              <a:spLocks noChangeArrowheads="1"/>
            </p:cNvSpPr>
            <p:nvPr/>
          </p:nvSpPr>
          <p:spPr bwMode="gray">
            <a:xfrm>
              <a:off x="1722" y="1806"/>
              <a:ext cx="260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ข้อมูลที่ต้องใช้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130077" name="Text Box 29"/>
            <p:cNvSpPr txBox="1">
              <a:spLocks noChangeArrowheads="1"/>
            </p:cNvSpPr>
            <p:nvPr/>
          </p:nvSpPr>
          <p:spPr bwMode="gray">
            <a:xfrm>
              <a:off x="1435" y="179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177212" cy="533400"/>
          </a:xfrm>
        </p:spPr>
        <p:txBody>
          <a:bodyPr/>
          <a:lstStyle/>
          <a:p>
            <a:r>
              <a:rPr lang="th-TH" sz="3600">
                <a:cs typeface="Angsana New" pitchFamily="18" charset="-34"/>
              </a:rPr>
              <a:t>หัวข้อ</a:t>
            </a:r>
            <a:endParaRPr lang="th-TH" sz="3600">
              <a:solidFill>
                <a:schemeClr val="accent1"/>
              </a:solidFill>
              <a:cs typeface="Angsana New" pitchFamily="18" charset="-34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grpSp>
        <p:nvGrpSpPr>
          <p:cNvPr id="128004" name="Group 4"/>
          <p:cNvGrpSpPr>
            <a:grpSpLocks/>
          </p:cNvGrpSpPr>
          <p:nvPr/>
        </p:nvGrpSpPr>
        <p:grpSpPr bwMode="auto">
          <a:xfrm>
            <a:off x="1042988" y="1719263"/>
            <a:ext cx="5834062" cy="871537"/>
            <a:chOff x="1344" y="1185"/>
            <a:chExt cx="2988" cy="447"/>
          </a:xfrm>
        </p:grpSpPr>
        <p:sp>
          <p:nvSpPr>
            <p:cNvPr id="128005" name="AutoShape 5"/>
            <p:cNvSpPr>
              <a:spLocks noChangeArrowheads="1"/>
            </p:cNvSpPr>
            <p:nvPr/>
          </p:nvSpPr>
          <p:spPr bwMode="gray">
            <a:xfrm>
              <a:off x="1584" y="127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8006" name="AutoShape 6"/>
            <p:cNvSpPr>
              <a:spLocks noChangeArrowheads="1"/>
            </p:cNvSpPr>
            <p:nvPr/>
          </p:nvSpPr>
          <p:spPr bwMode="gray">
            <a:xfrm>
              <a:off x="1344" y="1200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8007" name="Text Box 7"/>
            <p:cNvSpPr txBox="1">
              <a:spLocks noChangeArrowheads="1"/>
            </p:cNvSpPr>
            <p:nvPr/>
          </p:nvSpPr>
          <p:spPr bwMode="gray">
            <a:xfrm>
              <a:off x="1728" y="1278"/>
              <a:ext cx="2604" cy="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3600">
                  <a:solidFill>
                    <a:srgbClr val="000000"/>
                  </a:solidFill>
                  <a:cs typeface="Angsana New" pitchFamily="18" charset="-34"/>
                </a:rPr>
                <a:t>รายละเอียดชีตในโปรแกรม</a:t>
              </a:r>
              <a:endParaRPr lang="en-US" sz="36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128008" name="Text Box 8"/>
            <p:cNvSpPr txBox="1">
              <a:spLocks noChangeArrowheads="1"/>
            </p:cNvSpPr>
            <p:nvPr/>
          </p:nvSpPr>
          <p:spPr bwMode="gray">
            <a:xfrm>
              <a:off x="1441" y="1185"/>
              <a:ext cx="224" cy="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600" b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28009" name="Group 9"/>
          <p:cNvGrpSpPr>
            <a:grpSpLocks/>
          </p:cNvGrpSpPr>
          <p:nvPr/>
        </p:nvGrpSpPr>
        <p:grpSpPr bwMode="auto">
          <a:xfrm>
            <a:off x="2133600" y="5335588"/>
            <a:ext cx="4724400" cy="685800"/>
            <a:chOff x="1344" y="2832"/>
            <a:chExt cx="2976" cy="432"/>
          </a:xfrm>
        </p:grpSpPr>
        <p:sp>
          <p:nvSpPr>
            <p:cNvPr id="128010" name="AutoShape 10"/>
            <p:cNvSpPr>
              <a:spLocks noChangeArrowheads="1"/>
            </p:cNvSpPr>
            <p:nvPr/>
          </p:nvSpPr>
          <p:spPr bwMode="gray">
            <a:xfrm>
              <a:off x="1584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8011" name="AutoShape 11"/>
            <p:cNvSpPr>
              <a:spLocks noChangeArrowheads="1"/>
            </p:cNvSpPr>
            <p:nvPr/>
          </p:nvSpPr>
          <p:spPr bwMode="gray">
            <a:xfrm>
              <a:off x="1344" y="2832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8012" name="Text Box 12"/>
            <p:cNvSpPr txBox="1">
              <a:spLocks noChangeArrowheads="1"/>
            </p:cNvSpPr>
            <p:nvPr/>
          </p:nvSpPr>
          <p:spPr bwMode="gray">
            <a:xfrm>
              <a:off x="1728" y="2911"/>
              <a:ext cx="255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การเพิ่มข้อมูล 1 ปี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128013" name="Text Box 13"/>
            <p:cNvSpPr txBox="1">
              <a:spLocks noChangeArrowheads="1"/>
            </p:cNvSpPr>
            <p:nvPr/>
          </p:nvSpPr>
          <p:spPr bwMode="gray">
            <a:xfrm>
              <a:off x="1441" y="289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28014" name="Group 14"/>
          <p:cNvGrpSpPr>
            <a:grpSpLocks/>
          </p:cNvGrpSpPr>
          <p:nvPr/>
        </p:nvGrpSpPr>
        <p:grpSpPr bwMode="auto">
          <a:xfrm>
            <a:off x="2133600" y="3582988"/>
            <a:ext cx="4743450" cy="685800"/>
            <a:chOff x="1344" y="1728"/>
            <a:chExt cx="2988" cy="432"/>
          </a:xfrm>
        </p:grpSpPr>
        <p:sp>
          <p:nvSpPr>
            <p:cNvPr id="128015" name="AutoShape 15"/>
            <p:cNvSpPr>
              <a:spLocks noChangeArrowheads="1"/>
            </p:cNvSpPr>
            <p:nvPr/>
          </p:nvSpPr>
          <p:spPr bwMode="gray">
            <a:xfrm>
              <a:off x="1584" y="1803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8016" name="AutoShape 16"/>
            <p:cNvSpPr>
              <a:spLocks noChangeArrowheads="1"/>
            </p:cNvSpPr>
            <p:nvPr/>
          </p:nvSpPr>
          <p:spPr bwMode="gray">
            <a:xfrm>
              <a:off x="1344" y="1728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8017" name="Text Box 17"/>
            <p:cNvSpPr txBox="1">
              <a:spLocks noChangeArrowheads="1"/>
            </p:cNvSpPr>
            <p:nvPr/>
          </p:nvSpPr>
          <p:spPr bwMode="gray">
            <a:xfrm>
              <a:off x="1441" y="179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28018" name="Text Box 18"/>
            <p:cNvSpPr txBox="1">
              <a:spLocks noChangeArrowheads="1"/>
            </p:cNvSpPr>
            <p:nvPr/>
          </p:nvSpPr>
          <p:spPr bwMode="gray">
            <a:xfrm>
              <a:off x="1746" y="1797"/>
              <a:ext cx="258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เริ่มโครงการใหม่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</p:grpSp>
      <p:grpSp>
        <p:nvGrpSpPr>
          <p:cNvPr id="128019" name="Group 19"/>
          <p:cNvGrpSpPr>
            <a:grpSpLocks/>
          </p:cNvGrpSpPr>
          <p:nvPr/>
        </p:nvGrpSpPr>
        <p:grpSpPr bwMode="auto">
          <a:xfrm>
            <a:off x="2133600" y="4421188"/>
            <a:ext cx="4743450" cy="685800"/>
            <a:chOff x="1344" y="2256"/>
            <a:chExt cx="2988" cy="432"/>
          </a:xfrm>
        </p:grpSpPr>
        <p:sp>
          <p:nvSpPr>
            <p:cNvPr id="128020" name="AutoShape 20"/>
            <p:cNvSpPr>
              <a:spLocks noChangeArrowheads="1"/>
            </p:cNvSpPr>
            <p:nvPr/>
          </p:nvSpPr>
          <p:spPr bwMode="gray">
            <a:xfrm>
              <a:off x="1584" y="2331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8021" name="Text Box 21"/>
            <p:cNvSpPr txBox="1">
              <a:spLocks noChangeArrowheads="1"/>
            </p:cNvSpPr>
            <p:nvPr/>
          </p:nvSpPr>
          <p:spPr bwMode="gray">
            <a:xfrm>
              <a:off x="1763" y="2296"/>
              <a:ext cx="256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การอัพเดทข้อมูลประจำสัปดาห์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128022" name="AutoShape 22"/>
            <p:cNvSpPr>
              <a:spLocks noChangeArrowheads="1"/>
            </p:cNvSpPr>
            <p:nvPr/>
          </p:nvSpPr>
          <p:spPr bwMode="gray">
            <a:xfrm>
              <a:off x="1344" y="2256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8023" name="Text Box 23"/>
            <p:cNvSpPr txBox="1">
              <a:spLocks noChangeArrowheads="1"/>
            </p:cNvSpPr>
            <p:nvPr/>
          </p:nvSpPr>
          <p:spPr bwMode="gray">
            <a:xfrm>
              <a:off x="1441" y="231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28024" name="Rectangle 2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28025" name="Group 25"/>
          <p:cNvGrpSpPr>
            <a:grpSpLocks/>
          </p:cNvGrpSpPr>
          <p:nvPr/>
        </p:nvGrpSpPr>
        <p:grpSpPr bwMode="auto">
          <a:xfrm>
            <a:off x="2124075" y="2743200"/>
            <a:ext cx="4743450" cy="685800"/>
            <a:chOff x="1338" y="1728"/>
            <a:chExt cx="2988" cy="432"/>
          </a:xfrm>
        </p:grpSpPr>
        <p:sp>
          <p:nvSpPr>
            <p:cNvPr id="128026" name="AutoShape 26"/>
            <p:cNvSpPr>
              <a:spLocks noChangeArrowheads="1"/>
            </p:cNvSpPr>
            <p:nvPr/>
          </p:nvSpPr>
          <p:spPr bwMode="gray">
            <a:xfrm>
              <a:off x="1578" y="1803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66"/>
                </a:gs>
                <a:gs pos="50000">
                  <a:srgbClr val="FF9966">
                    <a:gamma/>
                    <a:tint val="21176"/>
                    <a:invGamma/>
                  </a:srgbClr>
                </a:gs>
                <a:gs pos="100000">
                  <a:srgbClr val="FF9966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8027" name="AutoShape 27"/>
            <p:cNvSpPr>
              <a:spLocks noChangeArrowheads="1"/>
            </p:cNvSpPr>
            <p:nvPr/>
          </p:nvSpPr>
          <p:spPr bwMode="gray">
            <a:xfrm>
              <a:off x="1338" y="1728"/>
              <a:ext cx="432" cy="432"/>
            </a:xfrm>
            <a:prstGeom prst="diamond">
              <a:avLst/>
            </a:prstGeom>
            <a:solidFill>
              <a:srgbClr val="FF9966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8028" name="Text Box 28"/>
            <p:cNvSpPr txBox="1">
              <a:spLocks noChangeArrowheads="1"/>
            </p:cNvSpPr>
            <p:nvPr/>
          </p:nvSpPr>
          <p:spPr bwMode="gray">
            <a:xfrm>
              <a:off x="1722" y="1806"/>
              <a:ext cx="260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800">
                  <a:solidFill>
                    <a:srgbClr val="000000"/>
                  </a:solidFill>
                  <a:cs typeface="Angsana New" pitchFamily="18" charset="-34"/>
                </a:rPr>
                <a:t>ข้อมูลที่ต้องใช้</a:t>
              </a:r>
              <a:endParaRPr lang="en-US" sz="2800">
                <a:solidFill>
                  <a:srgbClr val="000000"/>
                </a:solidFill>
                <a:cs typeface="Angsana New" pitchFamily="18" charset="-34"/>
              </a:endParaRPr>
            </a:p>
          </p:txBody>
        </p:sp>
        <p:sp>
          <p:nvSpPr>
            <p:cNvPr id="128029" name="Text Box 29"/>
            <p:cNvSpPr txBox="1">
              <a:spLocks noChangeArrowheads="1"/>
            </p:cNvSpPr>
            <p:nvPr/>
          </p:nvSpPr>
          <p:spPr bwMode="gray">
            <a:xfrm>
              <a:off x="1435" y="1790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7988"/>
            <a:ext cx="9144000" cy="4556125"/>
          </a:xfrm>
          <a:prstGeom prst="rect">
            <a:avLst/>
          </a:prstGeom>
          <a:noFill/>
        </p:spPr>
      </p:pic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>
                <a:cs typeface="Angsana New" pitchFamily="18" charset="-34"/>
              </a:rPr>
              <a:t>การเพิ่มข้อมูล 1 ปี</a:t>
            </a:r>
            <a:endParaRPr lang="en-US" sz="4000">
              <a:cs typeface="Angsana New" pitchFamily="18" charset="-34"/>
            </a:endParaRP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8604250" y="5989638"/>
            <a:ext cx="527050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51050" y="2133600"/>
            <a:ext cx="6705600" cy="3505200"/>
          </a:xfrm>
          <a:solidFill>
            <a:schemeClr val="bg1"/>
          </a:solidFill>
          <a:ln/>
        </p:spPr>
        <p:txBody>
          <a:bodyPr/>
          <a:lstStyle/>
          <a:p>
            <a:r>
              <a:rPr lang="th-TH">
                <a:latin typeface="Angsana New" pitchFamily="18" charset="-34"/>
                <a:cs typeface="Angsana New" pitchFamily="18" charset="-34"/>
              </a:rPr>
              <a:t> 1. ใส่ข้อมูลอัตราการระเหย</a:t>
            </a:r>
            <a:r>
              <a:rPr lang="en-US">
                <a:latin typeface="Angsana New" pitchFamily="18" charset="-34"/>
                <a:cs typeface="Angsana New" pitchFamily="18" charset="-34"/>
              </a:rPr>
              <a:t> Update </a:t>
            </a:r>
            <a:r>
              <a:rPr lang="th-TH">
                <a:latin typeface="Angsana New" pitchFamily="18" charset="-34"/>
                <a:cs typeface="Angsana New" pitchFamily="18" charset="-34"/>
              </a:rPr>
              <a:t>ใหม่</a:t>
            </a:r>
            <a:endParaRPr lang="en-US">
              <a:latin typeface="Angsana New" pitchFamily="18" charset="-34"/>
              <a:cs typeface="Angsana New" pitchFamily="18" charset="-34"/>
            </a:endParaRPr>
          </a:p>
          <a:p>
            <a:endParaRPr lang="en-US" sz="9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b="1">
                <a:latin typeface="Angsana New" pitchFamily="18" charset="-34"/>
                <a:cs typeface="Angsana New" pitchFamily="18" charset="-34"/>
              </a:rPr>
              <a:t>ไปที่ชีต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Evap </a:t>
            </a:r>
            <a:endParaRPr lang="th-TH" b="1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b="1">
                <a:latin typeface="Angsana New" pitchFamily="18" charset="-34"/>
                <a:cs typeface="Angsana New" pitchFamily="18" charset="-34"/>
              </a:rPr>
              <a:t>กรอกข้อมูลอัตราการระเหยเฉลี่ยรายเดือน(ม.ม.)  </a:t>
            </a:r>
            <a:br>
              <a:rPr lang="th-TH" b="1">
                <a:latin typeface="Angsana New" pitchFamily="18" charset="-34"/>
                <a:cs typeface="Angsana New" pitchFamily="18" charset="-34"/>
              </a:rPr>
            </a:br>
            <a:r>
              <a:rPr lang="th-TH" b="1">
                <a:latin typeface="Angsana New" pitchFamily="18" charset="-34"/>
                <a:cs typeface="Angsana New" pitchFamily="18" charset="-34"/>
              </a:rPr>
              <a:t>ในช่องสีเหลือง จนครบ 12 เดือน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 </a:t>
            </a:r>
            <a:br>
              <a:rPr lang="en-US" b="1">
                <a:latin typeface="Angsana New" pitchFamily="18" charset="-34"/>
                <a:cs typeface="Angsana New" pitchFamily="18" charset="-34"/>
              </a:rPr>
            </a:br>
            <a:endParaRPr lang="en-US" b="1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160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8463"/>
            <a:ext cx="9144000" cy="4560887"/>
          </a:xfrm>
          <a:prstGeom prst="rect">
            <a:avLst/>
          </a:prstGeom>
          <a:noFill/>
        </p:spPr>
      </p:pic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956550" y="5989638"/>
            <a:ext cx="1008063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419475" y="1916113"/>
            <a:ext cx="5724525" cy="4041775"/>
          </a:xfrm>
          <a:solidFill>
            <a:schemeClr val="bg1"/>
          </a:solidFill>
          <a:ln/>
        </p:spPr>
        <p:txBody>
          <a:bodyPr/>
          <a:lstStyle/>
          <a:p>
            <a:r>
              <a:rPr lang="th-TH">
                <a:latin typeface="Angsana New" pitchFamily="18" charset="-34"/>
                <a:cs typeface="Angsana New" pitchFamily="18" charset="-34"/>
              </a:rPr>
              <a:t> 2. ใส่ข้อมูลโค้งความจุอ่างเก็บน้ำ</a:t>
            </a:r>
            <a:r>
              <a:rPr lang="en-US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>
                <a:latin typeface="Angsana New" pitchFamily="18" charset="-34"/>
                <a:cs typeface="Angsana New" pitchFamily="18" charset="-34"/>
              </a:rPr>
              <a:t>ถ้ามีการสำรวจใหม่</a:t>
            </a:r>
            <a:endParaRPr lang="en-US">
              <a:latin typeface="Angsana New" pitchFamily="18" charset="-34"/>
              <a:cs typeface="Angsana New" pitchFamily="18" charset="-34"/>
            </a:endParaRPr>
          </a:p>
          <a:p>
            <a:endParaRPr lang="en-US" sz="9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b="1">
                <a:latin typeface="Angsana New" pitchFamily="18" charset="-34"/>
                <a:cs typeface="Angsana New" pitchFamily="18" charset="-34"/>
              </a:rPr>
              <a:t>ไปที่ชีต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EL_Area_Vol </a:t>
            </a:r>
            <a:endParaRPr lang="th-TH" b="1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b="1">
                <a:latin typeface="Angsana New" pitchFamily="18" charset="-34"/>
                <a:cs typeface="Angsana New" pitchFamily="18" charset="-34"/>
              </a:rPr>
              <a:t>กรอกข้อมูลระดับน้ำ (ม.รทก.)</a:t>
            </a:r>
          </a:p>
          <a:p>
            <a:pPr lvl="1"/>
            <a:r>
              <a:rPr lang="th-TH" b="1">
                <a:latin typeface="Angsana New" pitchFamily="18" charset="-34"/>
                <a:cs typeface="Angsana New" pitchFamily="18" charset="-34"/>
              </a:rPr>
              <a:t>พื้นที่ผิวน้ำ (ต.ร. กม.)</a:t>
            </a:r>
          </a:p>
          <a:p>
            <a:pPr lvl="1"/>
            <a:r>
              <a:rPr lang="th-TH" b="1">
                <a:latin typeface="Angsana New" pitchFamily="18" charset="-34"/>
                <a:cs typeface="Angsana New" pitchFamily="18" charset="-34"/>
              </a:rPr>
              <a:t>ความจุอ่างเก็บน้ำ (ล้าน ลบ.ม.)</a:t>
            </a:r>
            <a:endParaRPr lang="en-US" b="1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การเพิ่มข้อมูล 1 ปี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97025"/>
            <a:ext cx="8216900" cy="4041775"/>
          </a:xfrm>
        </p:spPr>
        <p:txBody>
          <a:bodyPr/>
          <a:lstStyle/>
          <a:p>
            <a:r>
              <a:rPr lang="th-TH" sz="3600" b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ทำการเพิ่มคอลัมน์ ปี 2554 เพิ่มขึ้นในชีต</a:t>
            </a:r>
            <a:r>
              <a:rPr lang="th-TH" sz="320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0">
                <a:latin typeface="Angsana New" pitchFamily="18" charset="-34"/>
                <a:cs typeface="Angsana New" pitchFamily="18" charset="-34"/>
              </a:rPr>
              <a:t>Monthly Storage, Monthly Outflow, Monthly Inflow,</a:t>
            </a:r>
            <a:r>
              <a:rPr lang="en-US" sz="3200" b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0">
                <a:latin typeface="Angsana New" pitchFamily="18" charset="-34"/>
                <a:cs typeface="Angsana New" pitchFamily="18" charset="-34"/>
              </a:rPr>
              <a:t>Sheet for chart</a:t>
            </a:r>
            <a:endParaRPr lang="en-US" sz="160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573463"/>
            <a:ext cx="8453437" cy="1984375"/>
          </a:xfrm>
          <a:prstGeom prst="rect">
            <a:avLst/>
          </a:prstGeom>
          <a:noFill/>
        </p:spPr>
      </p:pic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8120063" y="4121150"/>
            <a:ext cx="792162" cy="358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5435600" y="5373688"/>
            <a:ext cx="3384550" cy="2159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628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605213"/>
            <a:ext cx="8640762" cy="1962150"/>
          </a:xfrm>
          <a:prstGeom prst="rect">
            <a:avLst/>
          </a:prstGeom>
          <a:noFill/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การเพิ่มข้อมูล 1 ปี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97025"/>
            <a:ext cx="8216900" cy="4041775"/>
          </a:xfrm>
        </p:spPr>
        <p:txBody>
          <a:bodyPr/>
          <a:lstStyle/>
          <a:p>
            <a:r>
              <a:rPr lang="en-US" sz="3600" b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การเพิ่มข้อมูล 1 ปี ในกรณีขึ้นปีใหม่</a:t>
            </a:r>
            <a:endParaRPr lang="en-US" sz="3600">
              <a:latin typeface="Angsana New" pitchFamily="18" charset="-34"/>
              <a:cs typeface="Angsana New" pitchFamily="18" charset="-34"/>
            </a:endParaRPr>
          </a:p>
          <a:p>
            <a:endParaRPr lang="en-US" sz="1200"/>
          </a:p>
          <a:p>
            <a:pPr lvl="1"/>
            <a:r>
              <a:rPr lang="th-TH" sz="280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ทำการข้อมูลในชีต</a:t>
            </a:r>
            <a:r>
              <a:rPr lang="en-US" sz="2800" b="1">
                <a:latin typeface="Angsana New" pitchFamily="18" charset="-34"/>
                <a:cs typeface="Angsana New" pitchFamily="18" charset="-34"/>
              </a:rPr>
              <a:t> Monthly Inflow </a:t>
            </a:r>
            <a:r>
              <a:rPr lang="th-TH" sz="2800" b="1">
                <a:latin typeface="Angsana New" pitchFamily="18" charset="-34"/>
                <a:cs typeface="Angsana New" pitchFamily="18" charset="-34"/>
              </a:rPr>
              <a:t>จนถึงปัจจุบัน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8115300" y="4437063"/>
            <a:ext cx="719138" cy="863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4643438" y="5373688"/>
            <a:ext cx="792162" cy="2159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1663"/>
            <a:ext cx="9144000" cy="3121025"/>
          </a:xfrm>
          <a:prstGeom prst="rect">
            <a:avLst/>
          </a:prstGeom>
          <a:noFill/>
        </p:spPr>
      </p:pic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305800" cy="563563"/>
          </a:xfrm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เริ่มโครงการใหม่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3550" y="1268413"/>
            <a:ext cx="8680450" cy="4041775"/>
          </a:xfrm>
        </p:spPr>
        <p:txBody>
          <a:bodyPr/>
          <a:lstStyle/>
          <a:p>
            <a:r>
              <a:rPr lang="th-TH" sz="320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ใส่ข้อมูลอ่าง และสูตรคำนวณ</a:t>
            </a:r>
            <a:endParaRPr lang="en-US" sz="360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8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ไปที่ชีต </a:t>
            </a:r>
            <a:r>
              <a:rPr lang="en-US" sz="2800" b="1">
                <a:latin typeface="Angsana New" pitchFamily="18" charset="-34"/>
                <a:cs typeface="Angsana New" pitchFamily="18" charset="-34"/>
              </a:rPr>
              <a:t>Sheet for chart</a:t>
            </a:r>
            <a:endParaRPr lang="en-US" sz="2800" b="1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7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กรอกข้อมูล </a:t>
            </a:r>
            <a:r>
              <a:rPr lang="en-US" sz="27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URC, LRC </a:t>
            </a:r>
            <a:r>
              <a:rPr lang="th-TH" sz="27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ใหม่  และลบข้อมูลเก่าออกเหมือนขั้นตอนเริ่มโครงการใหม่</a:t>
            </a:r>
            <a:endParaRPr lang="en-US" sz="2700" b="1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270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68966" name="Group 6"/>
          <p:cNvGrpSpPr>
            <a:grpSpLocks/>
          </p:cNvGrpSpPr>
          <p:nvPr/>
        </p:nvGrpSpPr>
        <p:grpSpPr bwMode="auto">
          <a:xfrm>
            <a:off x="3492500" y="3644900"/>
            <a:ext cx="950913" cy="2447925"/>
            <a:chOff x="2426" y="2160"/>
            <a:chExt cx="599" cy="1890"/>
          </a:xfrm>
        </p:grpSpPr>
        <p:sp>
          <p:nvSpPr>
            <p:cNvPr id="168967" name="AutoShape 7"/>
            <p:cNvSpPr>
              <a:spLocks/>
            </p:cNvSpPr>
            <p:nvPr/>
          </p:nvSpPr>
          <p:spPr bwMode="auto">
            <a:xfrm flipH="1">
              <a:off x="2426" y="2160"/>
              <a:ext cx="182" cy="1890"/>
            </a:xfrm>
            <a:prstGeom prst="leftBrace">
              <a:avLst>
                <a:gd name="adj1" fmla="val 8653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8968" name="Text Box 8"/>
            <p:cNvSpPr txBox="1">
              <a:spLocks noChangeArrowheads="1"/>
            </p:cNvSpPr>
            <p:nvPr/>
          </p:nvSpPr>
          <p:spPr bwMode="auto">
            <a:xfrm>
              <a:off x="2565" y="2947"/>
              <a:ext cx="46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800" b="0">
                  <a:cs typeface="Angsana New" pitchFamily="18" charset="-34"/>
                </a:rPr>
                <a:t>ทั้งปี</a:t>
              </a:r>
            </a:p>
          </p:txBody>
        </p:sp>
      </p:grp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4716463" y="6092825"/>
            <a:ext cx="1152525" cy="288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827088" y="3284538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>
                <a:cs typeface="Angsana New" pitchFamily="18" charset="-34"/>
              </a:rPr>
              <a:t>ปริมาณน้ำที่ระดับ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6999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1663"/>
            <a:ext cx="9144000" cy="3122612"/>
          </a:xfrm>
          <a:prstGeom prst="rect">
            <a:avLst/>
          </a:prstGeom>
          <a:noFill/>
        </p:spPr>
      </p:pic>
      <p:pic>
        <p:nvPicPr>
          <p:cNvPr id="1699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1663"/>
            <a:ext cx="9144000" cy="3121025"/>
          </a:xfrm>
          <a:prstGeom prst="rect">
            <a:avLst/>
          </a:prstGeom>
          <a:noFill/>
        </p:spPr>
      </p:pic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305800" cy="563563"/>
          </a:xfrm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การเพิ่มข้อมูล 1 ปี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3550" y="1268413"/>
            <a:ext cx="8216900" cy="4041775"/>
          </a:xfrm>
        </p:spPr>
        <p:txBody>
          <a:bodyPr/>
          <a:lstStyle/>
          <a:p>
            <a:r>
              <a:rPr lang="th-TH" sz="32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ใส่ข้อมูลอ่าง และสูตรคำนวณ</a:t>
            </a:r>
            <a:endParaRPr lang="en-US" sz="360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 sz="80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ใส่สูตร </a:t>
            </a:r>
            <a:r>
              <a:rPr lang="en-US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Average, SD, Avg+SD, Avg-SD </a:t>
            </a:r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ลงในช่อง </a:t>
            </a:r>
            <a:r>
              <a:rPr lang="en-US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G4 </a:t>
            </a:r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ถึง </a:t>
            </a:r>
            <a:r>
              <a:rPr lang="en-US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J4</a:t>
            </a:r>
          </a:p>
          <a:p>
            <a:pPr lvl="1"/>
            <a:r>
              <a:rPr lang="en-US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Copy </a:t>
            </a:r>
            <a:r>
              <a:rPr lang="th-TH" sz="2800" b="1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สูตรลงจนถึงวันที่ 31 ธ.ค.</a:t>
            </a:r>
            <a:endParaRPr lang="en-US" sz="2800" b="1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en-US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4716463" y="6092825"/>
            <a:ext cx="1152525" cy="288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699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475" y="4005263"/>
            <a:ext cx="6621463" cy="704850"/>
          </a:xfrm>
          <a:prstGeom prst="rect">
            <a:avLst/>
          </a:prstGeom>
          <a:noFill/>
        </p:spPr>
      </p:pic>
      <p:grpSp>
        <p:nvGrpSpPr>
          <p:cNvPr id="170000" name="Group 16"/>
          <p:cNvGrpSpPr>
            <a:grpSpLocks/>
          </p:cNvGrpSpPr>
          <p:nvPr/>
        </p:nvGrpSpPr>
        <p:grpSpPr bwMode="auto">
          <a:xfrm>
            <a:off x="4284663" y="3141663"/>
            <a:ext cx="4813300" cy="3024187"/>
            <a:chOff x="2699" y="1979"/>
            <a:chExt cx="3032" cy="1905"/>
          </a:xfrm>
        </p:grpSpPr>
        <p:grpSp>
          <p:nvGrpSpPr>
            <p:cNvPr id="169995" name="Group 11"/>
            <p:cNvGrpSpPr>
              <a:grpSpLocks/>
            </p:cNvGrpSpPr>
            <p:nvPr/>
          </p:nvGrpSpPr>
          <p:grpSpPr bwMode="auto">
            <a:xfrm>
              <a:off x="2699" y="2587"/>
              <a:ext cx="408" cy="269"/>
              <a:chOff x="2699" y="2587"/>
              <a:chExt cx="408" cy="269"/>
            </a:xfrm>
          </p:grpSpPr>
          <p:sp>
            <p:nvSpPr>
              <p:cNvPr id="169993" name="Line 9"/>
              <p:cNvSpPr>
                <a:spLocks noChangeShapeType="1"/>
              </p:cNvSpPr>
              <p:nvPr/>
            </p:nvSpPr>
            <p:spPr bwMode="auto">
              <a:xfrm flipV="1">
                <a:off x="2789" y="2856"/>
                <a:ext cx="18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169994" name="Text Box 10"/>
              <p:cNvSpPr txBox="1">
                <a:spLocks noChangeArrowheads="1"/>
              </p:cNvSpPr>
              <p:nvPr/>
            </p:nvSpPr>
            <p:spPr bwMode="auto">
              <a:xfrm>
                <a:off x="2699" y="2587"/>
                <a:ext cx="4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BA4</a:t>
                </a:r>
                <a:endParaRPr lang="th-TH"/>
              </a:p>
            </p:txBody>
          </p:sp>
        </p:grpSp>
        <p:sp>
          <p:nvSpPr>
            <p:cNvPr id="169998" name="Rectangle 14"/>
            <p:cNvSpPr>
              <a:spLocks noChangeArrowheads="1"/>
            </p:cNvSpPr>
            <p:nvPr/>
          </p:nvSpPr>
          <p:spPr bwMode="auto">
            <a:xfrm>
              <a:off x="5436" y="1979"/>
              <a:ext cx="295" cy="190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th-TH"/>
            </a:p>
          </p:txBody>
        </p:sp>
      </p:grpSp>
      <p:sp>
        <p:nvSpPr>
          <p:cNvPr id="170001" name="Text Box 17"/>
          <p:cNvSpPr txBox="1">
            <a:spLocks noChangeArrowheads="1"/>
          </p:cNvSpPr>
          <p:nvPr/>
        </p:nvSpPr>
        <p:spPr bwMode="auto">
          <a:xfrm>
            <a:off x="827088" y="3257550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>
                <a:cs typeface="Angsana New" pitchFamily="18" charset="-34"/>
              </a:rPr>
              <a:t>ปริมาณน้ำที่ระดับ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9934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25775"/>
            <a:ext cx="8642350" cy="3243263"/>
          </a:xfrm>
          <a:prstGeom prst="rect">
            <a:avLst/>
          </a:prstGeom>
          <a:noFill/>
        </p:spPr>
      </p:pic>
      <p:grpSp>
        <p:nvGrpSpPr>
          <p:cNvPr id="99352" name="Group 24"/>
          <p:cNvGrpSpPr>
            <a:grpSpLocks/>
          </p:cNvGrpSpPr>
          <p:nvPr/>
        </p:nvGrpSpPr>
        <p:grpSpPr bwMode="auto">
          <a:xfrm>
            <a:off x="257175" y="3022600"/>
            <a:ext cx="8642350" cy="3243263"/>
            <a:chOff x="158" y="1912"/>
            <a:chExt cx="5444" cy="2043"/>
          </a:xfrm>
        </p:grpSpPr>
        <p:pic>
          <p:nvPicPr>
            <p:cNvPr id="99350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1912"/>
              <a:ext cx="5444" cy="2043"/>
            </a:xfrm>
            <a:prstGeom prst="rect">
              <a:avLst/>
            </a:prstGeom>
            <a:noFill/>
          </p:spPr>
        </p:pic>
        <p:sp>
          <p:nvSpPr>
            <p:cNvPr id="99351" name="Rectangle 23"/>
            <p:cNvSpPr>
              <a:spLocks noChangeArrowheads="1"/>
            </p:cNvSpPr>
            <p:nvPr/>
          </p:nvSpPr>
          <p:spPr bwMode="auto">
            <a:xfrm>
              <a:off x="628" y="2416"/>
              <a:ext cx="590" cy="145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th-TH"/>
            </a:p>
          </p:txBody>
        </p:sp>
      </p:grp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การเพิ่มข้อมูล 1 ปี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97025"/>
            <a:ext cx="8216900" cy="1471613"/>
          </a:xfrm>
        </p:spPr>
        <p:txBody>
          <a:bodyPr/>
          <a:lstStyle/>
          <a:p>
            <a:r>
              <a:rPr lang="th-TH" sz="3600" b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ทำการเพิ่มแถววันที่ </a:t>
            </a:r>
            <a:r>
              <a:rPr lang="en-US" sz="3200">
                <a:latin typeface="Angsana New" pitchFamily="18" charset="-34"/>
                <a:cs typeface="Angsana New" pitchFamily="18" charset="-34"/>
              </a:rPr>
              <a:t>1/1/2011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 – 31</a:t>
            </a:r>
            <a:r>
              <a:rPr lang="en-US" sz="3200">
                <a:latin typeface="Angsana New" pitchFamily="18" charset="-34"/>
                <a:cs typeface="Angsana New" pitchFamily="18" charset="-34"/>
              </a:rPr>
              <a:t>/12/2011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 ในชีต</a:t>
            </a:r>
            <a:r>
              <a:rPr lang="th-TH" sz="320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0">
                <a:latin typeface="Angsana New" pitchFamily="18" charset="-34"/>
                <a:cs typeface="Angsana New" pitchFamily="18" charset="-34"/>
              </a:rPr>
              <a:t>Simulation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0138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011488"/>
            <a:ext cx="8642350" cy="3244850"/>
          </a:xfrm>
          <a:prstGeom prst="rect">
            <a:avLst/>
          </a:prstGeom>
          <a:noFill/>
        </p:spPr>
      </p:pic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การเพิ่มข้อมูล 1 ปี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597025"/>
            <a:ext cx="8216900" cy="1471613"/>
          </a:xfrm>
        </p:spPr>
        <p:txBody>
          <a:bodyPr/>
          <a:lstStyle/>
          <a:p>
            <a:r>
              <a:rPr lang="th-TH" sz="3600" b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6. 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กรอกข้อมูลอัพเดทและข้อมูลคาดการณ์</a:t>
            </a:r>
            <a:endParaRPr lang="th-TH" sz="1200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1384" name="AutoShape 8"/>
          <p:cNvSpPr>
            <a:spLocks/>
          </p:cNvSpPr>
          <p:nvPr/>
        </p:nvSpPr>
        <p:spPr bwMode="auto">
          <a:xfrm>
            <a:off x="5119688" y="3444875"/>
            <a:ext cx="217487" cy="1189038"/>
          </a:xfrm>
          <a:prstGeom prst="rightBrace">
            <a:avLst>
              <a:gd name="adj1" fmla="val 45560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389563" y="3770313"/>
            <a:ext cx="2466975" cy="53816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0">
                <a:cs typeface="Angsana New" pitchFamily="18" charset="-34"/>
              </a:rPr>
              <a:t>อัพเดทข้อมูลล่าสุด</a:t>
            </a:r>
          </a:p>
        </p:txBody>
      </p:sp>
      <p:sp>
        <p:nvSpPr>
          <p:cNvPr id="101386" name="AutoShape 10"/>
          <p:cNvSpPr>
            <a:spLocks/>
          </p:cNvSpPr>
          <p:nvPr/>
        </p:nvSpPr>
        <p:spPr bwMode="auto">
          <a:xfrm>
            <a:off x="5133975" y="4740275"/>
            <a:ext cx="217488" cy="1368425"/>
          </a:xfrm>
          <a:prstGeom prst="rightBrace">
            <a:avLst>
              <a:gd name="adj1" fmla="val 52433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5375275" y="5132388"/>
            <a:ext cx="3055938" cy="5381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0">
                <a:cs typeface="Angsana New" pitchFamily="18" charset="-34"/>
              </a:rPr>
              <a:t>อัพเดทข้อมูลคาดการณ์ล่าสุด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การเพิ่มข้อมูล 1 ปี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16900" cy="1471613"/>
          </a:xfrm>
        </p:spPr>
        <p:txBody>
          <a:bodyPr/>
          <a:lstStyle/>
          <a:p>
            <a:r>
              <a:rPr lang="th-TH" sz="3600" b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0">
                <a:latin typeface="Angsana New" pitchFamily="18" charset="-34"/>
                <a:cs typeface="Angsana New" pitchFamily="18" charset="-34"/>
              </a:rPr>
              <a:t>7. </a:t>
            </a:r>
            <a:r>
              <a:rPr lang="th-TH" sz="3600" b="0">
                <a:latin typeface="Angsana New" pitchFamily="18" charset="-34"/>
                <a:cs typeface="Angsana New" pitchFamily="18" charset="-34"/>
              </a:rPr>
              <a:t>ทำการเพิ่มเส้นให้กราฟปี </a:t>
            </a:r>
            <a:r>
              <a:rPr lang="en-US" sz="3600" b="0">
                <a:latin typeface="Angsana New" pitchFamily="18" charset="-34"/>
                <a:cs typeface="Angsana New" pitchFamily="18" charset="-34"/>
              </a:rPr>
              <a:t>54 </a:t>
            </a:r>
            <a:r>
              <a:rPr lang="th-TH" sz="3600" b="0">
                <a:latin typeface="Angsana New" pitchFamily="18" charset="-34"/>
                <a:cs typeface="Angsana New" pitchFamily="18" charset="-34"/>
              </a:rPr>
              <a:t>ในชีต</a:t>
            </a:r>
            <a:r>
              <a:rPr lang="en-US" sz="3600" b="0">
                <a:latin typeface="Angsana New" pitchFamily="18" charset="-34"/>
                <a:cs typeface="Angsana New" pitchFamily="18" charset="-34"/>
              </a:rPr>
              <a:t>Chart</a:t>
            </a:r>
            <a:r>
              <a:rPr lang="th-TH" sz="3600" b="0">
                <a:latin typeface="Angsana New" pitchFamily="18" charset="-34"/>
                <a:cs typeface="Angsana New" pitchFamily="18" charset="-34"/>
              </a:rPr>
              <a:t>ปริมาณน้ำจำลองและชีต</a:t>
            </a:r>
            <a:r>
              <a:rPr lang="en-US" sz="3600" b="0">
                <a:latin typeface="Angsana New" pitchFamily="18" charset="-34"/>
                <a:cs typeface="Angsana New" pitchFamily="18" charset="-34"/>
              </a:rPr>
              <a:t> Simulation Condition</a:t>
            </a:r>
            <a:endParaRPr lang="th-TH" sz="3600" b="0">
              <a:latin typeface="Angsana New" pitchFamily="18" charset="-34"/>
              <a:cs typeface="Angsana New" pitchFamily="18" charset="-34"/>
            </a:endParaRPr>
          </a:p>
          <a:p>
            <a:endParaRPr lang="th-TH" sz="3600" b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7409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420938"/>
            <a:ext cx="5688013" cy="389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การเพิ่มข้อมูล 1 ปี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97025"/>
            <a:ext cx="8216900" cy="1471613"/>
          </a:xfrm>
        </p:spPr>
        <p:txBody>
          <a:bodyPr/>
          <a:lstStyle/>
          <a:p>
            <a:r>
              <a:rPr lang="th-TH" sz="3600" b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0">
                <a:latin typeface="Angsana New" pitchFamily="18" charset="-34"/>
                <a:cs typeface="Angsana New" pitchFamily="18" charset="-34"/>
              </a:rPr>
              <a:t>7. </a:t>
            </a:r>
            <a:r>
              <a:rPr lang="th-TH" sz="3600" b="0">
                <a:latin typeface="Angsana New" pitchFamily="18" charset="-34"/>
                <a:cs typeface="Angsana New" pitchFamily="18" charset="-34"/>
              </a:rPr>
              <a:t>ทำการเพิ่มเส้นให้กราฟปี </a:t>
            </a:r>
            <a:r>
              <a:rPr lang="en-US" sz="3600" b="0">
                <a:latin typeface="Angsana New" pitchFamily="18" charset="-34"/>
                <a:cs typeface="Angsana New" pitchFamily="18" charset="-34"/>
              </a:rPr>
              <a:t>54 </a:t>
            </a:r>
            <a:endParaRPr lang="th-TH" sz="3600" b="0">
              <a:latin typeface="Angsana New" pitchFamily="18" charset="-34"/>
              <a:cs typeface="Angsana New" pitchFamily="18" charset="-34"/>
            </a:endParaRPr>
          </a:p>
          <a:p>
            <a:endParaRPr lang="th-TH" sz="3200" b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05038"/>
            <a:ext cx="7402512" cy="4470400"/>
          </a:xfrm>
          <a:prstGeom prst="rect">
            <a:avLst/>
          </a:prstGeom>
          <a:noFill/>
        </p:spPr>
      </p:pic>
      <p:grpSp>
        <p:nvGrpSpPr>
          <p:cNvPr id="178185" name="Group 9"/>
          <p:cNvGrpSpPr>
            <a:grpSpLocks/>
          </p:cNvGrpSpPr>
          <p:nvPr/>
        </p:nvGrpSpPr>
        <p:grpSpPr bwMode="auto">
          <a:xfrm>
            <a:off x="4754563" y="5084763"/>
            <a:ext cx="720725" cy="511175"/>
            <a:chOff x="2995" y="3203"/>
            <a:chExt cx="454" cy="322"/>
          </a:xfrm>
        </p:grpSpPr>
        <p:sp>
          <p:nvSpPr>
            <p:cNvPr id="178183" name="Oval 7"/>
            <p:cNvSpPr>
              <a:spLocks noChangeArrowheads="1"/>
            </p:cNvSpPr>
            <p:nvPr/>
          </p:nvSpPr>
          <p:spPr bwMode="auto">
            <a:xfrm>
              <a:off x="2995" y="3203"/>
              <a:ext cx="454" cy="1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th-TH"/>
            </a:p>
          </p:txBody>
        </p:sp>
        <p:sp>
          <p:nvSpPr>
            <p:cNvPr id="178184" name="Text Box 8"/>
            <p:cNvSpPr txBox="1">
              <a:spLocks noChangeArrowheads="1"/>
            </p:cNvSpPr>
            <p:nvPr/>
          </p:nvSpPr>
          <p:spPr bwMode="auto">
            <a:xfrm>
              <a:off x="3125" y="3294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</a:t>
              </a:r>
              <a:endParaRPr lang="th-TH">
                <a:solidFill>
                  <a:srgbClr val="FF0000"/>
                </a:solidFill>
              </a:endParaRPr>
            </a:p>
          </p:txBody>
        </p:sp>
      </p:grpSp>
      <p:grpSp>
        <p:nvGrpSpPr>
          <p:cNvPr id="178192" name="Group 16"/>
          <p:cNvGrpSpPr>
            <a:grpSpLocks/>
          </p:cNvGrpSpPr>
          <p:nvPr/>
        </p:nvGrpSpPr>
        <p:grpSpPr bwMode="auto">
          <a:xfrm>
            <a:off x="4356100" y="3860800"/>
            <a:ext cx="3116263" cy="673100"/>
            <a:chOff x="2731" y="2446"/>
            <a:chExt cx="1963" cy="424"/>
          </a:xfrm>
        </p:grpSpPr>
        <p:sp>
          <p:nvSpPr>
            <p:cNvPr id="178188" name="Text Box 12"/>
            <p:cNvSpPr txBox="1">
              <a:spLocks noChangeArrowheads="1"/>
            </p:cNvSpPr>
            <p:nvPr/>
          </p:nvSpPr>
          <p:spPr bwMode="auto">
            <a:xfrm>
              <a:off x="2731" y="2454"/>
              <a:ext cx="18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2</a:t>
              </a:r>
              <a:endParaRPr lang="th-TH">
                <a:solidFill>
                  <a:srgbClr val="FF0000"/>
                </a:solidFill>
              </a:endParaRPr>
            </a:p>
          </p:txBody>
        </p:sp>
        <p:sp>
          <p:nvSpPr>
            <p:cNvPr id="178190" name="Text Box 14"/>
            <p:cNvSpPr txBox="1">
              <a:spLocks noChangeArrowheads="1"/>
            </p:cNvSpPr>
            <p:nvPr/>
          </p:nvSpPr>
          <p:spPr bwMode="auto">
            <a:xfrm>
              <a:off x="2925" y="2446"/>
              <a:ext cx="176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b="0">
                  <a:cs typeface="Angsana New" pitchFamily="18" charset="-34"/>
                </a:rPr>
                <a:t>=</a:t>
              </a:r>
              <a:r>
                <a:rPr lang="en-US" b="0">
                  <a:cs typeface="Angsana New" pitchFamily="18" charset="-34"/>
                </a:rPr>
                <a:t>'Sheet for chart'</a:t>
              </a:r>
              <a:r>
                <a:rPr lang="th-TH" b="0">
                  <a:cs typeface="Angsana New" pitchFamily="18" charset="-34"/>
                </a:rPr>
                <a:t>!</a:t>
              </a:r>
              <a:r>
                <a:rPr lang="en-US" b="0">
                  <a:cs typeface="Angsana New" pitchFamily="18" charset="-34"/>
                </a:rPr>
                <a:t>$BA$3</a:t>
              </a:r>
              <a:endParaRPr lang="th-TH" b="0">
                <a:cs typeface="Angsana New" pitchFamily="18" charset="-34"/>
              </a:endParaRPr>
            </a:p>
          </p:txBody>
        </p:sp>
        <p:sp>
          <p:nvSpPr>
            <p:cNvPr id="178191" name="Line 15"/>
            <p:cNvSpPr>
              <a:spLocks noChangeShapeType="1"/>
            </p:cNvSpPr>
            <p:nvPr/>
          </p:nvSpPr>
          <p:spPr bwMode="auto">
            <a:xfrm>
              <a:off x="3977" y="2688"/>
              <a:ext cx="136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th-TH"/>
            </a:p>
          </p:txBody>
        </p:sp>
      </p:grpSp>
      <p:grpSp>
        <p:nvGrpSpPr>
          <p:cNvPr id="178200" name="Group 24"/>
          <p:cNvGrpSpPr>
            <a:grpSpLocks/>
          </p:cNvGrpSpPr>
          <p:nvPr/>
        </p:nvGrpSpPr>
        <p:grpSpPr bwMode="auto">
          <a:xfrm>
            <a:off x="2144713" y="4437063"/>
            <a:ext cx="4392612" cy="504825"/>
            <a:chOff x="1351" y="2795"/>
            <a:chExt cx="2767" cy="318"/>
          </a:xfrm>
        </p:grpSpPr>
        <p:sp>
          <p:nvSpPr>
            <p:cNvPr id="178194" name="Text Box 18"/>
            <p:cNvSpPr txBox="1">
              <a:spLocks noChangeArrowheads="1"/>
            </p:cNvSpPr>
            <p:nvPr/>
          </p:nvSpPr>
          <p:spPr bwMode="auto">
            <a:xfrm>
              <a:off x="1351" y="2795"/>
              <a:ext cx="22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3</a:t>
              </a:r>
              <a:endParaRPr lang="th-TH">
                <a:solidFill>
                  <a:srgbClr val="FF0000"/>
                </a:solidFill>
              </a:endParaRPr>
            </a:p>
          </p:txBody>
        </p:sp>
        <p:sp>
          <p:nvSpPr>
            <p:cNvPr id="178193" name="Rectangle 17"/>
            <p:cNvSpPr>
              <a:spLocks noChangeArrowheads="1"/>
            </p:cNvSpPr>
            <p:nvPr/>
          </p:nvSpPr>
          <p:spPr bwMode="auto">
            <a:xfrm>
              <a:off x="1567" y="2795"/>
              <a:ext cx="2312" cy="2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0"/>
                <a:t>='Sheet for chart'!$BA$4:$BA$368</a:t>
              </a:r>
              <a:endParaRPr lang="th-TH" b="0"/>
            </a:p>
          </p:txBody>
        </p:sp>
        <p:sp>
          <p:nvSpPr>
            <p:cNvPr id="178195" name="Line 19"/>
            <p:cNvSpPr>
              <a:spLocks noChangeShapeType="1"/>
            </p:cNvSpPr>
            <p:nvPr/>
          </p:nvSpPr>
          <p:spPr bwMode="auto">
            <a:xfrm>
              <a:off x="3880" y="2931"/>
              <a:ext cx="238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th-TH"/>
            </a:p>
          </p:txBody>
        </p:sp>
      </p:grpSp>
      <p:grpSp>
        <p:nvGrpSpPr>
          <p:cNvPr id="178197" name="Group 21"/>
          <p:cNvGrpSpPr>
            <a:grpSpLocks/>
          </p:cNvGrpSpPr>
          <p:nvPr/>
        </p:nvGrpSpPr>
        <p:grpSpPr bwMode="auto">
          <a:xfrm>
            <a:off x="6732588" y="5876925"/>
            <a:ext cx="720725" cy="511175"/>
            <a:chOff x="2995" y="3203"/>
            <a:chExt cx="454" cy="322"/>
          </a:xfrm>
        </p:grpSpPr>
        <p:sp>
          <p:nvSpPr>
            <p:cNvPr id="178198" name="Oval 22"/>
            <p:cNvSpPr>
              <a:spLocks noChangeArrowheads="1"/>
            </p:cNvSpPr>
            <p:nvPr/>
          </p:nvSpPr>
          <p:spPr bwMode="auto">
            <a:xfrm>
              <a:off x="2995" y="3203"/>
              <a:ext cx="454" cy="1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th-TH"/>
            </a:p>
          </p:txBody>
        </p:sp>
        <p:sp>
          <p:nvSpPr>
            <p:cNvPr id="178199" name="Text Box 23"/>
            <p:cNvSpPr txBox="1">
              <a:spLocks noChangeArrowheads="1"/>
            </p:cNvSpPr>
            <p:nvPr/>
          </p:nvSpPr>
          <p:spPr bwMode="auto">
            <a:xfrm>
              <a:off x="3125" y="3294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4</a:t>
              </a:r>
              <a:endParaRPr lang="th-TH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>
                <a:cs typeface="Angsana New" pitchFamily="18" charset="-34"/>
              </a:rPr>
              <a:t>ชีตต่างในโปรแกรม</a:t>
            </a:r>
            <a:endParaRPr lang="en-US" sz="1800">
              <a:cs typeface="Angsana New" pitchFamily="18" charset="-34"/>
            </a:endParaRPr>
          </a:p>
        </p:txBody>
      </p:sp>
      <p:grpSp>
        <p:nvGrpSpPr>
          <p:cNvPr id="125955" name="Group 3"/>
          <p:cNvGrpSpPr>
            <a:grpSpLocks/>
          </p:cNvGrpSpPr>
          <p:nvPr/>
        </p:nvGrpSpPr>
        <p:grpSpPr bwMode="auto">
          <a:xfrm>
            <a:off x="1143000" y="3171825"/>
            <a:ext cx="2286000" cy="2667000"/>
            <a:chOff x="720" y="1998"/>
            <a:chExt cx="1440" cy="1680"/>
          </a:xfrm>
        </p:grpSpPr>
        <p:sp>
          <p:nvSpPr>
            <p:cNvPr id="125956" name="AutoShape 4"/>
            <p:cNvSpPr>
              <a:spLocks noChangeArrowheads="1"/>
            </p:cNvSpPr>
            <p:nvPr/>
          </p:nvSpPr>
          <p:spPr bwMode="auto">
            <a:xfrm>
              <a:off x="720" y="1998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 b="0">
                <a:latin typeface="Verdana" pitchFamily="34" charset="0"/>
              </a:endParaRPr>
            </a:p>
          </p:txBody>
        </p:sp>
        <p:sp>
          <p:nvSpPr>
            <p:cNvPr id="125957" name="Text Box 5"/>
            <p:cNvSpPr txBox="1">
              <a:spLocks noChangeArrowheads="1"/>
            </p:cNvSpPr>
            <p:nvPr/>
          </p:nvSpPr>
          <p:spPr bwMode="auto">
            <a:xfrm>
              <a:off x="780" y="2124"/>
              <a:ext cx="1284" cy="1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th-TH" sz="320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ชีตสำหรับใช้กรอกข้อมูลเพื่อใช้ในการคำนวณ 6 ชีต</a:t>
              </a:r>
              <a:endParaRPr lang="en-US" sz="32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25958" name="Freeform 6"/>
          <p:cNvSpPr>
            <a:spLocks/>
          </p:cNvSpPr>
          <p:nvPr/>
        </p:nvSpPr>
        <p:spPr bwMode="gray">
          <a:xfrm>
            <a:off x="3222625" y="30749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5959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125961" name="Group 9"/>
          <p:cNvGrpSpPr>
            <a:grpSpLocks/>
          </p:cNvGrpSpPr>
          <p:nvPr/>
        </p:nvGrpSpPr>
        <p:grpSpPr bwMode="auto">
          <a:xfrm>
            <a:off x="2225675" y="1252538"/>
            <a:ext cx="4692650" cy="1781175"/>
            <a:chOff x="1997" y="1314"/>
            <a:chExt cx="1889" cy="1009"/>
          </a:xfrm>
        </p:grpSpPr>
        <p:grpSp>
          <p:nvGrpSpPr>
            <p:cNvPr id="125962" name="Group 10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25963" name="Oval 11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25964" name="Oval 12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125965" name="Oval 13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25966" name="Oval 14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25967" name="Oval 15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25968" name="Oval 16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</p:grp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2882900" y="1603375"/>
            <a:ext cx="32448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th-TH" sz="3200">
                <a:solidFill>
                  <a:srgbClr val="0E04E0"/>
                </a:solidFill>
                <a:cs typeface="Angsana New" pitchFamily="18" charset="-34"/>
              </a:rPr>
              <a:t>ในโปรแกรมนี้มีชีตต่างๆดังนี้</a:t>
            </a:r>
            <a:endParaRPr lang="en-US" sz="3200">
              <a:solidFill>
                <a:srgbClr val="0E04E0"/>
              </a:solidFill>
              <a:cs typeface="Angsana New" pitchFamily="18" charset="-34"/>
            </a:endParaRPr>
          </a:p>
        </p:txBody>
      </p:sp>
      <p:grpSp>
        <p:nvGrpSpPr>
          <p:cNvPr id="125970" name="Group 18"/>
          <p:cNvGrpSpPr>
            <a:grpSpLocks/>
          </p:cNvGrpSpPr>
          <p:nvPr/>
        </p:nvGrpSpPr>
        <p:grpSpPr bwMode="auto">
          <a:xfrm>
            <a:off x="5562600" y="3171825"/>
            <a:ext cx="2286000" cy="2667000"/>
            <a:chOff x="3504" y="1998"/>
            <a:chExt cx="1440" cy="1680"/>
          </a:xfrm>
        </p:grpSpPr>
        <p:sp>
          <p:nvSpPr>
            <p:cNvPr id="125971" name="AutoShape 19"/>
            <p:cNvSpPr>
              <a:spLocks noChangeArrowheads="1"/>
            </p:cNvSpPr>
            <p:nvPr/>
          </p:nvSpPr>
          <p:spPr bwMode="auto">
            <a:xfrm>
              <a:off x="3504" y="1998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 b="0">
                <a:latin typeface="Verdana" pitchFamily="34" charset="0"/>
              </a:endParaRPr>
            </a:p>
          </p:txBody>
        </p:sp>
        <p:sp>
          <p:nvSpPr>
            <p:cNvPr id="125972" name="Text Box 20"/>
            <p:cNvSpPr txBox="1">
              <a:spLocks noChangeArrowheads="1"/>
            </p:cNvSpPr>
            <p:nvPr/>
          </p:nvSpPr>
          <p:spPr bwMode="auto">
            <a:xfrm>
              <a:off x="3600" y="2124"/>
              <a:ext cx="1284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th-TH" sz="320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ชีตสำหรับใช้</a:t>
              </a:r>
              <a:r>
                <a:rPr lang="th-TH" sz="3200">
                  <a:latin typeface="Angsana New" pitchFamily="18" charset="-34"/>
                  <a:cs typeface="Angsana New" pitchFamily="18" charset="-34"/>
                </a:rPr>
                <a:t>การแสดงผลและตรวจสอบ 6 ชีต</a:t>
              </a:r>
              <a:endParaRPr lang="en-US" sz="3200"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25973" name="Freeform 21"/>
          <p:cNvSpPr>
            <a:spLocks/>
          </p:cNvSpPr>
          <p:nvPr/>
        </p:nvSpPr>
        <p:spPr bwMode="gray">
          <a:xfrm flipH="1">
            <a:off x="4875213" y="30749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16900" cy="1471613"/>
          </a:xfrm>
          <a:noFill/>
          <a:ln/>
        </p:spPr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8.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ทำการเปลี่ยนเส้นกราฟปี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 53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ให้เป็นปี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54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ในชีต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 Chart Daily Storage, Chart Daily Outflow, Chart Daily Inflow</a:t>
            </a:r>
            <a:endParaRPr lang="th-TH" sz="3600">
              <a:latin typeface="Angsana New" pitchFamily="18" charset="-34"/>
              <a:cs typeface="Angsana New" pitchFamily="18" charset="-34"/>
            </a:endParaRPr>
          </a:p>
          <a:p>
            <a:endParaRPr lang="th-TH" sz="360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92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276475"/>
            <a:ext cx="6891338" cy="440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802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260600"/>
            <a:ext cx="6878638" cy="4405313"/>
          </a:xfrm>
          <a:prstGeom prst="rect">
            <a:avLst/>
          </a:prstGeom>
          <a:noFill/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Reservoir Operation Simulation</a:t>
            </a: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597025"/>
            <a:ext cx="8216900" cy="1471613"/>
          </a:xfrm>
          <a:noFill/>
          <a:ln/>
        </p:spPr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8.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ทำการเปลี่ยนเส้นกราฟปี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 53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ให้เป็นปี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54 </a:t>
            </a:r>
            <a:endParaRPr lang="th-TH" sz="3600">
              <a:latin typeface="Angsana New" pitchFamily="18" charset="-34"/>
              <a:cs typeface="Angsana New" pitchFamily="18" charset="-34"/>
            </a:endParaRPr>
          </a:p>
          <a:p>
            <a:endParaRPr lang="th-TH" sz="360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80231" name="Group 7"/>
          <p:cNvGrpSpPr>
            <a:grpSpLocks/>
          </p:cNvGrpSpPr>
          <p:nvPr/>
        </p:nvGrpSpPr>
        <p:grpSpPr bwMode="auto">
          <a:xfrm>
            <a:off x="2827338" y="4556125"/>
            <a:ext cx="720725" cy="511175"/>
            <a:chOff x="2995" y="3203"/>
            <a:chExt cx="454" cy="322"/>
          </a:xfrm>
        </p:grpSpPr>
        <p:sp>
          <p:nvSpPr>
            <p:cNvPr id="180232" name="Oval 8"/>
            <p:cNvSpPr>
              <a:spLocks noChangeArrowheads="1"/>
            </p:cNvSpPr>
            <p:nvPr/>
          </p:nvSpPr>
          <p:spPr bwMode="auto">
            <a:xfrm>
              <a:off x="2995" y="3203"/>
              <a:ext cx="454" cy="1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th-TH"/>
            </a:p>
          </p:txBody>
        </p:sp>
        <p:sp>
          <p:nvSpPr>
            <p:cNvPr id="180233" name="Text Box 9"/>
            <p:cNvSpPr txBox="1">
              <a:spLocks noChangeArrowheads="1"/>
            </p:cNvSpPr>
            <p:nvPr/>
          </p:nvSpPr>
          <p:spPr bwMode="auto">
            <a:xfrm>
              <a:off x="3125" y="3294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</a:t>
              </a:r>
              <a:endParaRPr lang="th-TH">
                <a:solidFill>
                  <a:srgbClr val="FF0000"/>
                </a:solidFill>
              </a:endParaRPr>
            </a:p>
          </p:txBody>
        </p:sp>
      </p:grpSp>
      <p:grpSp>
        <p:nvGrpSpPr>
          <p:cNvPr id="180247" name="Group 23"/>
          <p:cNvGrpSpPr>
            <a:grpSpLocks/>
          </p:cNvGrpSpPr>
          <p:nvPr/>
        </p:nvGrpSpPr>
        <p:grpSpPr bwMode="auto">
          <a:xfrm>
            <a:off x="4932363" y="3573463"/>
            <a:ext cx="3168650" cy="935037"/>
            <a:chOff x="3107" y="2251"/>
            <a:chExt cx="1996" cy="589"/>
          </a:xfrm>
        </p:grpSpPr>
        <p:sp>
          <p:nvSpPr>
            <p:cNvPr id="180235" name="Text Box 11"/>
            <p:cNvSpPr txBox="1">
              <a:spLocks noChangeArrowheads="1"/>
            </p:cNvSpPr>
            <p:nvPr/>
          </p:nvSpPr>
          <p:spPr bwMode="auto">
            <a:xfrm>
              <a:off x="3107" y="2259"/>
              <a:ext cx="18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2</a:t>
              </a:r>
              <a:endParaRPr lang="th-TH">
                <a:solidFill>
                  <a:srgbClr val="FF0000"/>
                </a:solidFill>
              </a:endParaRPr>
            </a:p>
          </p:txBody>
        </p:sp>
        <p:sp>
          <p:nvSpPr>
            <p:cNvPr id="180236" name="Text Box 12"/>
            <p:cNvSpPr txBox="1">
              <a:spLocks noChangeArrowheads="1"/>
            </p:cNvSpPr>
            <p:nvPr/>
          </p:nvSpPr>
          <p:spPr bwMode="auto">
            <a:xfrm>
              <a:off x="3301" y="2251"/>
              <a:ext cx="1802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b="0">
                  <a:cs typeface="Angsana New" pitchFamily="18" charset="-34"/>
                </a:rPr>
                <a:t>=</a:t>
              </a:r>
              <a:r>
                <a:rPr lang="en-US" b="0">
                  <a:cs typeface="Angsana New" pitchFamily="18" charset="-34"/>
                </a:rPr>
                <a:t>'Monthly Storage'</a:t>
              </a:r>
              <a:r>
                <a:rPr lang="th-TH" b="0">
                  <a:cs typeface="Angsana New" pitchFamily="18" charset="-34"/>
                </a:rPr>
                <a:t>!</a:t>
              </a:r>
              <a:r>
                <a:rPr lang="en-US" b="0">
                  <a:cs typeface="Angsana New" pitchFamily="18" charset="-34"/>
                </a:rPr>
                <a:t>$AT$3</a:t>
              </a:r>
              <a:endParaRPr lang="th-TH" b="0">
                <a:cs typeface="Angsana New" pitchFamily="18" charset="-34"/>
              </a:endParaRPr>
            </a:p>
          </p:txBody>
        </p:sp>
        <p:sp>
          <p:nvSpPr>
            <p:cNvPr id="180237" name="Line 13"/>
            <p:cNvSpPr>
              <a:spLocks noChangeShapeType="1"/>
            </p:cNvSpPr>
            <p:nvPr/>
          </p:nvSpPr>
          <p:spPr bwMode="auto">
            <a:xfrm flipH="1">
              <a:off x="3243" y="2523"/>
              <a:ext cx="91" cy="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th-TH"/>
            </a:p>
          </p:txBody>
        </p:sp>
      </p:grpSp>
      <p:grpSp>
        <p:nvGrpSpPr>
          <p:cNvPr id="180246" name="Group 22"/>
          <p:cNvGrpSpPr>
            <a:grpSpLocks/>
          </p:cNvGrpSpPr>
          <p:nvPr/>
        </p:nvGrpSpPr>
        <p:grpSpPr bwMode="auto">
          <a:xfrm>
            <a:off x="260350" y="3908425"/>
            <a:ext cx="4129088" cy="962025"/>
            <a:chOff x="164" y="2462"/>
            <a:chExt cx="2601" cy="606"/>
          </a:xfrm>
        </p:grpSpPr>
        <p:sp>
          <p:nvSpPr>
            <p:cNvPr id="180239" name="Text Box 15"/>
            <p:cNvSpPr txBox="1">
              <a:spLocks noChangeArrowheads="1"/>
            </p:cNvSpPr>
            <p:nvPr/>
          </p:nvSpPr>
          <p:spPr bwMode="auto">
            <a:xfrm>
              <a:off x="164" y="2462"/>
              <a:ext cx="22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3</a:t>
              </a:r>
              <a:endParaRPr lang="th-TH">
                <a:solidFill>
                  <a:srgbClr val="FF0000"/>
                </a:solidFill>
              </a:endParaRPr>
            </a:p>
          </p:txBody>
        </p:sp>
        <p:sp>
          <p:nvSpPr>
            <p:cNvPr id="180240" name="Rectangle 16"/>
            <p:cNvSpPr>
              <a:spLocks noChangeArrowheads="1"/>
            </p:cNvSpPr>
            <p:nvPr/>
          </p:nvSpPr>
          <p:spPr bwMode="auto">
            <a:xfrm>
              <a:off x="365" y="2462"/>
              <a:ext cx="2400" cy="2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0"/>
                <a:t>='Monthly Storage'!$AT$4:$AT$368</a:t>
              </a:r>
              <a:endParaRPr lang="th-TH" b="0"/>
            </a:p>
          </p:txBody>
        </p:sp>
        <p:sp>
          <p:nvSpPr>
            <p:cNvPr id="180241" name="Line 17"/>
            <p:cNvSpPr>
              <a:spLocks noChangeShapeType="1"/>
            </p:cNvSpPr>
            <p:nvPr/>
          </p:nvSpPr>
          <p:spPr bwMode="auto">
            <a:xfrm>
              <a:off x="2608" y="2704"/>
              <a:ext cx="147" cy="3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th-TH"/>
            </a:p>
          </p:txBody>
        </p:sp>
      </p:grpSp>
      <p:grpSp>
        <p:nvGrpSpPr>
          <p:cNvPr id="180242" name="Group 18"/>
          <p:cNvGrpSpPr>
            <a:grpSpLocks/>
          </p:cNvGrpSpPr>
          <p:nvPr/>
        </p:nvGrpSpPr>
        <p:grpSpPr bwMode="auto">
          <a:xfrm>
            <a:off x="4500563" y="5683250"/>
            <a:ext cx="720725" cy="511175"/>
            <a:chOff x="2995" y="3203"/>
            <a:chExt cx="454" cy="322"/>
          </a:xfrm>
        </p:grpSpPr>
        <p:sp>
          <p:nvSpPr>
            <p:cNvPr id="180243" name="Oval 19"/>
            <p:cNvSpPr>
              <a:spLocks noChangeArrowheads="1"/>
            </p:cNvSpPr>
            <p:nvPr/>
          </p:nvSpPr>
          <p:spPr bwMode="auto">
            <a:xfrm>
              <a:off x="2995" y="3203"/>
              <a:ext cx="454" cy="1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th-TH"/>
            </a:p>
          </p:txBody>
        </p:sp>
        <p:sp>
          <p:nvSpPr>
            <p:cNvPr id="180244" name="Text Box 20"/>
            <p:cNvSpPr txBox="1">
              <a:spLocks noChangeArrowheads="1"/>
            </p:cNvSpPr>
            <p:nvPr/>
          </p:nvSpPr>
          <p:spPr bwMode="auto">
            <a:xfrm>
              <a:off x="3125" y="3294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4</a:t>
              </a:r>
              <a:endParaRPr lang="th-TH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4951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2775"/>
            <a:ext cx="9144000" cy="4513263"/>
          </a:xfrm>
          <a:prstGeom prst="rect">
            <a:avLst/>
          </a:prstGeom>
          <a:noFill/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>
                <a:cs typeface="Angsana New" pitchFamily="18" charset="-34"/>
              </a:rPr>
              <a:t>การเพิ่มข้อมูล 1 ปี</a:t>
            </a:r>
            <a:endParaRPr lang="en-US" sz="4000">
              <a:cs typeface="Angsana New" pitchFamily="18" charset="-34"/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506413" y="6165850"/>
            <a:ext cx="1008062" cy="358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49519" name="Group 15"/>
          <p:cNvGrpSpPr>
            <a:grpSpLocks/>
          </p:cNvGrpSpPr>
          <p:nvPr/>
        </p:nvGrpSpPr>
        <p:grpSpPr bwMode="auto">
          <a:xfrm>
            <a:off x="1835150" y="2962275"/>
            <a:ext cx="4800600" cy="1758950"/>
            <a:chOff x="1156" y="1706"/>
            <a:chExt cx="3024" cy="1108"/>
          </a:xfrm>
        </p:grpSpPr>
        <p:sp>
          <p:nvSpPr>
            <p:cNvPr id="149513" name="Text Box 9"/>
            <p:cNvSpPr txBox="1">
              <a:spLocks noChangeArrowheads="1"/>
            </p:cNvSpPr>
            <p:nvPr/>
          </p:nvSpPr>
          <p:spPr bwMode="auto">
            <a:xfrm>
              <a:off x="2018" y="1706"/>
              <a:ext cx="1134" cy="4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00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แถวสุดท้ายที่มีข้อมูล ของชีต </a:t>
              </a:r>
              <a:r>
                <a:rPr lang="en-US" sz="200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Simulation</a:t>
              </a:r>
              <a:endParaRPr lang="th-TH" sz="200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pic>
          <p:nvPicPr>
            <p:cNvPr id="149516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6" y="2160"/>
              <a:ext cx="3024" cy="654"/>
            </a:xfrm>
            <a:prstGeom prst="rect">
              <a:avLst/>
            </a:prstGeom>
            <a:noFill/>
          </p:spPr>
        </p:pic>
        <p:sp>
          <p:nvSpPr>
            <p:cNvPr id="149515" name="Rectangle 11"/>
            <p:cNvSpPr>
              <a:spLocks noChangeArrowheads="1"/>
            </p:cNvSpPr>
            <p:nvPr/>
          </p:nvSpPr>
          <p:spPr bwMode="auto">
            <a:xfrm>
              <a:off x="1156" y="2613"/>
              <a:ext cx="499" cy="1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9512" name="Line 8"/>
            <p:cNvSpPr>
              <a:spLocks noChangeShapeType="1"/>
            </p:cNvSpPr>
            <p:nvPr/>
          </p:nvSpPr>
          <p:spPr bwMode="auto">
            <a:xfrm>
              <a:off x="1519" y="1797"/>
              <a:ext cx="499" cy="2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pic>
        <p:nvPicPr>
          <p:cNvPr id="14952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575" y="3276600"/>
            <a:ext cx="323850" cy="115888"/>
          </a:xfrm>
          <a:prstGeom prst="rect">
            <a:avLst/>
          </a:prstGeom>
          <a:noFill/>
        </p:spPr>
      </p:pic>
      <p:sp>
        <p:nvSpPr>
          <p:cNvPr id="14952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63550" y="1268413"/>
            <a:ext cx="8216900" cy="1728787"/>
          </a:xfrm>
          <a:noFill/>
          <a:ln/>
        </p:spPr>
        <p:txBody>
          <a:bodyPr/>
          <a:lstStyle/>
          <a:p>
            <a:r>
              <a:rPr lang="th-TH" sz="320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>
                <a:latin typeface="Angsana New" pitchFamily="18" charset="-34"/>
                <a:cs typeface="Angsana New" pitchFamily="18" charset="-34"/>
              </a:rPr>
              <a:t>10.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ใส่ข้อมูลอ่าง ณ วันที่จำลอง และใส่ข้อมูลความต้องการน้ำ</a:t>
            </a:r>
            <a:endParaRPr lang="en-US" sz="320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68488"/>
            <a:ext cx="9144000" cy="4513262"/>
          </a:xfrm>
          <a:prstGeom prst="rect">
            <a:avLst/>
          </a:prstGeom>
          <a:noFill/>
        </p:spPr>
      </p:pic>
      <p:sp>
        <p:nvSpPr>
          <p:cNvPr id="181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>
                <a:cs typeface="Angsana New" pitchFamily="18" charset="-34"/>
              </a:rPr>
              <a:t>การเพิ่มข้อมูล 1 ปี</a:t>
            </a:r>
            <a:endParaRPr lang="en-US" sz="4000">
              <a:cs typeface="Angsana New" pitchFamily="18" charset="-34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81259" name="Group 11"/>
          <p:cNvGrpSpPr>
            <a:grpSpLocks/>
          </p:cNvGrpSpPr>
          <p:nvPr/>
        </p:nvGrpSpPr>
        <p:grpSpPr bwMode="auto">
          <a:xfrm>
            <a:off x="2411413" y="2660650"/>
            <a:ext cx="2981325" cy="547688"/>
            <a:chOff x="1909" y="2133"/>
            <a:chExt cx="1542" cy="358"/>
          </a:xfrm>
        </p:grpSpPr>
        <p:sp>
          <p:nvSpPr>
            <p:cNvPr id="181260" name="Line 12"/>
            <p:cNvSpPr>
              <a:spLocks noChangeShapeType="1"/>
            </p:cNvSpPr>
            <p:nvPr/>
          </p:nvSpPr>
          <p:spPr bwMode="auto">
            <a:xfrm flipV="1">
              <a:off x="1909" y="2355"/>
              <a:ext cx="408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1261" name="Text Box 13"/>
            <p:cNvSpPr txBox="1">
              <a:spLocks noChangeArrowheads="1"/>
            </p:cNvSpPr>
            <p:nvPr/>
          </p:nvSpPr>
          <p:spPr bwMode="auto">
            <a:xfrm>
              <a:off x="2317" y="2133"/>
              <a:ext cx="1134" cy="2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00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ใส่วันที่ทำการ </a:t>
              </a:r>
              <a:r>
                <a:rPr lang="en-US" sz="200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Run </a:t>
              </a:r>
              <a:r>
                <a:rPr lang="th-TH" sz="200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ใหม่</a:t>
              </a:r>
            </a:p>
          </p:txBody>
        </p:sp>
      </p:grpSp>
      <p:pic>
        <p:nvPicPr>
          <p:cNvPr id="1812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575" y="3262313"/>
            <a:ext cx="323850" cy="115887"/>
          </a:xfrm>
          <a:prstGeom prst="rect">
            <a:avLst/>
          </a:prstGeom>
          <a:noFill/>
        </p:spPr>
      </p:pic>
      <p:grpSp>
        <p:nvGrpSpPr>
          <p:cNvPr id="181263" name="Group 15"/>
          <p:cNvGrpSpPr>
            <a:grpSpLocks/>
          </p:cNvGrpSpPr>
          <p:nvPr/>
        </p:nvGrpSpPr>
        <p:grpSpPr bwMode="auto">
          <a:xfrm>
            <a:off x="2411413" y="3381375"/>
            <a:ext cx="3168650" cy="623888"/>
            <a:chOff x="1927" y="2568"/>
            <a:chExt cx="1996" cy="393"/>
          </a:xfrm>
        </p:grpSpPr>
        <p:sp>
          <p:nvSpPr>
            <p:cNvPr id="181264" name="Line 16"/>
            <p:cNvSpPr>
              <a:spLocks noChangeShapeType="1"/>
            </p:cNvSpPr>
            <p:nvPr/>
          </p:nvSpPr>
          <p:spPr bwMode="auto">
            <a:xfrm>
              <a:off x="1927" y="2568"/>
              <a:ext cx="497" cy="2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1265" name="Text Box 17"/>
            <p:cNvSpPr txBox="1">
              <a:spLocks noChangeArrowheads="1"/>
            </p:cNvSpPr>
            <p:nvPr/>
          </p:nvSpPr>
          <p:spPr bwMode="auto">
            <a:xfrm>
              <a:off x="2424" y="2699"/>
              <a:ext cx="1499" cy="2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00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ใส่ปริมาณน้ำวันที่ทำการจำลอง</a:t>
              </a:r>
            </a:p>
          </p:txBody>
        </p:sp>
      </p:grpSp>
      <p:sp>
        <p:nvSpPr>
          <p:cNvPr id="18126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63550" y="1268413"/>
            <a:ext cx="8216900" cy="1728787"/>
          </a:xfrm>
          <a:noFill/>
          <a:ln/>
        </p:spPr>
        <p:txBody>
          <a:bodyPr/>
          <a:lstStyle/>
          <a:p>
            <a:r>
              <a:rPr lang="th-TH" sz="320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>
                <a:latin typeface="Angsana New" pitchFamily="18" charset="-34"/>
                <a:cs typeface="Angsana New" pitchFamily="18" charset="-34"/>
              </a:rPr>
              <a:t>10.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ใส่ข้อมูลอ่าง ณ วันที่จำลอง และใส่ข้อมูลความต้องการน้ำ</a:t>
            </a:r>
            <a:endParaRPr lang="en-US" sz="320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8229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68488"/>
            <a:ext cx="9144000" cy="4513262"/>
          </a:xfrm>
          <a:prstGeom prst="rect">
            <a:avLst/>
          </a:prstGeom>
          <a:noFill/>
        </p:spPr>
      </p:pic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82278" name="Group 6"/>
          <p:cNvGrpSpPr>
            <a:grpSpLocks/>
          </p:cNvGrpSpPr>
          <p:nvPr/>
        </p:nvGrpSpPr>
        <p:grpSpPr bwMode="auto">
          <a:xfrm>
            <a:off x="5292725" y="5013325"/>
            <a:ext cx="2374900" cy="504825"/>
            <a:chOff x="3833" y="3702"/>
            <a:chExt cx="1496" cy="318"/>
          </a:xfrm>
        </p:grpSpPr>
        <p:sp>
          <p:nvSpPr>
            <p:cNvPr id="182279" name="Line 7"/>
            <p:cNvSpPr>
              <a:spLocks noChangeShapeType="1"/>
            </p:cNvSpPr>
            <p:nvPr/>
          </p:nvSpPr>
          <p:spPr bwMode="auto">
            <a:xfrm flipV="1">
              <a:off x="3833" y="3793"/>
              <a:ext cx="362" cy="2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2280" name="Text Box 8"/>
            <p:cNvSpPr txBox="1">
              <a:spLocks noChangeArrowheads="1"/>
            </p:cNvSpPr>
            <p:nvPr/>
          </p:nvSpPr>
          <p:spPr bwMode="auto">
            <a:xfrm>
              <a:off x="4195" y="3702"/>
              <a:ext cx="1134" cy="2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00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กดปุ่ม </a:t>
              </a:r>
              <a:r>
                <a:rPr lang="en-US" sz="200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rPr>
                <a:t>Calculator</a:t>
              </a:r>
              <a:endParaRPr lang="th-TH" sz="200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82294" name="Group 22"/>
          <p:cNvGrpSpPr>
            <a:grpSpLocks/>
          </p:cNvGrpSpPr>
          <p:nvPr/>
        </p:nvGrpSpPr>
        <p:grpSpPr bwMode="auto">
          <a:xfrm>
            <a:off x="1738313" y="3500438"/>
            <a:ext cx="3625850" cy="1584325"/>
            <a:chOff x="1095" y="2205"/>
            <a:chExt cx="2284" cy="998"/>
          </a:xfrm>
        </p:grpSpPr>
        <p:sp>
          <p:nvSpPr>
            <p:cNvPr id="182286" name="Rectangle 14"/>
            <p:cNvSpPr>
              <a:spLocks noChangeArrowheads="1"/>
            </p:cNvSpPr>
            <p:nvPr/>
          </p:nvSpPr>
          <p:spPr bwMode="auto">
            <a:xfrm>
              <a:off x="1095" y="2211"/>
              <a:ext cx="424" cy="99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>
                <a:cs typeface="Angsana New" pitchFamily="18" charset="-34"/>
              </a:endParaRPr>
            </a:p>
          </p:txBody>
        </p:sp>
        <p:sp>
          <p:nvSpPr>
            <p:cNvPr id="182289" name="AutoShape 17"/>
            <p:cNvSpPr>
              <a:spLocks/>
            </p:cNvSpPr>
            <p:nvPr/>
          </p:nvSpPr>
          <p:spPr bwMode="auto">
            <a:xfrm>
              <a:off x="1610" y="2205"/>
              <a:ext cx="182" cy="998"/>
            </a:xfrm>
            <a:prstGeom prst="rightBrace">
              <a:avLst>
                <a:gd name="adj1" fmla="val 45696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2290" name="Text Box 18"/>
            <p:cNvSpPr txBox="1">
              <a:spLocks noChangeArrowheads="1"/>
            </p:cNvSpPr>
            <p:nvPr/>
          </p:nvSpPr>
          <p:spPr bwMode="auto">
            <a:xfrm>
              <a:off x="1792" y="2547"/>
              <a:ext cx="1587" cy="3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>
                  <a:cs typeface="Angsana New" pitchFamily="18" charset="-34"/>
                </a:rPr>
                <a:t>แผนความต้องการใช้น้ำ</a:t>
              </a:r>
            </a:p>
          </p:txBody>
        </p:sp>
      </p:grpSp>
      <p:sp>
        <p:nvSpPr>
          <p:cNvPr id="18229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63550" y="1268413"/>
            <a:ext cx="8216900" cy="1728787"/>
          </a:xfrm>
          <a:noFill/>
          <a:ln/>
        </p:spPr>
        <p:txBody>
          <a:bodyPr/>
          <a:lstStyle/>
          <a:p>
            <a:r>
              <a:rPr lang="th-TH" sz="320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>
                <a:latin typeface="Angsana New" pitchFamily="18" charset="-34"/>
                <a:cs typeface="Angsana New" pitchFamily="18" charset="-34"/>
              </a:rPr>
              <a:t>10.</a:t>
            </a:r>
            <a:r>
              <a:rPr lang="th-TH" sz="3200">
                <a:latin typeface="Angsana New" pitchFamily="18" charset="-34"/>
                <a:cs typeface="Angsana New" pitchFamily="18" charset="-34"/>
              </a:rPr>
              <a:t>ใส่ข้อมูลอ่าง ณ วันที่จำลอง และใส่ข้อมูลความต้องการน้ำ</a:t>
            </a:r>
            <a:endParaRPr lang="en-US" sz="320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8229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575" y="3262313"/>
            <a:ext cx="323850" cy="115887"/>
          </a:xfrm>
          <a:prstGeom prst="rect">
            <a:avLst/>
          </a:prstGeom>
          <a:noFill/>
        </p:spPr>
      </p:pic>
      <p:sp>
        <p:nvSpPr>
          <p:cNvPr id="182297" name="Rectangle 2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การเพิ่มข้อมูล 1 ปี</a:t>
            </a:r>
            <a:endParaRPr lang="en-US" sz="4000"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4333" name="Rectangle 1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การเพิ่มข้อมูล 1 ปี</a:t>
            </a:r>
            <a:endParaRPr lang="en-US" sz="4000">
              <a:cs typeface="Angsana New" pitchFamily="18" charset="-34"/>
            </a:endParaRPr>
          </a:p>
        </p:txBody>
      </p:sp>
      <p:pic>
        <p:nvPicPr>
          <p:cNvPr id="18433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341438"/>
            <a:ext cx="8316913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การประยุกต์ใช้งาน</a:t>
            </a:r>
            <a:endParaRPr lang="en-US" sz="4000">
              <a:cs typeface="Angsana New" pitchFamily="18" charset="-34"/>
            </a:endParaRPr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3550" y="1628775"/>
            <a:ext cx="8216900" cy="1471613"/>
          </a:xfrm>
          <a:noFill/>
          <a:ln/>
        </p:spPr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 สามารถจำลองปรับเปลี่ยนแผนความต้องการใช้น้ำได้ เพื่อให้เหมาะสมกับปริมาณน้ำที่มีอยู่</a:t>
            </a:r>
          </a:p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สามารถทดสอบปรับแก้ค่า 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Inflow 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ในกรณีที่คาดการณ์ว่าอาจเกิดสถานกาณ์น้ำแล้ง</a:t>
            </a:r>
          </a:p>
          <a:p>
            <a:endParaRPr lang="th-TH" sz="360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305800" cy="563563"/>
          </a:xfrm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การประยุกต์ใช้งาน</a:t>
            </a:r>
          </a:p>
        </p:txBody>
      </p:sp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557338"/>
            <a:ext cx="88201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8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525" y="1606550"/>
            <a:ext cx="4752975" cy="3671888"/>
          </a:xfrm>
          <a:prstGeom prst="rect">
            <a:avLst/>
          </a:prstGeom>
          <a:noFill/>
        </p:spPr>
      </p:pic>
      <p:sp>
        <p:nvSpPr>
          <p:cNvPr id="186389" name="Rectangle 21"/>
          <p:cNvSpPr>
            <a:spLocks noChangeArrowheads="1"/>
          </p:cNvSpPr>
          <p:nvPr/>
        </p:nvSpPr>
        <p:spPr bwMode="auto">
          <a:xfrm>
            <a:off x="155575" y="4098925"/>
            <a:ext cx="3624263" cy="1666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th-TH"/>
          </a:p>
        </p:txBody>
      </p:sp>
      <p:sp>
        <p:nvSpPr>
          <p:cNvPr id="186390" name="Oval 22"/>
          <p:cNvSpPr>
            <a:spLocks noChangeArrowheads="1"/>
          </p:cNvSpPr>
          <p:nvPr/>
        </p:nvSpPr>
        <p:spPr bwMode="auto">
          <a:xfrm>
            <a:off x="6011863" y="3933825"/>
            <a:ext cx="1728787" cy="11509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th-TH"/>
          </a:p>
        </p:txBody>
      </p:sp>
      <p:pic>
        <p:nvPicPr>
          <p:cNvPr id="186395" name="Picture 27" descr="Untitled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924425"/>
            <a:ext cx="2925763" cy="193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pic>
        <p:nvPicPr>
          <p:cNvPr id="1894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290638"/>
            <a:ext cx="8712200" cy="4662487"/>
          </a:xfrm>
          <a:prstGeom prst="rect">
            <a:avLst/>
          </a:prstGeom>
          <a:noFill/>
        </p:spPr>
      </p:pic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305800" cy="563563"/>
          </a:xfrm>
        </p:spPr>
        <p:txBody>
          <a:bodyPr/>
          <a:lstStyle/>
          <a:p>
            <a:r>
              <a:rPr lang="th-TH" sz="4000">
                <a:cs typeface="Angsana New" pitchFamily="18" charset="-34"/>
              </a:rPr>
              <a:t>การประยุกต์ใช้งาน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122238" y="4098925"/>
            <a:ext cx="3297237" cy="2000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th-TH"/>
          </a:p>
        </p:txBody>
      </p:sp>
      <p:sp>
        <p:nvSpPr>
          <p:cNvPr id="189447" name="Oval 7"/>
          <p:cNvSpPr>
            <a:spLocks noChangeArrowheads="1"/>
          </p:cNvSpPr>
          <p:nvPr/>
        </p:nvSpPr>
        <p:spPr bwMode="auto">
          <a:xfrm>
            <a:off x="6011863" y="3933825"/>
            <a:ext cx="1728787" cy="11509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th-TH"/>
          </a:p>
        </p:txBody>
      </p:sp>
      <p:pic>
        <p:nvPicPr>
          <p:cNvPr id="189451" name="Picture 11" descr="Untitled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868863"/>
            <a:ext cx="2643188" cy="175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white">
          <a:xfrm>
            <a:off x="457200" y="473075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h-TH" sz="4000">
                <a:solidFill>
                  <a:schemeClr val="bg1"/>
                </a:solidFill>
                <a:cs typeface="Angsana New" pitchFamily="18" charset="-34"/>
              </a:rPr>
              <a:t>การประยุกต์ใช้งาน เขื่อนป่าสักฯ</a:t>
            </a:r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93551" name="Group 15"/>
          <p:cNvGrpSpPr>
            <a:grpSpLocks/>
          </p:cNvGrpSpPr>
          <p:nvPr/>
        </p:nvGrpSpPr>
        <p:grpSpPr bwMode="auto">
          <a:xfrm>
            <a:off x="323850" y="1196975"/>
            <a:ext cx="3887788" cy="5324475"/>
            <a:chOff x="204" y="754"/>
            <a:chExt cx="2449" cy="3354"/>
          </a:xfrm>
        </p:grpSpPr>
        <p:graphicFrame>
          <p:nvGraphicFramePr>
            <p:cNvPr id="193540" name="Object 4"/>
            <p:cNvGraphicFramePr>
              <a:graphicFrameLocks noChangeAspect="1"/>
            </p:cNvGraphicFramePr>
            <p:nvPr/>
          </p:nvGraphicFramePr>
          <p:xfrm>
            <a:off x="204" y="1163"/>
            <a:ext cx="2449" cy="952"/>
          </p:xfrm>
          <a:graphic>
            <a:graphicData uri="http://schemas.openxmlformats.org/presentationml/2006/ole">
              <p:oleObj spid="_x0000_s193540" name="Chart" r:id="rId3" imgW="6057788" imgH="2771663" progId="Excel.Sheet.8">
                <p:embed/>
              </p:oleObj>
            </a:graphicData>
          </a:graphic>
        </p:graphicFrame>
        <p:graphicFrame>
          <p:nvGraphicFramePr>
            <p:cNvPr id="193544" name="Object 8"/>
            <p:cNvGraphicFramePr>
              <a:graphicFrameLocks noChangeAspect="1"/>
            </p:cNvGraphicFramePr>
            <p:nvPr/>
          </p:nvGraphicFramePr>
          <p:xfrm>
            <a:off x="204" y="2115"/>
            <a:ext cx="2449" cy="998"/>
          </p:xfrm>
          <a:graphic>
            <a:graphicData uri="http://schemas.openxmlformats.org/presentationml/2006/ole">
              <p:oleObj spid="_x0000_s193544" name="Chart" r:id="rId4" imgW="6095926" imgH="2809838" progId="Excel.Sheet.8">
                <p:embed/>
              </p:oleObj>
            </a:graphicData>
          </a:graphic>
        </p:graphicFrame>
        <p:graphicFrame>
          <p:nvGraphicFramePr>
            <p:cNvPr id="193545" name="Object 9"/>
            <p:cNvGraphicFramePr>
              <a:graphicFrameLocks noChangeAspect="1"/>
            </p:cNvGraphicFramePr>
            <p:nvPr/>
          </p:nvGraphicFramePr>
          <p:xfrm>
            <a:off x="204" y="3113"/>
            <a:ext cx="2449" cy="995"/>
          </p:xfrm>
          <a:graphic>
            <a:graphicData uri="http://schemas.openxmlformats.org/presentationml/2006/ole">
              <p:oleObj spid="_x0000_s193545" name="Chart" r:id="rId5" imgW="6105627" imgH="2819549" progId="Excel.Sheet.8">
                <p:embed/>
              </p:oleObj>
            </a:graphicData>
          </a:graphic>
        </p:graphicFrame>
        <p:sp>
          <p:nvSpPr>
            <p:cNvPr id="193549" name="Text Box 13"/>
            <p:cNvSpPr txBox="1">
              <a:spLocks noChangeArrowheads="1"/>
            </p:cNvSpPr>
            <p:nvPr/>
          </p:nvSpPr>
          <p:spPr bwMode="auto">
            <a:xfrm>
              <a:off x="295" y="754"/>
              <a:ext cx="22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400">
                  <a:latin typeface="Angsana New" pitchFamily="18" charset="-34"/>
                  <a:cs typeface="Angsana New" pitchFamily="18" charset="-34"/>
                </a:rPr>
                <a:t>ข้อมูล </a:t>
              </a:r>
              <a:r>
                <a:rPr lang="en-US" sz="2400">
                  <a:latin typeface="Angsana New" pitchFamily="18" charset="-34"/>
                  <a:cs typeface="Angsana New" pitchFamily="18" charset="-34"/>
                </a:rPr>
                <a:t>Monthly Inflow</a:t>
              </a:r>
              <a:r>
                <a:rPr lang="th-TH" sz="2400">
                  <a:latin typeface="Angsana New" pitchFamily="18" charset="-34"/>
                  <a:cs typeface="Angsana New" pitchFamily="18" charset="-34"/>
                </a:rPr>
                <a:t> เปรียบเทียบ</a:t>
              </a:r>
            </a:p>
          </p:txBody>
        </p:sp>
      </p:grpSp>
      <p:grpSp>
        <p:nvGrpSpPr>
          <p:cNvPr id="193552" name="Group 16"/>
          <p:cNvGrpSpPr>
            <a:grpSpLocks/>
          </p:cNvGrpSpPr>
          <p:nvPr/>
        </p:nvGrpSpPr>
        <p:grpSpPr bwMode="auto">
          <a:xfrm>
            <a:off x="4859338" y="1195388"/>
            <a:ext cx="3960812" cy="5319712"/>
            <a:chOff x="3061" y="753"/>
            <a:chExt cx="2495" cy="3351"/>
          </a:xfrm>
        </p:grpSpPr>
        <p:graphicFrame>
          <p:nvGraphicFramePr>
            <p:cNvPr id="193546" name="Object 10"/>
            <p:cNvGraphicFramePr>
              <a:graphicFrameLocks noChangeAspect="1"/>
            </p:cNvGraphicFramePr>
            <p:nvPr/>
          </p:nvGraphicFramePr>
          <p:xfrm>
            <a:off x="3061" y="1164"/>
            <a:ext cx="2495" cy="951"/>
          </p:xfrm>
          <a:graphic>
            <a:graphicData uri="http://schemas.openxmlformats.org/presentationml/2006/ole">
              <p:oleObj spid="_x0000_s193546" name="Chart" r:id="rId6" imgW="6114994" imgH="2828925" progId="Excel.Sheet.8">
                <p:embed/>
              </p:oleObj>
            </a:graphicData>
          </a:graphic>
        </p:graphicFrame>
        <p:graphicFrame>
          <p:nvGraphicFramePr>
            <p:cNvPr id="193547" name="Object 11"/>
            <p:cNvGraphicFramePr>
              <a:graphicFrameLocks noChangeAspect="1"/>
            </p:cNvGraphicFramePr>
            <p:nvPr/>
          </p:nvGraphicFramePr>
          <p:xfrm>
            <a:off x="3061" y="3113"/>
            <a:ext cx="2494" cy="991"/>
          </p:xfrm>
          <a:graphic>
            <a:graphicData uri="http://schemas.openxmlformats.org/presentationml/2006/ole">
              <p:oleObj spid="_x0000_s193547" name="Chart" r:id="rId7" imgW="6105627" imgH="2819549" progId="Excel.Sheet.8">
                <p:embed/>
              </p:oleObj>
            </a:graphicData>
          </a:graphic>
        </p:graphicFrame>
        <p:graphicFrame>
          <p:nvGraphicFramePr>
            <p:cNvPr id="193548" name="Object 12"/>
            <p:cNvGraphicFramePr>
              <a:graphicFrameLocks noChangeAspect="1"/>
            </p:cNvGraphicFramePr>
            <p:nvPr/>
          </p:nvGraphicFramePr>
          <p:xfrm>
            <a:off x="3061" y="2114"/>
            <a:ext cx="2495" cy="999"/>
          </p:xfrm>
          <a:graphic>
            <a:graphicData uri="http://schemas.openxmlformats.org/presentationml/2006/ole">
              <p:oleObj spid="_x0000_s193548" name="Chart" r:id="rId8" imgW="6095926" imgH="2809838" progId="Excel.Sheet.8">
                <p:embed/>
              </p:oleObj>
            </a:graphicData>
          </a:graphic>
        </p:graphicFrame>
        <p:sp>
          <p:nvSpPr>
            <p:cNvPr id="193550" name="Text Box 14"/>
            <p:cNvSpPr txBox="1">
              <a:spLocks noChangeArrowheads="1"/>
            </p:cNvSpPr>
            <p:nvPr/>
          </p:nvSpPr>
          <p:spPr bwMode="auto">
            <a:xfrm>
              <a:off x="3153" y="753"/>
              <a:ext cx="22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400">
                  <a:latin typeface="Angsana New" pitchFamily="18" charset="-34"/>
                  <a:cs typeface="Angsana New" pitchFamily="18" charset="-34"/>
                </a:rPr>
                <a:t>สร้างข้อมูล </a:t>
              </a:r>
              <a:r>
                <a:rPr lang="en-US" sz="2400">
                  <a:latin typeface="Angsana New" pitchFamily="18" charset="-34"/>
                  <a:cs typeface="Angsana New" pitchFamily="18" charset="-34"/>
                </a:rPr>
                <a:t>Monthly Inflow</a:t>
              </a:r>
              <a:endParaRPr lang="th-TH" sz="2400"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>
                <a:cs typeface="Angsana New" pitchFamily="18" charset="-34"/>
              </a:rPr>
              <a:t>สรุปชีตที่ใช้ในการคำนวณ</a:t>
            </a:r>
            <a:endParaRPr lang="en-US" sz="1800">
              <a:cs typeface="Angsana New" pitchFamily="18" charset="-34"/>
            </a:endParaRPr>
          </a:p>
        </p:txBody>
      </p:sp>
      <p:grpSp>
        <p:nvGrpSpPr>
          <p:cNvPr id="123938" name="Group 34"/>
          <p:cNvGrpSpPr>
            <a:grpSpLocks/>
          </p:cNvGrpSpPr>
          <p:nvPr/>
        </p:nvGrpSpPr>
        <p:grpSpPr bwMode="auto">
          <a:xfrm>
            <a:off x="2974975" y="2438400"/>
            <a:ext cx="3201988" cy="2901950"/>
            <a:chOff x="1874" y="1536"/>
            <a:chExt cx="2017" cy="1828"/>
          </a:xfrm>
        </p:grpSpPr>
        <p:sp>
          <p:nvSpPr>
            <p:cNvPr id="123907" name="AutoShape 3"/>
            <p:cNvSpPr>
              <a:spLocks noChangeArrowheads="1"/>
            </p:cNvSpPr>
            <p:nvPr/>
          </p:nvSpPr>
          <p:spPr bwMode="gray">
            <a:xfrm rot="39573186">
              <a:off x="2995" y="169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908" name="AutoShape 4"/>
            <p:cNvSpPr>
              <a:spLocks noChangeArrowheads="1"/>
            </p:cNvSpPr>
            <p:nvPr/>
          </p:nvSpPr>
          <p:spPr bwMode="gray">
            <a:xfrm rot="3465783">
              <a:off x="3027" y="3024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909" name="AutoShape 5"/>
            <p:cNvSpPr>
              <a:spLocks noChangeArrowheads="1"/>
            </p:cNvSpPr>
            <p:nvPr/>
          </p:nvSpPr>
          <p:spPr bwMode="gray">
            <a:xfrm rot="35969022">
              <a:off x="2259" y="170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910" name="AutoShape 6"/>
            <p:cNvSpPr>
              <a:spLocks noChangeArrowheads="1"/>
            </p:cNvSpPr>
            <p:nvPr/>
          </p:nvSpPr>
          <p:spPr bwMode="gray">
            <a:xfrm rot="7535209">
              <a:off x="2235" y="300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911" name="AutoShape 7"/>
            <p:cNvSpPr>
              <a:spLocks noChangeArrowheads="1"/>
            </p:cNvSpPr>
            <p:nvPr/>
          </p:nvSpPr>
          <p:spPr bwMode="gray">
            <a:xfrm>
              <a:off x="3392" y="2371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912" name="AutoShape 8"/>
            <p:cNvSpPr>
              <a:spLocks noChangeArrowheads="1"/>
            </p:cNvSpPr>
            <p:nvPr/>
          </p:nvSpPr>
          <p:spPr bwMode="gray">
            <a:xfrm rot="-10800000">
              <a:off x="1874" y="2367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accent1">
                <a:alpha val="7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23937" name="Group 33"/>
          <p:cNvGrpSpPr>
            <a:grpSpLocks/>
          </p:cNvGrpSpPr>
          <p:nvPr/>
        </p:nvGrpSpPr>
        <p:grpSpPr bwMode="auto">
          <a:xfrm>
            <a:off x="917575" y="1957388"/>
            <a:ext cx="7308850" cy="3794125"/>
            <a:chOff x="578" y="1233"/>
            <a:chExt cx="4604" cy="2390"/>
          </a:xfrm>
        </p:grpSpPr>
        <p:sp>
          <p:nvSpPr>
            <p:cNvPr id="123913" name="Oval 9"/>
            <p:cNvSpPr>
              <a:spLocks noChangeArrowheads="1"/>
            </p:cNvSpPr>
            <p:nvPr/>
          </p:nvSpPr>
          <p:spPr bwMode="auto">
            <a:xfrm>
              <a:off x="1698" y="1264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123914" name="Text Box 10"/>
            <p:cNvSpPr txBox="1">
              <a:spLocks noChangeArrowheads="1"/>
            </p:cNvSpPr>
            <p:nvPr/>
          </p:nvSpPr>
          <p:spPr bwMode="auto">
            <a:xfrm>
              <a:off x="3618" y="1233"/>
              <a:ext cx="15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Simulation Condition</a:t>
              </a:r>
            </a:p>
          </p:txBody>
        </p:sp>
        <p:sp>
          <p:nvSpPr>
            <p:cNvPr id="123915" name="Text Box 11"/>
            <p:cNvSpPr txBox="1">
              <a:spLocks noChangeArrowheads="1"/>
            </p:cNvSpPr>
            <p:nvPr/>
          </p:nvSpPr>
          <p:spPr bwMode="auto">
            <a:xfrm>
              <a:off x="1698" y="1233"/>
              <a:ext cx="4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Evap</a:t>
              </a:r>
            </a:p>
          </p:txBody>
        </p:sp>
        <p:sp>
          <p:nvSpPr>
            <p:cNvPr id="123916" name="Text Box 12"/>
            <p:cNvSpPr txBox="1">
              <a:spLocks noChangeArrowheads="1"/>
            </p:cNvSpPr>
            <p:nvPr/>
          </p:nvSpPr>
          <p:spPr bwMode="auto">
            <a:xfrm>
              <a:off x="4194" y="2337"/>
              <a:ext cx="85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Simulation</a:t>
              </a:r>
            </a:p>
          </p:txBody>
        </p:sp>
        <p:sp>
          <p:nvSpPr>
            <p:cNvPr id="123917" name="Text Box 13"/>
            <p:cNvSpPr txBox="1">
              <a:spLocks noChangeArrowheads="1"/>
            </p:cNvSpPr>
            <p:nvPr/>
          </p:nvSpPr>
          <p:spPr bwMode="auto">
            <a:xfrm>
              <a:off x="3618" y="3345"/>
              <a:ext cx="113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Sheet for chart</a:t>
              </a:r>
            </a:p>
          </p:txBody>
        </p:sp>
        <p:sp>
          <p:nvSpPr>
            <p:cNvPr id="123918" name="Text Box 14"/>
            <p:cNvSpPr txBox="1">
              <a:spLocks noChangeArrowheads="1"/>
            </p:cNvSpPr>
            <p:nvPr/>
          </p:nvSpPr>
          <p:spPr bwMode="auto">
            <a:xfrm>
              <a:off x="578" y="2337"/>
              <a:ext cx="100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EL_Area_Vol</a:t>
              </a:r>
            </a:p>
          </p:txBody>
        </p:sp>
        <p:sp>
          <p:nvSpPr>
            <p:cNvPr id="123919" name="Text Box 15"/>
            <p:cNvSpPr txBox="1">
              <a:spLocks noChangeArrowheads="1"/>
            </p:cNvSpPr>
            <p:nvPr/>
          </p:nvSpPr>
          <p:spPr bwMode="auto">
            <a:xfrm>
              <a:off x="986" y="3306"/>
              <a:ext cx="11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Monthly Inflow</a:t>
              </a:r>
            </a:p>
          </p:txBody>
        </p:sp>
        <p:sp>
          <p:nvSpPr>
            <p:cNvPr id="123920" name="Oval 16"/>
            <p:cNvSpPr>
              <a:spLocks noChangeArrowheads="1"/>
            </p:cNvSpPr>
            <p:nvPr/>
          </p:nvSpPr>
          <p:spPr bwMode="gray">
            <a:xfrm>
              <a:off x="1608" y="238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/>
                <a:t>5</a:t>
              </a:r>
              <a:endParaRPr lang="th-TH" b="0"/>
            </a:p>
          </p:txBody>
        </p:sp>
        <p:sp>
          <p:nvSpPr>
            <p:cNvPr id="123921" name="Oval 17"/>
            <p:cNvSpPr>
              <a:spLocks noChangeArrowheads="1"/>
            </p:cNvSpPr>
            <p:nvPr/>
          </p:nvSpPr>
          <p:spPr bwMode="gray">
            <a:xfrm>
              <a:off x="2184" y="13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/>
                <a:t>6</a:t>
              </a:r>
              <a:endParaRPr lang="th-TH" b="0"/>
            </a:p>
          </p:txBody>
        </p:sp>
        <p:sp>
          <p:nvSpPr>
            <p:cNvPr id="123922" name="Oval 18"/>
            <p:cNvSpPr>
              <a:spLocks noChangeArrowheads="1"/>
            </p:cNvSpPr>
            <p:nvPr/>
          </p:nvSpPr>
          <p:spPr bwMode="gray">
            <a:xfrm>
              <a:off x="3384" y="13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/>
                <a:t>1</a:t>
              </a:r>
              <a:endParaRPr lang="th-TH" b="0"/>
            </a:p>
          </p:txBody>
        </p:sp>
        <p:sp>
          <p:nvSpPr>
            <p:cNvPr id="123923" name="Oval 19"/>
            <p:cNvSpPr>
              <a:spLocks noChangeArrowheads="1"/>
            </p:cNvSpPr>
            <p:nvPr/>
          </p:nvSpPr>
          <p:spPr bwMode="gray">
            <a:xfrm>
              <a:off x="2136" y="336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/>
                <a:t>4</a:t>
              </a:r>
              <a:endParaRPr lang="th-TH" b="0"/>
            </a:p>
          </p:txBody>
        </p:sp>
        <p:sp>
          <p:nvSpPr>
            <p:cNvPr id="123924" name="Oval 20"/>
            <p:cNvSpPr>
              <a:spLocks noChangeArrowheads="1"/>
            </p:cNvSpPr>
            <p:nvPr/>
          </p:nvSpPr>
          <p:spPr bwMode="gray">
            <a:xfrm>
              <a:off x="3384" y="336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/>
                <a:t>3</a:t>
              </a:r>
              <a:endParaRPr lang="th-TH" b="0"/>
            </a:p>
          </p:txBody>
        </p:sp>
        <p:sp>
          <p:nvSpPr>
            <p:cNvPr id="123925" name="Oval 21"/>
            <p:cNvSpPr>
              <a:spLocks noChangeArrowheads="1"/>
            </p:cNvSpPr>
            <p:nvPr/>
          </p:nvSpPr>
          <p:spPr bwMode="gray">
            <a:xfrm>
              <a:off x="3960" y="2376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/>
                <a:t>2</a:t>
              </a:r>
              <a:endParaRPr lang="th-TH" b="0"/>
            </a:p>
          </p:txBody>
        </p:sp>
      </p:grpSp>
      <p:sp>
        <p:nvSpPr>
          <p:cNvPr id="123926" name="Oval 22"/>
          <p:cNvSpPr>
            <a:spLocks noChangeArrowheads="1"/>
          </p:cNvSpPr>
          <p:nvPr/>
        </p:nvSpPr>
        <p:spPr bwMode="gray">
          <a:xfrm>
            <a:off x="3735388" y="3036888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23927" name="Oval 23"/>
          <p:cNvSpPr>
            <a:spLocks noChangeArrowheads="1"/>
          </p:cNvSpPr>
          <p:nvPr/>
        </p:nvSpPr>
        <p:spPr bwMode="gray">
          <a:xfrm>
            <a:off x="3740150" y="30353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23928" name="Oval 24"/>
          <p:cNvSpPr>
            <a:spLocks noChangeArrowheads="1"/>
          </p:cNvSpPr>
          <p:nvPr/>
        </p:nvSpPr>
        <p:spPr bwMode="gray">
          <a:xfrm>
            <a:off x="3846513" y="314642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h-TH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gray">
          <a:xfrm>
            <a:off x="3843338" y="3149600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h-TH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gray">
          <a:xfrm>
            <a:off x="3921125" y="3221038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h-TH"/>
          </a:p>
        </p:txBody>
      </p:sp>
      <p:grpSp>
        <p:nvGrpSpPr>
          <p:cNvPr id="123931" name="Group 27"/>
          <p:cNvGrpSpPr>
            <a:grpSpLocks/>
          </p:cNvGrpSpPr>
          <p:nvPr/>
        </p:nvGrpSpPr>
        <p:grpSpPr bwMode="auto">
          <a:xfrm>
            <a:off x="3941763" y="3240088"/>
            <a:ext cx="1290637" cy="1277937"/>
            <a:chOff x="4166" y="1706"/>
            <a:chExt cx="1252" cy="1252"/>
          </a:xfrm>
        </p:grpSpPr>
        <p:sp>
          <p:nvSpPr>
            <p:cNvPr id="123932" name="Oval 28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23933" name="Oval 29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23934" name="Oval 30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23935" name="Oval 31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</p:grpSp>
      <p:sp>
        <p:nvSpPr>
          <p:cNvPr id="123936" name="Rectangle 32"/>
          <p:cNvSpPr>
            <a:spLocks noChangeArrowheads="1"/>
          </p:cNvSpPr>
          <p:nvPr/>
        </p:nvSpPr>
        <p:spPr bwMode="auto">
          <a:xfrm>
            <a:off x="3978275" y="3489325"/>
            <a:ext cx="1314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h-TH" sz="2400">
                <a:solidFill>
                  <a:srgbClr val="0E04E0"/>
                </a:solidFill>
                <a:cs typeface="Angsana New" pitchFamily="18" charset="-34"/>
              </a:rPr>
              <a:t>ชีตที่ใช้ในการคำนวณ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03778" name="Rectangle 2"/>
          <p:cNvSpPr>
            <a:spLocks noChangeArrowheads="1"/>
          </p:cNvSpPr>
          <p:nvPr/>
        </p:nvSpPr>
        <p:spPr bwMode="white">
          <a:xfrm>
            <a:off x="457200" y="473075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h-TH" sz="4000">
                <a:solidFill>
                  <a:schemeClr val="bg1"/>
                </a:solidFill>
                <a:cs typeface="Angsana New" pitchFamily="18" charset="-34"/>
              </a:rPr>
              <a:t>การประยุกต์ใช้งาน เขื่อนป่าสักฯ ปีเฉลี่ย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203781" name="Object 5"/>
          <p:cNvGraphicFramePr>
            <a:graphicFrameLocks noChangeAspect="1"/>
          </p:cNvGraphicFramePr>
          <p:nvPr/>
        </p:nvGraphicFramePr>
        <p:xfrm>
          <a:off x="323850" y="1846263"/>
          <a:ext cx="3887788" cy="1511300"/>
        </p:xfrm>
        <a:graphic>
          <a:graphicData uri="http://schemas.openxmlformats.org/presentationml/2006/ole">
            <p:oleObj spid="_x0000_s203781" name="Chart" r:id="rId3" imgW="6057788" imgH="2771663" progId="Excel.Sheet.8">
              <p:embed/>
            </p:oleObj>
          </a:graphicData>
        </a:graphic>
      </p:graphicFrame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468313" y="1196975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>
                <a:latin typeface="Angsana New" pitchFamily="18" charset="-34"/>
                <a:cs typeface="Angsana New" pitchFamily="18" charset="-34"/>
              </a:rPr>
              <a:t>ข้อมูล </a:t>
            </a:r>
            <a:r>
              <a:rPr lang="en-US" sz="2400">
                <a:latin typeface="Angsana New" pitchFamily="18" charset="-34"/>
                <a:cs typeface="Angsana New" pitchFamily="18" charset="-34"/>
              </a:rPr>
              <a:t>Monthly Inflow</a:t>
            </a:r>
            <a:r>
              <a:rPr lang="th-TH" sz="2400">
                <a:latin typeface="Angsana New" pitchFamily="18" charset="-34"/>
                <a:cs typeface="Angsana New" pitchFamily="18" charset="-34"/>
              </a:rPr>
              <a:t> เปรียบเทียบ</a:t>
            </a:r>
          </a:p>
        </p:txBody>
      </p:sp>
      <p:graphicFrame>
        <p:nvGraphicFramePr>
          <p:cNvPr id="203786" name="Object 10"/>
          <p:cNvGraphicFramePr>
            <a:graphicFrameLocks noChangeAspect="1"/>
          </p:cNvGraphicFramePr>
          <p:nvPr/>
        </p:nvGraphicFramePr>
        <p:xfrm>
          <a:off x="4859338" y="1847850"/>
          <a:ext cx="3960812" cy="1509713"/>
        </p:xfrm>
        <a:graphic>
          <a:graphicData uri="http://schemas.openxmlformats.org/presentationml/2006/ole">
            <p:oleObj spid="_x0000_s203786" name="Chart" r:id="rId4" imgW="6114994" imgH="2828925" progId="Excel.Sheet.8">
              <p:embed/>
            </p:oleObj>
          </a:graphicData>
        </a:graphic>
      </p:graphicFrame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5005388" y="1195388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>
                <a:latin typeface="Angsana New" pitchFamily="18" charset="-34"/>
                <a:cs typeface="Angsana New" pitchFamily="18" charset="-34"/>
              </a:rPr>
              <a:t>สร้างข้อมูล </a:t>
            </a:r>
            <a:r>
              <a:rPr lang="en-US" sz="2400">
                <a:latin typeface="Angsana New" pitchFamily="18" charset="-34"/>
                <a:cs typeface="Angsana New" pitchFamily="18" charset="-34"/>
              </a:rPr>
              <a:t>Monthly Inflow</a:t>
            </a:r>
            <a:endParaRPr lang="th-TH" sz="240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3790" name="Picture 14"/>
          <p:cNvPicPr>
            <a:picLocks noChangeAspect="1" noChangeArrowheads="1"/>
          </p:cNvPicPr>
          <p:nvPr/>
        </p:nvPicPr>
        <p:blipFill>
          <a:blip r:embed="rId5" cstate="print"/>
          <a:srcRect l="1575" t="15129" r="29652" b="27759"/>
          <a:stretch>
            <a:fillRect/>
          </a:stretch>
        </p:blipFill>
        <p:spPr bwMode="auto">
          <a:xfrm>
            <a:off x="1804988" y="3716338"/>
            <a:ext cx="553402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white">
          <a:xfrm>
            <a:off x="457200" y="473075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h-TH" sz="4000">
                <a:solidFill>
                  <a:schemeClr val="bg1"/>
                </a:solidFill>
                <a:cs typeface="Angsana New" pitchFamily="18" charset="-34"/>
              </a:rPr>
              <a:t>การประยุกต์ใช้งาน เขื่อนป่าสักฯ ปีน้ำมาก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323850" y="1844675"/>
          <a:ext cx="3887788" cy="1584325"/>
        </p:xfrm>
        <a:graphic>
          <a:graphicData uri="http://schemas.openxmlformats.org/presentationml/2006/ole">
            <p:oleObj spid="_x0000_s201734" name="Chart" r:id="rId3" imgW="6095926" imgH="2809838" progId="Excel.Sheet.8">
              <p:embed/>
            </p:oleObj>
          </a:graphicData>
        </a:graphic>
      </p:graphicFrame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468313" y="1196975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>
                <a:latin typeface="Angsana New" pitchFamily="18" charset="-34"/>
                <a:cs typeface="Angsana New" pitchFamily="18" charset="-34"/>
              </a:rPr>
              <a:t>ข้อมูล </a:t>
            </a:r>
            <a:r>
              <a:rPr lang="en-US" sz="2400">
                <a:latin typeface="Angsana New" pitchFamily="18" charset="-34"/>
                <a:cs typeface="Angsana New" pitchFamily="18" charset="-34"/>
              </a:rPr>
              <a:t>Monthly Inflow</a:t>
            </a:r>
            <a:r>
              <a:rPr lang="th-TH" sz="2400">
                <a:latin typeface="Angsana New" pitchFamily="18" charset="-34"/>
                <a:cs typeface="Angsana New" pitchFamily="18" charset="-34"/>
              </a:rPr>
              <a:t> เปรียบเทียบ</a:t>
            </a:r>
          </a:p>
        </p:txBody>
      </p:sp>
      <p:graphicFrame>
        <p:nvGraphicFramePr>
          <p:cNvPr id="201740" name="Object 12"/>
          <p:cNvGraphicFramePr>
            <a:graphicFrameLocks noChangeAspect="1"/>
          </p:cNvGraphicFramePr>
          <p:nvPr/>
        </p:nvGraphicFramePr>
        <p:xfrm>
          <a:off x="4859338" y="1843088"/>
          <a:ext cx="3960812" cy="1585912"/>
        </p:xfrm>
        <a:graphic>
          <a:graphicData uri="http://schemas.openxmlformats.org/presentationml/2006/ole">
            <p:oleObj spid="_x0000_s201740" name="Chart" r:id="rId4" imgW="6095926" imgH="2809838" progId="Excel.Sheet.8">
              <p:embed/>
            </p:oleObj>
          </a:graphicData>
        </a:graphic>
      </p:graphicFrame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5005388" y="1195388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>
                <a:latin typeface="Angsana New" pitchFamily="18" charset="-34"/>
                <a:cs typeface="Angsana New" pitchFamily="18" charset="-34"/>
              </a:rPr>
              <a:t>สร้างข้อมูล </a:t>
            </a:r>
            <a:r>
              <a:rPr lang="en-US" sz="2400">
                <a:latin typeface="Angsana New" pitchFamily="18" charset="-34"/>
                <a:cs typeface="Angsana New" pitchFamily="18" charset="-34"/>
              </a:rPr>
              <a:t>Monthly Inflow</a:t>
            </a:r>
            <a:endParaRPr lang="th-TH" sz="240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1742" name="Picture 14"/>
          <p:cNvPicPr>
            <a:picLocks noChangeAspect="1" noChangeArrowheads="1"/>
          </p:cNvPicPr>
          <p:nvPr/>
        </p:nvPicPr>
        <p:blipFill>
          <a:blip r:embed="rId5" cstate="print"/>
          <a:srcRect l="1701" t="14722" r="29526" b="27315"/>
          <a:stretch>
            <a:fillRect/>
          </a:stretch>
        </p:blipFill>
        <p:spPr bwMode="auto">
          <a:xfrm>
            <a:off x="1893888" y="3716338"/>
            <a:ext cx="535622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02754" name="Rectangle 2"/>
          <p:cNvSpPr>
            <a:spLocks noChangeArrowheads="1"/>
          </p:cNvSpPr>
          <p:nvPr/>
        </p:nvSpPr>
        <p:spPr bwMode="white">
          <a:xfrm>
            <a:off x="457200" y="473075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h-TH" sz="4000">
                <a:solidFill>
                  <a:schemeClr val="bg1"/>
                </a:solidFill>
                <a:cs typeface="Angsana New" pitchFamily="18" charset="-34"/>
              </a:rPr>
              <a:t>การประยุกต์ใช้งาน เขื่อนป่าสักฯ ปีฝนทิ้งช่วง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202759" name="Object 7"/>
          <p:cNvGraphicFramePr>
            <a:graphicFrameLocks noChangeAspect="1"/>
          </p:cNvGraphicFramePr>
          <p:nvPr/>
        </p:nvGraphicFramePr>
        <p:xfrm>
          <a:off x="323850" y="1849438"/>
          <a:ext cx="3887788" cy="1579562"/>
        </p:xfrm>
        <a:graphic>
          <a:graphicData uri="http://schemas.openxmlformats.org/presentationml/2006/ole">
            <p:oleObj spid="_x0000_s202759" name="Chart" r:id="rId3" imgW="6105627" imgH="2819549" progId="Excel.Sheet.8">
              <p:embed/>
            </p:oleObj>
          </a:graphicData>
        </a:graphic>
      </p:graphicFrame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468313" y="1196975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>
                <a:latin typeface="Angsana New" pitchFamily="18" charset="-34"/>
                <a:cs typeface="Angsana New" pitchFamily="18" charset="-34"/>
              </a:rPr>
              <a:t>ข้อมูล </a:t>
            </a:r>
            <a:r>
              <a:rPr lang="en-US" sz="2400">
                <a:latin typeface="Angsana New" pitchFamily="18" charset="-34"/>
                <a:cs typeface="Angsana New" pitchFamily="18" charset="-34"/>
              </a:rPr>
              <a:t>Monthly Inflow</a:t>
            </a:r>
            <a:r>
              <a:rPr lang="th-TH" sz="2400">
                <a:latin typeface="Angsana New" pitchFamily="18" charset="-34"/>
                <a:cs typeface="Angsana New" pitchFamily="18" charset="-34"/>
              </a:rPr>
              <a:t> เปรียบเทียบ</a:t>
            </a:r>
          </a:p>
        </p:txBody>
      </p:sp>
      <p:graphicFrame>
        <p:nvGraphicFramePr>
          <p:cNvPr id="202763" name="Object 11"/>
          <p:cNvGraphicFramePr>
            <a:graphicFrameLocks noChangeAspect="1"/>
          </p:cNvGraphicFramePr>
          <p:nvPr/>
        </p:nvGraphicFramePr>
        <p:xfrm>
          <a:off x="4859338" y="1849438"/>
          <a:ext cx="3959225" cy="1573212"/>
        </p:xfrm>
        <a:graphic>
          <a:graphicData uri="http://schemas.openxmlformats.org/presentationml/2006/ole">
            <p:oleObj spid="_x0000_s202763" name="Chart" r:id="rId4" imgW="6105627" imgH="2819549" progId="Excel.Sheet.8">
              <p:embed/>
            </p:oleObj>
          </a:graphicData>
        </a:graphic>
      </p:graphicFrame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5005388" y="1195388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>
                <a:latin typeface="Angsana New" pitchFamily="18" charset="-34"/>
                <a:cs typeface="Angsana New" pitchFamily="18" charset="-34"/>
              </a:rPr>
              <a:t>สร้างข้อมูล </a:t>
            </a:r>
            <a:r>
              <a:rPr lang="en-US" sz="2400">
                <a:latin typeface="Angsana New" pitchFamily="18" charset="-34"/>
                <a:cs typeface="Angsana New" pitchFamily="18" charset="-34"/>
              </a:rPr>
              <a:t>Monthly Inflow</a:t>
            </a:r>
            <a:endParaRPr lang="th-TH" sz="240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2766" name="Picture 14"/>
          <p:cNvPicPr>
            <a:picLocks noChangeAspect="1" noChangeArrowheads="1"/>
          </p:cNvPicPr>
          <p:nvPr/>
        </p:nvPicPr>
        <p:blipFill>
          <a:blip r:embed="rId5" cstate="print"/>
          <a:srcRect l="1701" t="15555" r="29526" b="27315"/>
          <a:stretch>
            <a:fillRect/>
          </a:stretch>
        </p:blipFill>
        <p:spPr bwMode="auto">
          <a:xfrm>
            <a:off x="1817688" y="3716338"/>
            <a:ext cx="55086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gray">
          <a:xfrm>
            <a:off x="838200" y="2209800"/>
            <a:ext cx="49530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th-TH" sz="3600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95400" y="5486400"/>
            <a:ext cx="6194425" cy="228600"/>
          </a:xfrm>
          <a:noFill/>
          <a:ln/>
        </p:spPr>
        <p:txBody>
          <a:bodyPr/>
          <a:lstStyle/>
          <a:p>
            <a:r>
              <a:rPr lang="en-US"/>
              <a:t>http://water.rid.go.th/hwm/wmg/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5"/>
            <a:ext cx="9144000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>
                <a:cs typeface="Angsana New" pitchFamily="18" charset="-34"/>
              </a:rPr>
              <a:t>สรุปชีตที่ใช้ในการแสดงผลและตรวจสอบ</a:t>
            </a:r>
            <a:endParaRPr lang="en-US" sz="1800">
              <a:cs typeface="Angsana New" pitchFamily="18" charset="-34"/>
            </a:endParaRPr>
          </a:p>
        </p:txBody>
      </p:sp>
      <p:grpSp>
        <p:nvGrpSpPr>
          <p:cNvPr id="124961" name="Group 33"/>
          <p:cNvGrpSpPr>
            <a:grpSpLocks/>
          </p:cNvGrpSpPr>
          <p:nvPr/>
        </p:nvGrpSpPr>
        <p:grpSpPr bwMode="auto">
          <a:xfrm>
            <a:off x="2974975" y="2438400"/>
            <a:ext cx="3201988" cy="2901950"/>
            <a:chOff x="1874" y="1536"/>
            <a:chExt cx="2017" cy="1828"/>
          </a:xfrm>
        </p:grpSpPr>
        <p:sp>
          <p:nvSpPr>
            <p:cNvPr id="124931" name="AutoShape 3"/>
            <p:cNvSpPr>
              <a:spLocks noChangeArrowheads="1"/>
            </p:cNvSpPr>
            <p:nvPr/>
          </p:nvSpPr>
          <p:spPr bwMode="gray">
            <a:xfrm rot="39573186">
              <a:off x="2995" y="169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4932" name="AutoShape 4"/>
            <p:cNvSpPr>
              <a:spLocks noChangeArrowheads="1"/>
            </p:cNvSpPr>
            <p:nvPr/>
          </p:nvSpPr>
          <p:spPr bwMode="gray">
            <a:xfrm rot="3465783">
              <a:off x="3027" y="3024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4933" name="AutoShape 5"/>
            <p:cNvSpPr>
              <a:spLocks noChangeArrowheads="1"/>
            </p:cNvSpPr>
            <p:nvPr/>
          </p:nvSpPr>
          <p:spPr bwMode="gray">
            <a:xfrm rot="35969022">
              <a:off x="2259" y="170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4934" name="AutoShape 6"/>
            <p:cNvSpPr>
              <a:spLocks noChangeArrowheads="1"/>
            </p:cNvSpPr>
            <p:nvPr/>
          </p:nvSpPr>
          <p:spPr bwMode="gray">
            <a:xfrm rot="7535209">
              <a:off x="2235" y="300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gray">
            <a:xfrm>
              <a:off x="3392" y="2371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4936" name="AutoShape 8"/>
            <p:cNvSpPr>
              <a:spLocks noChangeArrowheads="1"/>
            </p:cNvSpPr>
            <p:nvPr/>
          </p:nvSpPr>
          <p:spPr bwMode="gray">
            <a:xfrm rot="-10800000">
              <a:off x="1874" y="2367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accent1">
                <a:alpha val="7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24962" name="Group 34"/>
          <p:cNvGrpSpPr>
            <a:grpSpLocks/>
          </p:cNvGrpSpPr>
          <p:nvPr/>
        </p:nvGrpSpPr>
        <p:grpSpPr bwMode="auto">
          <a:xfrm>
            <a:off x="536575" y="1882775"/>
            <a:ext cx="8235950" cy="3868738"/>
            <a:chOff x="338" y="1186"/>
            <a:chExt cx="5188" cy="2437"/>
          </a:xfrm>
        </p:grpSpPr>
        <p:sp>
          <p:nvSpPr>
            <p:cNvPr id="124937" name="Oval 9"/>
            <p:cNvSpPr>
              <a:spLocks noChangeArrowheads="1"/>
            </p:cNvSpPr>
            <p:nvPr/>
          </p:nvSpPr>
          <p:spPr bwMode="auto">
            <a:xfrm>
              <a:off x="1698" y="1264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124938" name="Text Box 10"/>
            <p:cNvSpPr txBox="1">
              <a:spLocks noChangeArrowheads="1"/>
            </p:cNvSpPr>
            <p:nvPr/>
          </p:nvSpPr>
          <p:spPr bwMode="auto">
            <a:xfrm>
              <a:off x="3618" y="1186"/>
              <a:ext cx="155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>
                  <a:latin typeface="Angsana New" pitchFamily="18" charset="-34"/>
                  <a:cs typeface="Angsana New" pitchFamily="18" charset="-34"/>
                </a:rPr>
                <a:t>Chart</a:t>
              </a:r>
              <a:r>
                <a:rPr lang="th-TH" sz="2800">
                  <a:latin typeface="Angsana New" pitchFamily="18" charset="-34"/>
                  <a:cs typeface="Angsana New" pitchFamily="18" charset="-34"/>
                </a:rPr>
                <a:t> ปริมาณน้ำจำลอง</a:t>
              </a:r>
              <a:endParaRPr lang="en-US" sz="280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4939" name="Text Box 11"/>
            <p:cNvSpPr txBox="1">
              <a:spLocks noChangeArrowheads="1"/>
            </p:cNvSpPr>
            <p:nvPr/>
          </p:nvSpPr>
          <p:spPr bwMode="auto">
            <a:xfrm>
              <a:off x="914" y="1233"/>
              <a:ext cx="12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Monthly Storage</a:t>
              </a:r>
            </a:p>
          </p:txBody>
        </p:sp>
        <p:sp>
          <p:nvSpPr>
            <p:cNvPr id="124940" name="Text Box 12"/>
            <p:cNvSpPr txBox="1">
              <a:spLocks noChangeArrowheads="1"/>
            </p:cNvSpPr>
            <p:nvPr/>
          </p:nvSpPr>
          <p:spPr bwMode="auto">
            <a:xfrm>
              <a:off x="4194" y="2337"/>
              <a:ext cx="133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Chart Daily Inflow</a:t>
              </a:r>
            </a:p>
          </p:txBody>
        </p:sp>
        <p:sp>
          <p:nvSpPr>
            <p:cNvPr id="124941" name="Text Box 13"/>
            <p:cNvSpPr txBox="1">
              <a:spLocks noChangeArrowheads="1"/>
            </p:cNvSpPr>
            <p:nvPr/>
          </p:nvSpPr>
          <p:spPr bwMode="auto">
            <a:xfrm>
              <a:off x="3618" y="3345"/>
              <a:ext cx="145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Chart Daily Outflow</a:t>
              </a:r>
            </a:p>
          </p:txBody>
        </p:sp>
        <p:sp>
          <p:nvSpPr>
            <p:cNvPr id="124942" name="Text Box 14"/>
            <p:cNvSpPr txBox="1">
              <a:spLocks noChangeArrowheads="1"/>
            </p:cNvSpPr>
            <p:nvPr/>
          </p:nvSpPr>
          <p:spPr bwMode="auto">
            <a:xfrm>
              <a:off x="338" y="2337"/>
              <a:ext cx="12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Monthly Outflow</a:t>
              </a:r>
            </a:p>
          </p:txBody>
        </p:sp>
        <p:sp>
          <p:nvSpPr>
            <p:cNvPr id="124943" name="Text Box 15"/>
            <p:cNvSpPr txBox="1">
              <a:spLocks noChangeArrowheads="1"/>
            </p:cNvSpPr>
            <p:nvPr/>
          </p:nvSpPr>
          <p:spPr bwMode="auto">
            <a:xfrm>
              <a:off x="658" y="3306"/>
              <a:ext cx="145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Chart Daily Storage</a:t>
              </a:r>
            </a:p>
          </p:txBody>
        </p:sp>
        <p:sp>
          <p:nvSpPr>
            <p:cNvPr id="124944" name="Oval 16"/>
            <p:cNvSpPr>
              <a:spLocks noChangeArrowheads="1"/>
            </p:cNvSpPr>
            <p:nvPr/>
          </p:nvSpPr>
          <p:spPr bwMode="gray">
            <a:xfrm>
              <a:off x="1608" y="238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/>
                <a:t>5</a:t>
              </a:r>
              <a:endParaRPr lang="th-TH" b="0"/>
            </a:p>
          </p:txBody>
        </p:sp>
        <p:sp>
          <p:nvSpPr>
            <p:cNvPr id="124945" name="Oval 17"/>
            <p:cNvSpPr>
              <a:spLocks noChangeArrowheads="1"/>
            </p:cNvSpPr>
            <p:nvPr/>
          </p:nvSpPr>
          <p:spPr bwMode="gray">
            <a:xfrm>
              <a:off x="2184" y="13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/>
                <a:t>6</a:t>
              </a:r>
              <a:endParaRPr lang="th-TH" b="0"/>
            </a:p>
          </p:txBody>
        </p:sp>
        <p:sp>
          <p:nvSpPr>
            <p:cNvPr id="124946" name="Oval 18"/>
            <p:cNvSpPr>
              <a:spLocks noChangeArrowheads="1"/>
            </p:cNvSpPr>
            <p:nvPr/>
          </p:nvSpPr>
          <p:spPr bwMode="gray">
            <a:xfrm>
              <a:off x="3384" y="13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/>
                <a:t>1</a:t>
              </a:r>
              <a:endParaRPr lang="th-TH" b="0"/>
            </a:p>
          </p:txBody>
        </p:sp>
        <p:sp>
          <p:nvSpPr>
            <p:cNvPr id="124947" name="Oval 19"/>
            <p:cNvSpPr>
              <a:spLocks noChangeArrowheads="1"/>
            </p:cNvSpPr>
            <p:nvPr/>
          </p:nvSpPr>
          <p:spPr bwMode="gray">
            <a:xfrm>
              <a:off x="2136" y="336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/>
                <a:t>4</a:t>
              </a:r>
              <a:endParaRPr lang="th-TH" b="0"/>
            </a:p>
          </p:txBody>
        </p:sp>
        <p:sp>
          <p:nvSpPr>
            <p:cNvPr id="124948" name="Oval 20"/>
            <p:cNvSpPr>
              <a:spLocks noChangeArrowheads="1"/>
            </p:cNvSpPr>
            <p:nvPr/>
          </p:nvSpPr>
          <p:spPr bwMode="gray">
            <a:xfrm>
              <a:off x="3384" y="336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/>
                <a:t>3</a:t>
              </a:r>
              <a:endParaRPr lang="th-TH" b="0"/>
            </a:p>
          </p:txBody>
        </p:sp>
        <p:sp>
          <p:nvSpPr>
            <p:cNvPr id="124949" name="Oval 21"/>
            <p:cNvSpPr>
              <a:spLocks noChangeArrowheads="1"/>
            </p:cNvSpPr>
            <p:nvPr/>
          </p:nvSpPr>
          <p:spPr bwMode="gray">
            <a:xfrm>
              <a:off x="3960" y="2376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0"/>
                <a:t>2</a:t>
              </a:r>
              <a:endParaRPr lang="th-TH" b="0"/>
            </a:p>
          </p:txBody>
        </p:sp>
      </p:grpSp>
      <p:sp>
        <p:nvSpPr>
          <p:cNvPr id="124950" name="Oval 22"/>
          <p:cNvSpPr>
            <a:spLocks noChangeArrowheads="1"/>
          </p:cNvSpPr>
          <p:nvPr/>
        </p:nvSpPr>
        <p:spPr bwMode="gray">
          <a:xfrm>
            <a:off x="3735388" y="3036888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24951" name="Oval 23"/>
          <p:cNvSpPr>
            <a:spLocks noChangeArrowheads="1"/>
          </p:cNvSpPr>
          <p:nvPr/>
        </p:nvSpPr>
        <p:spPr bwMode="gray">
          <a:xfrm>
            <a:off x="3740150" y="30353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24952" name="Oval 24"/>
          <p:cNvSpPr>
            <a:spLocks noChangeArrowheads="1"/>
          </p:cNvSpPr>
          <p:nvPr/>
        </p:nvSpPr>
        <p:spPr bwMode="gray">
          <a:xfrm>
            <a:off x="3846513" y="314642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h-TH"/>
          </a:p>
        </p:txBody>
      </p:sp>
      <p:sp>
        <p:nvSpPr>
          <p:cNvPr id="124953" name="Oval 25"/>
          <p:cNvSpPr>
            <a:spLocks noChangeArrowheads="1"/>
          </p:cNvSpPr>
          <p:nvPr/>
        </p:nvSpPr>
        <p:spPr bwMode="gray">
          <a:xfrm>
            <a:off x="3843338" y="3149600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h-TH"/>
          </a:p>
        </p:txBody>
      </p:sp>
      <p:sp>
        <p:nvSpPr>
          <p:cNvPr id="124954" name="Oval 26"/>
          <p:cNvSpPr>
            <a:spLocks noChangeArrowheads="1"/>
          </p:cNvSpPr>
          <p:nvPr/>
        </p:nvSpPr>
        <p:spPr bwMode="gray">
          <a:xfrm>
            <a:off x="3921125" y="3221038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h-TH"/>
          </a:p>
        </p:txBody>
      </p:sp>
      <p:grpSp>
        <p:nvGrpSpPr>
          <p:cNvPr id="124955" name="Group 27"/>
          <p:cNvGrpSpPr>
            <a:grpSpLocks/>
          </p:cNvGrpSpPr>
          <p:nvPr/>
        </p:nvGrpSpPr>
        <p:grpSpPr bwMode="auto">
          <a:xfrm>
            <a:off x="3941763" y="3240088"/>
            <a:ext cx="1290637" cy="1277937"/>
            <a:chOff x="4166" y="1706"/>
            <a:chExt cx="1252" cy="1252"/>
          </a:xfrm>
        </p:grpSpPr>
        <p:sp>
          <p:nvSpPr>
            <p:cNvPr id="124956" name="Oval 28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24957" name="Oval 29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24958" name="Oval 30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124959" name="Oval 31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</p:grpSp>
      <p:sp>
        <p:nvSpPr>
          <p:cNvPr id="124960" name="Rectangle 32"/>
          <p:cNvSpPr>
            <a:spLocks noChangeArrowheads="1"/>
          </p:cNvSpPr>
          <p:nvPr/>
        </p:nvSpPr>
        <p:spPr bwMode="auto">
          <a:xfrm>
            <a:off x="3978275" y="3489325"/>
            <a:ext cx="1314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h-TH" sz="2400">
                <a:solidFill>
                  <a:srgbClr val="0E04E0"/>
                </a:solidFill>
                <a:cs typeface="Angsana New" pitchFamily="18" charset="-34"/>
              </a:rPr>
              <a:t>ชีตที่ใช้ในการแสดงผล</a:t>
            </a:r>
          </a:p>
        </p:txBody>
      </p:sp>
      <p:sp>
        <p:nvSpPr>
          <p:cNvPr id="124963" name="Rectangle 35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กำหนดค่าความปลอดภัยของ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Marco MS office 2003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833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8353425" cy="530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25">
  <a:themeElements>
    <a:clrScheme name="powerpoint-templates-25 1">
      <a:dk1>
        <a:srgbClr val="000000"/>
      </a:dk1>
      <a:lt1>
        <a:srgbClr val="FFFFFF"/>
      </a:lt1>
      <a:dk2>
        <a:srgbClr val="336699"/>
      </a:dk2>
      <a:lt2>
        <a:srgbClr val="B2B2B2"/>
      </a:lt2>
      <a:accent1>
        <a:srgbClr val="57A19A"/>
      </a:accent1>
      <a:accent2>
        <a:srgbClr val="B0BA4C"/>
      </a:accent2>
      <a:accent3>
        <a:srgbClr val="FFFFFF"/>
      </a:accent3>
      <a:accent4>
        <a:srgbClr val="000000"/>
      </a:accent4>
      <a:accent5>
        <a:srgbClr val="B4CDCA"/>
      </a:accent5>
      <a:accent6>
        <a:srgbClr val="9FA844"/>
      </a:accent6>
      <a:hlink>
        <a:srgbClr val="B2572A"/>
      </a:hlink>
      <a:folHlink>
        <a:srgbClr val="4B3CA8"/>
      </a:folHlink>
    </a:clrScheme>
    <a:fontScheme name="powerpoint-templates-25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s-25 1">
        <a:dk1>
          <a:srgbClr val="000000"/>
        </a:dk1>
        <a:lt1>
          <a:srgbClr val="FFFFFF"/>
        </a:lt1>
        <a:dk2>
          <a:srgbClr val="336699"/>
        </a:dk2>
        <a:lt2>
          <a:srgbClr val="B2B2B2"/>
        </a:lt2>
        <a:accent1>
          <a:srgbClr val="57A19A"/>
        </a:accent1>
        <a:accent2>
          <a:srgbClr val="B0BA4C"/>
        </a:accent2>
        <a:accent3>
          <a:srgbClr val="FFFFFF"/>
        </a:accent3>
        <a:accent4>
          <a:srgbClr val="000000"/>
        </a:accent4>
        <a:accent5>
          <a:srgbClr val="B4CDCA"/>
        </a:accent5>
        <a:accent6>
          <a:srgbClr val="9FA844"/>
        </a:accent6>
        <a:hlink>
          <a:srgbClr val="B2572A"/>
        </a:hlink>
        <a:folHlink>
          <a:srgbClr val="4B3C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s-25 2">
        <a:dk1>
          <a:srgbClr val="003366"/>
        </a:dk1>
        <a:lt1>
          <a:srgbClr val="FFFFFF"/>
        </a:lt1>
        <a:dk2>
          <a:srgbClr val="6E4C4C"/>
        </a:dk2>
        <a:lt2>
          <a:srgbClr val="B2B2B2"/>
        </a:lt2>
        <a:accent1>
          <a:srgbClr val="5E9DC8"/>
        </a:accent1>
        <a:accent2>
          <a:srgbClr val="75BF8C"/>
        </a:accent2>
        <a:accent3>
          <a:srgbClr val="FFFFFF"/>
        </a:accent3>
        <a:accent4>
          <a:srgbClr val="002A56"/>
        </a:accent4>
        <a:accent5>
          <a:srgbClr val="B6CCE0"/>
        </a:accent5>
        <a:accent6>
          <a:srgbClr val="69AD7E"/>
        </a:accent6>
        <a:hlink>
          <a:srgbClr val="6366D5"/>
        </a:hlink>
        <a:folHlink>
          <a:srgbClr val="CC9E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s-25 3">
        <a:dk1>
          <a:srgbClr val="450807"/>
        </a:dk1>
        <a:lt1>
          <a:srgbClr val="FFFFFF"/>
        </a:lt1>
        <a:dk2>
          <a:srgbClr val="2096B2"/>
        </a:dk2>
        <a:lt2>
          <a:srgbClr val="B2B2B2"/>
        </a:lt2>
        <a:accent1>
          <a:srgbClr val="D0600C"/>
        </a:accent1>
        <a:accent2>
          <a:srgbClr val="C6BF36"/>
        </a:accent2>
        <a:accent3>
          <a:srgbClr val="FFFFFF"/>
        </a:accent3>
        <a:accent4>
          <a:srgbClr val="3A0605"/>
        </a:accent4>
        <a:accent5>
          <a:srgbClr val="E4B6AA"/>
        </a:accent5>
        <a:accent6>
          <a:srgbClr val="B3AD30"/>
        </a:accent6>
        <a:hlink>
          <a:srgbClr val="7AAB39"/>
        </a:hlink>
        <a:folHlink>
          <a:srgbClr val="9C5E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powerpoint-templates-25</Template>
  <TotalTime>2281</TotalTime>
  <Words>1862</Words>
  <Application>Microsoft Office PowerPoint</Application>
  <PresentationFormat>On-screen Show (4:3)</PresentationFormat>
  <Paragraphs>391</Paragraphs>
  <Slides>73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powerpoint-templates-25</vt:lpstr>
      <vt:lpstr>Image</vt:lpstr>
      <vt:lpstr>Chart</vt:lpstr>
      <vt:lpstr>Reservoir Operation  Simulation</vt:lpstr>
      <vt:lpstr>วัตถุประสงค์</vt:lpstr>
      <vt:lpstr>วัตถุประสงค์</vt:lpstr>
      <vt:lpstr>ประโยชน์</vt:lpstr>
      <vt:lpstr>หัวข้อ</vt:lpstr>
      <vt:lpstr>ชีตต่างในโปรแกรม</vt:lpstr>
      <vt:lpstr>สรุปชีตที่ใช้ในการคำนวณ</vt:lpstr>
      <vt:lpstr>สรุปชีตที่ใช้ในการแสดงผลและตรวจสอบ</vt:lpstr>
      <vt:lpstr>กำหนดค่าความปลอดภัยของ Marco MS office 2003</vt:lpstr>
      <vt:lpstr>กำหนดค่าความปลอดภัยของ Marco MS office 2007</vt:lpstr>
      <vt:lpstr>กำหนดค่าความปลอดภัยของ Marco MS office 2007</vt:lpstr>
      <vt:lpstr>กำหนดค่าความปลอดภัยของ Marco MS office 2007</vt:lpstr>
      <vt:lpstr>กำหนดค่าความปลอดภัยของ Marco MS office 2007</vt:lpstr>
      <vt:lpstr>กำหนดค่าความปลอดภัยของ Marco MS office 2010</vt:lpstr>
      <vt:lpstr>กำหนดค่าความปลอดภัยของ Marco MS office 2010</vt:lpstr>
      <vt:lpstr>กำหนดค่าความปลอดภัยของ Marco MS office 2010</vt:lpstr>
      <vt:lpstr>โปรแกรม Reservoir Operation Simulation</vt:lpstr>
      <vt:lpstr>โปรแกรม Reservoir Operation Simulation</vt:lpstr>
      <vt:lpstr>โปรแกรม Reservoir Operation Simulation</vt:lpstr>
      <vt:lpstr>โปรแกรม Reservoir Operation Simulation</vt:lpstr>
      <vt:lpstr>โปรแกรม Reservoir Operation Simulation</vt:lpstr>
      <vt:lpstr>โปรแกรม Reservoir Operation Simulation</vt:lpstr>
      <vt:lpstr>โปรแกรม Reservoir Operation Simulation</vt:lpstr>
      <vt:lpstr>โปรแกรม Reservoir Operation Simulation</vt:lpstr>
      <vt:lpstr>โปรแกรม Reservoir Operation Simulation</vt:lpstr>
      <vt:lpstr>โปรแกรม Reservoir Operation Simulation</vt:lpstr>
      <vt:lpstr>โปรแกรม Reservoir Operation Simulation</vt:lpstr>
      <vt:lpstr>โปรแกรม Reservoir Operation Simulation</vt:lpstr>
      <vt:lpstr>หัวข้อ</vt:lpstr>
      <vt:lpstr>ข้อมูลที่ต้องใช้</vt:lpstr>
      <vt:lpstr>หัวข้อ</vt:lpstr>
      <vt:lpstr>เริ่มโครงการใหม่</vt:lpstr>
      <vt:lpstr>โปรแกรม Reservoir Operation Simulation</vt:lpstr>
      <vt:lpstr>โปรแกรม Reservoir Operation Simulation</vt:lpstr>
      <vt:lpstr>เริ่มโครงการใหม่</vt:lpstr>
      <vt:lpstr>เริ่มโครงการใหม่</vt:lpstr>
      <vt:lpstr>เริ่มโครงการใหม่</vt:lpstr>
      <vt:lpstr>เริ่มโครงการใหม่</vt:lpstr>
      <vt:lpstr>เริ่มโครงการใหม่</vt:lpstr>
      <vt:lpstr>เริ่มโครงการใหม่</vt:lpstr>
      <vt:lpstr>เริ่มโครงการใหม่</vt:lpstr>
      <vt:lpstr>เริ่มโครงการใหม่</vt:lpstr>
      <vt:lpstr>ผลที่ได้</vt:lpstr>
      <vt:lpstr>วิธีการปรับขนาดเส้นกราฟจำลองสภาพน้ำ</vt:lpstr>
      <vt:lpstr>วิธีการปรับขนาดเส้นกราฟจำลองสภาพน้ำ</vt:lpstr>
      <vt:lpstr>วิธีการปรับขนาดเส้นกราฟจำลองสภาพน้ำ</vt:lpstr>
      <vt:lpstr>หัวข้อ</vt:lpstr>
      <vt:lpstr>การอัพเดทข้อมูลประจำสัปดาห์</vt:lpstr>
      <vt:lpstr>หัวข้อ</vt:lpstr>
      <vt:lpstr>การเพิ่มข้อมูล 1 ปี</vt:lpstr>
      <vt:lpstr>โปรแกรม Reservoir Operation Simulation</vt:lpstr>
      <vt:lpstr>การเพิ่มข้อมูล 1 ปี</vt:lpstr>
      <vt:lpstr>การเพิ่มข้อมูล 1 ปี</vt:lpstr>
      <vt:lpstr>เริ่มโครงการใหม่</vt:lpstr>
      <vt:lpstr>การเพิ่มข้อมูล 1 ปี</vt:lpstr>
      <vt:lpstr>การเพิ่มข้อมูล 1 ปี</vt:lpstr>
      <vt:lpstr>การเพิ่มข้อมูล 1 ปี</vt:lpstr>
      <vt:lpstr>การเพิ่มข้อมูล 1 ปี</vt:lpstr>
      <vt:lpstr>การเพิ่มข้อมูล 1 ปี</vt:lpstr>
      <vt:lpstr>โปรแกรม Reservoir Operation Simulation</vt:lpstr>
      <vt:lpstr>โปรแกรม Reservoir Operation Simulation</vt:lpstr>
      <vt:lpstr>การเพิ่มข้อมูล 1 ปี</vt:lpstr>
      <vt:lpstr>การเพิ่มข้อมูล 1 ปี</vt:lpstr>
      <vt:lpstr>การเพิ่มข้อมูล 1 ปี</vt:lpstr>
      <vt:lpstr>การเพิ่มข้อมูล 1 ปี</vt:lpstr>
      <vt:lpstr>การประยุกต์ใช้งาน</vt:lpstr>
      <vt:lpstr>การประยุกต์ใช้งาน</vt:lpstr>
      <vt:lpstr>การประยุกต์ใช้งาน</vt:lpstr>
      <vt:lpstr>Slide 69</vt:lpstr>
      <vt:lpstr>Slide 70</vt:lpstr>
      <vt:lpstr>Slide 71</vt:lpstr>
      <vt:lpstr>Slide 72</vt:lpstr>
      <vt:lpstr>Slide 73</vt:lpstr>
    </vt:vector>
  </TitlesOfParts>
  <Company>RID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 Operation  Simulation</dc:title>
  <dc:creator>Lertchai_s</dc:creator>
  <cp:lastModifiedBy>Dell</cp:lastModifiedBy>
  <cp:revision>125</cp:revision>
  <dcterms:created xsi:type="dcterms:W3CDTF">2010-05-26T08:31:02Z</dcterms:created>
  <dcterms:modified xsi:type="dcterms:W3CDTF">2015-03-24T08:09:59Z</dcterms:modified>
</cp:coreProperties>
</file>