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7" r:id="rId2"/>
    <p:sldId id="298" r:id="rId3"/>
    <p:sldId id="299" r:id="rId4"/>
    <p:sldId id="290" r:id="rId5"/>
    <p:sldId id="292" r:id="rId6"/>
    <p:sldId id="273" r:id="rId7"/>
    <p:sldId id="272" r:id="rId8"/>
    <p:sldId id="274" r:id="rId9"/>
    <p:sldId id="275" r:id="rId10"/>
    <p:sldId id="295" r:id="rId11"/>
    <p:sldId id="281" r:id="rId12"/>
    <p:sldId id="296" r:id="rId13"/>
    <p:sldId id="283" r:id="rId14"/>
    <p:sldId id="294" r:id="rId15"/>
    <p:sldId id="263" r:id="rId16"/>
    <p:sldId id="277" r:id="rId17"/>
    <p:sldId id="284" r:id="rId18"/>
    <p:sldId id="278" r:id="rId19"/>
    <p:sldId id="279" r:id="rId20"/>
    <p:sldId id="280" r:id="rId21"/>
    <p:sldId id="266" r:id="rId22"/>
    <p:sldId id="267" r:id="rId23"/>
    <p:sldId id="268" r:id="rId24"/>
    <p:sldId id="269" r:id="rId25"/>
    <p:sldId id="270" r:id="rId26"/>
    <p:sldId id="271" r:id="rId27"/>
    <p:sldId id="285" r:id="rId28"/>
    <p:sldId id="286" r:id="rId29"/>
    <p:sldId id="287" r:id="rId30"/>
    <p:sldId id="288" r:id="rId31"/>
    <p:sldId id="276" r:id="rId32"/>
    <p:sldId id="259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1DF89-0DBE-4163-B95F-834E50CCF0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69F79-E75A-4754-855C-7B28DC011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0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85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7C554-C212-4781-809E-A3DA0BCA7EC1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436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7C554-C212-4781-809E-A3DA0BCA7EC1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98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304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2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2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9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1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E4129-649F-4797-A781-68F892EBE0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E59E2-DCCB-4368-93A3-155521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6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โครงการฝึกอบรมเชิงปฏิบัติการ</a:t>
            </a:r>
          </a:p>
          <a:p>
            <a:pPr algn="ctr"/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หลักสูตร การจัดทำเอกสารประเมินฝ่ายส่งน้ำและบำรุงรักษา</a:t>
            </a:r>
          </a:p>
          <a:p>
            <a:pPr algn="ctr"/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ประจำปีงบประมาณ 256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5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algn="ctr"/>
            <a:endParaRPr lang="th-TH" sz="8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เรื่อง</a:t>
            </a:r>
          </a:p>
          <a:p>
            <a:pPr algn="ctr"/>
            <a:endParaRPr lang="th-TH" sz="8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algn="ctr"/>
            <a:r>
              <a:rPr lang="th-TH" sz="4800" b="1" dirty="0">
                <a:solidFill>
                  <a:srgbClr val="00206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การคำนวณการใช้น้ำของพืช</a:t>
            </a:r>
          </a:p>
          <a:p>
            <a:pPr algn="ctr"/>
            <a:r>
              <a:rPr lang="th-TH" sz="4800" b="1" dirty="0">
                <a:solidFill>
                  <a:srgbClr val="00206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และ การประเมินการใช้น้ำในกิจกรรมต่าง ๆ</a:t>
            </a:r>
          </a:p>
          <a:p>
            <a:pPr algn="ctr"/>
            <a:endParaRPr lang="th-TH" sz="8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โดย</a:t>
            </a:r>
          </a:p>
          <a:p>
            <a:pPr algn="ctr"/>
            <a:endParaRPr lang="th-TH" sz="8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นายนฤพล สีตบุตร</a:t>
            </a:r>
          </a:p>
          <a:p>
            <a:pPr algn="ctr"/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วิศวกรโยธาชำนาญการพิเศษ</a:t>
            </a:r>
          </a:p>
          <a:p>
            <a:pPr algn="ctr"/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สำนักวิจัยและพัฒนา</a:t>
            </a:r>
            <a:endParaRPr lang="th-TH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847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สี่เหลี่ยมผืนผ้า 61"/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1521559" y="3755108"/>
            <a:ext cx="1278910" cy="85299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33777" y="120776"/>
            <a:ext cx="118857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การวิจัยและทดลองเพื่อหาค่าสัมประสิทธิ์การใช้น้ำของพืช (</a:t>
            </a:r>
            <a:r>
              <a:rPr 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4000" b="1" baseline="-25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751227" y="1212138"/>
            <a:ext cx="463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วัดจากจำนวนความชื้นในดินที่เปลี่ยนแปลง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4757819" y="2027393"/>
            <a:ext cx="2677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วัดจากถัง </a:t>
            </a: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Lysimeter</a:t>
            </a:r>
            <a:endParaRPr lang="th-TH" sz="30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4785526" y="1611887"/>
            <a:ext cx="4549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ศึกษาจากแปลงทดลอง</a:t>
            </a:r>
          </a:p>
        </p:txBody>
      </p:sp>
      <p:sp>
        <p:nvSpPr>
          <p:cNvPr id="13" name="วงเล็บปีกกาขวา 12"/>
          <p:cNvSpPr/>
          <p:nvPr/>
        </p:nvSpPr>
        <p:spPr>
          <a:xfrm>
            <a:off x="9453518" y="1460523"/>
            <a:ext cx="261258" cy="97579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4000" b="1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9780967" y="1610507"/>
            <a:ext cx="21468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Direct Method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>
            <a:off x="4131899" y="1511042"/>
            <a:ext cx="5483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6"/>
          <p:cNvSpPr txBox="1"/>
          <p:nvPr/>
        </p:nvSpPr>
        <p:spPr>
          <a:xfrm>
            <a:off x="4634729" y="4694508"/>
            <a:ext cx="231538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คำนวณจากข้อมูลอุตุนิยมวิทยาเกษตรด้วยวิธีการของ</a:t>
            </a: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7653737" y="5542056"/>
            <a:ext cx="2432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Pan Evaporation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7628337" y="4315717"/>
            <a:ext cx="251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Blany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Criddle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642756" y="5147694"/>
            <a:ext cx="262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Modified Penman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7653737" y="5936418"/>
            <a:ext cx="261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Penman </a:t>
            </a:r>
            <a:r>
              <a:rPr lang="en-GB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Monteith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7642756" y="4761582"/>
            <a:ext cx="216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Radiation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5" name="ลูกศรเชื่อมต่อแบบตรง 24"/>
          <p:cNvCxnSpPr/>
          <p:nvPr/>
        </p:nvCxnSpPr>
        <p:spPr>
          <a:xfrm>
            <a:off x="4141486" y="1891642"/>
            <a:ext cx="5483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4131899" y="2326125"/>
            <a:ext cx="5483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กล่องข้อความ 26"/>
          <p:cNvSpPr txBox="1"/>
          <p:nvPr/>
        </p:nvSpPr>
        <p:spPr>
          <a:xfrm>
            <a:off x="4794774" y="2436315"/>
            <a:ext cx="267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Eddy covariance</a:t>
            </a: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4785533" y="2834643"/>
            <a:ext cx="267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Energy balance</a:t>
            </a: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4785541" y="3243082"/>
            <a:ext cx="551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Bowen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’s ratio – Energy balance  </a:t>
            </a: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4785539" y="3656880"/>
            <a:ext cx="267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Water balance</a:t>
            </a: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ลูกศรเชื่อมต่อแบบตรง 30"/>
          <p:cNvCxnSpPr/>
          <p:nvPr/>
        </p:nvCxnSpPr>
        <p:spPr>
          <a:xfrm>
            <a:off x="4131902" y="2725388"/>
            <a:ext cx="5483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>
            <a:off x="4122664" y="3114229"/>
            <a:ext cx="5483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4122664" y="3513579"/>
            <a:ext cx="5483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>
            <a:off x="4122664" y="3902790"/>
            <a:ext cx="5483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 flipV="1">
            <a:off x="4127102" y="1501806"/>
            <a:ext cx="4796" cy="1217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4131898" y="2719738"/>
            <a:ext cx="0" cy="389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4128494" y="3117794"/>
            <a:ext cx="0" cy="389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>
            <a:off x="4131898" y="3516600"/>
            <a:ext cx="0" cy="389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วงเล็บปีกกาขวา 38"/>
          <p:cNvSpPr/>
          <p:nvPr/>
        </p:nvSpPr>
        <p:spPr>
          <a:xfrm>
            <a:off x="7188302" y="2340693"/>
            <a:ext cx="247404" cy="47798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4000" b="1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7544435" y="2233371"/>
            <a:ext cx="179074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น่าเชื่อถือที่สุด</a:t>
            </a:r>
          </a:p>
        </p:txBody>
      </p:sp>
      <p:cxnSp>
        <p:nvCxnSpPr>
          <p:cNvPr id="42" name="ลูกศรเชื่อมต่อแบบตรง 41"/>
          <p:cNvCxnSpPr/>
          <p:nvPr/>
        </p:nvCxnSpPr>
        <p:spPr>
          <a:xfrm>
            <a:off x="7258123" y="4633504"/>
            <a:ext cx="384633" cy="580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7272496" y="5048162"/>
            <a:ext cx="384633" cy="580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>
            <a:off x="7264331" y="5446265"/>
            <a:ext cx="384633" cy="580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>
            <a:off x="7249958" y="5820387"/>
            <a:ext cx="384633" cy="580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>
            <a:off x="7253123" y="6215827"/>
            <a:ext cx="384633" cy="580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/>
          <p:nvPr/>
        </p:nvCxnSpPr>
        <p:spPr>
          <a:xfrm flipV="1">
            <a:off x="7258122" y="4633504"/>
            <a:ext cx="7980" cy="8138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/>
          <p:nvPr/>
        </p:nvCxnSpPr>
        <p:spPr>
          <a:xfrm flipV="1">
            <a:off x="7258121" y="5439913"/>
            <a:ext cx="3990" cy="39453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/>
          <p:nvPr/>
        </p:nvCxnSpPr>
        <p:spPr>
          <a:xfrm flipV="1">
            <a:off x="7253123" y="5820387"/>
            <a:ext cx="3990" cy="39453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 flipV="1">
            <a:off x="6965281" y="5446265"/>
            <a:ext cx="284677" cy="395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กล่องข้อความ 51"/>
          <p:cNvSpPr txBox="1"/>
          <p:nvPr/>
        </p:nvSpPr>
        <p:spPr>
          <a:xfrm>
            <a:off x="1580572" y="3591376"/>
            <a:ext cx="1329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ET</a:t>
            </a:r>
            <a:r>
              <a:rPr lang="en-US" sz="6000" baseline="-25000" dirty="0"/>
              <a:t>O</a:t>
            </a:r>
            <a:endParaRPr lang="th-TH" sz="6000" baseline="-25000" dirty="0"/>
          </a:p>
        </p:txBody>
      </p:sp>
      <p:sp>
        <p:nvSpPr>
          <p:cNvPr id="53" name="กล่องข้อความ 52"/>
          <p:cNvSpPr txBox="1"/>
          <p:nvPr/>
        </p:nvSpPr>
        <p:spPr>
          <a:xfrm>
            <a:off x="308898" y="3149047"/>
            <a:ext cx="90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K</a:t>
            </a:r>
            <a:r>
              <a:rPr lang="en-US" sz="6000" baseline="-25000" dirty="0"/>
              <a:t>C</a:t>
            </a:r>
            <a:endParaRPr lang="th-TH" sz="6000" baseline="-25000" dirty="0"/>
          </a:p>
        </p:txBody>
      </p:sp>
      <p:sp>
        <p:nvSpPr>
          <p:cNvPr id="54" name="กล่องข้อความ 53"/>
          <p:cNvSpPr txBox="1"/>
          <p:nvPr/>
        </p:nvSpPr>
        <p:spPr>
          <a:xfrm>
            <a:off x="1580394" y="2708367"/>
            <a:ext cx="1022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ET</a:t>
            </a:r>
            <a:endParaRPr lang="th-TH" sz="6000" baseline="-25000" dirty="0"/>
          </a:p>
        </p:txBody>
      </p:sp>
      <p:sp>
        <p:nvSpPr>
          <p:cNvPr id="55" name="กล่องข้อความ 54"/>
          <p:cNvSpPr txBox="1"/>
          <p:nvPr/>
        </p:nvSpPr>
        <p:spPr>
          <a:xfrm>
            <a:off x="1020098" y="3149048"/>
            <a:ext cx="55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  <a:endParaRPr lang="th-TH" sz="6000" baseline="-25000" dirty="0"/>
          </a:p>
        </p:txBody>
      </p:sp>
      <p:cxnSp>
        <p:nvCxnSpPr>
          <p:cNvPr id="56" name="ตัวเชื่อมต่อตรง 55"/>
          <p:cNvCxnSpPr/>
          <p:nvPr/>
        </p:nvCxnSpPr>
        <p:spPr>
          <a:xfrm>
            <a:off x="1566198" y="3682280"/>
            <a:ext cx="10223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หักมุม 40"/>
          <p:cNvCxnSpPr>
            <a:stCxn id="54" idx="0"/>
          </p:cNvCxnSpPr>
          <p:nvPr/>
        </p:nvCxnSpPr>
        <p:spPr>
          <a:xfrm rot="5400000" flipH="1" flipV="1">
            <a:off x="2870091" y="1439319"/>
            <a:ext cx="490527" cy="204757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หักมุม 57"/>
          <p:cNvCxnSpPr>
            <a:stCxn id="52" idx="2"/>
            <a:endCxn id="17" idx="1"/>
          </p:cNvCxnSpPr>
          <p:nvPr/>
        </p:nvCxnSpPr>
        <p:spPr>
          <a:xfrm rot="16200000" flipH="1">
            <a:off x="3026919" y="3825361"/>
            <a:ext cx="826133" cy="238948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วงเล็บปีกกาขวา 56"/>
          <p:cNvSpPr/>
          <p:nvPr/>
        </p:nvSpPr>
        <p:spPr>
          <a:xfrm>
            <a:off x="10161887" y="4607037"/>
            <a:ext cx="474477" cy="175766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4000" b="1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กล่องข้อความ 58"/>
          <p:cNvSpPr txBox="1"/>
          <p:nvPr/>
        </p:nvSpPr>
        <p:spPr>
          <a:xfrm>
            <a:off x="10806690" y="5153877"/>
            <a:ext cx="76769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FAO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451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128406" y="686615"/>
            <a:ext cx="2508674" cy="1855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210896" y="863013"/>
            <a:ext cx="1239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66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319103" y="1308731"/>
            <a:ext cx="1183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</a:t>
            </a:r>
            <a:r>
              <a:rPr lang="en-US" sz="66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263499" y="544434"/>
            <a:ext cx="995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flipV="1">
            <a:off x="6429145" y="1537056"/>
            <a:ext cx="743699" cy="112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กล่องข้อความ 12"/>
          <p:cNvSpPr txBox="1"/>
          <p:nvPr/>
        </p:nvSpPr>
        <p:spPr>
          <a:xfrm>
            <a:off x="6520444" y="3601612"/>
            <a:ext cx="4211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0.5 = 1</a:t>
            </a:r>
            <a:r>
              <a:rPr lang="th-TH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9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7435516" y="2715100"/>
            <a:ext cx="250867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จ. นครปฐม</a:t>
            </a: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8789269" y="3960568"/>
            <a:ext cx="616894" cy="100475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6" y="282618"/>
            <a:ext cx="4691279" cy="6282473"/>
          </a:xfrm>
          <a:prstGeom prst="rect">
            <a:avLst/>
          </a:prstGeom>
        </p:spPr>
      </p:pic>
      <p:sp>
        <p:nvSpPr>
          <p:cNvPr id="21" name="คูณ 20"/>
          <p:cNvSpPr>
            <a:spLocks noChangeAspect="1"/>
          </p:cNvSpPr>
          <p:nvPr/>
        </p:nvSpPr>
        <p:spPr>
          <a:xfrm>
            <a:off x="2518907" y="3808575"/>
            <a:ext cx="395055" cy="38617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9186212" y="1028369"/>
            <a:ext cx="183455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เวลา</a:t>
            </a:r>
          </a:p>
          <a:p>
            <a:pPr algn="thaiDist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สถานที่</a:t>
            </a: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7172844" y="1933290"/>
            <a:ext cx="182442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7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ผืนผ้า 21"/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435516" y="686615"/>
            <a:ext cx="2508674" cy="1855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518006" y="863013"/>
            <a:ext cx="1239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66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626213" y="1308731"/>
            <a:ext cx="1183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</a:t>
            </a:r>
            <a:r>
              <a:rPr lang="en-US" sz="66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8570609" y="544434"/>
            <a:ext cx="995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flipV="1">
            <a:off x="8736255" y="1537056"/>
            <a:ext cx="743699" cy="112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กล่องข้อความ 12"/>
          <p:cNvSpPr txBox="1"/>
          <p:nvPr/>
        </p:nvSpPr>
        <p:spPr>
          <a:xfrm>
            <a:off x="6520444" y="3901703"/>
            <a:ext cx="4211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0.5 = </a:t>
            </a:r>
            <a:r>
              <a:rPr lang="th-TH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4</a:t>
            </a:r>
            <a:endParaRPr lang="th-TH" sz="9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8789269" y="4260659"/>
            <a:ext cx="616894" cy="100475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6" y="255748"/>
            <a:ext cx="4691279" cy="6282473"/>
          </a:xfrm>
          <a:prstGeom prst="rect">
            <a:avLst/>
          </a:prstGeom>
        </p:spPr>
      </p:pic>
      <p:sp>
        <p:nvSpPr>
          <p:cNvPr id="16" name="กล่องข้อความ 15"/>
          <p:cNvSpPr txBox="1"/>
          <p:nvPr/>
        </p:nvSpPr>
        <p:spPr>
          <a:xfrm>
            <a:off x="7422416" y="2715528"/>
            <a:ext cx="252177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จ. เชียงใหม่</a:t>
            </a:r>
          </a:p>
        </p:txBody>
      </p:sp>
      <p:sp>
        <p:nvSpPr>
          <p:cNvPr id="18" name="คูณ 17"/>
          <p:cNvSpPr>
            <a:spLocks noChangeAspect="1"/>
          </p:cNvSpPr>
          <p:nvPr/>
        </p:nvSpPr>
        <p:spPr>
          <a:xfrm>
            <a:off x="1653114" y="3343752"/>
            <a:ext cx="395055" cy="38617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5110788" y="3040363"/>
            <a:ext cx="2034151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สถานที่ปลูก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5110788" y="3916608"/>
            <a:ext cx="2034151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ช่วงเวลาปลูก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5110788" y="2164118"/>
            <a:ext cx="2034151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3600" b="1" baseline="-25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3600" b="1" baseline="-25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ไปใช้</a:t>
            </a:r>
            <a:endParaRPr lang="en-US" sz="3600" b="1" baseline="-25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84" y="222291"/>
            <a:ext cx="4691279" cy="628247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4" y="222291"/>
            <a:ext cx="4691279" cy="6282473"/>
          </a:xfrm>
          <a:prstGeom prst="rect">
            <a:avLst/>
          </a:prstGeom>
        </p:spPr>
      </p:pic>
      <p:sp>
        <p:nvSpPr>
          <p:cNvPr id="11" name="คูณ 10"/>
          <p:cNvSpPr>
            <a:spLocks noChangeAspect="1"/>
          </p:cNvSpPr>
          <p:nvPr/>
        </p:nvSpPr>
        <p:spPr>
          <a:xfrm>
            <a:off x="2263098" y="3686694"/>
            <a:ext cx="473623" cy="444850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16" y="4682847"/>
            <a:ext cx="3690938" cy="652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6" y="4682848"/>
            <a:ext cx="3690938" cy="652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586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5110788" y="3040363"/>
            <a:ext cx="2034151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สถานที่ปลูก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5110788" y="3916608"/>
            <a:ext cx="2034151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ช่วงเวลาปลูก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5110788" y="2164118"/>
            <a:ext cx="2034151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3600" b="1" baseline="-25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3600" b="1" baseline="-25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ไปใช้</a:t>
            </a:r>
            <a:endParaRPr lang="en-US" sz="3600" b="1" baseline="-25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84" y="222291"/>
            <a:ext cx="4691279" cy="628247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4" y="222291"/>
            <a:ext cx="4691279" cy="6282473"/>
          </a:xfrm>
          <a:prstGeom prst="rect">
            <a:avLst/>
          </a:prstGeom>
        </p:spPr>
      </p:pic>
      <p:sp>
        <p:nvSpPr>
          <p:cNvPr id="11" name="คูณ 10"/>
          <p:cNvSpPr>
            <a:spLocks noChangeAspect="1"/>
          </p:cNvSpPr>
          <p:nvPr/>
        </p:nvSpPr>
        <p:spPr>
          <a:xfrm>
            <a:off x="2263098" y="3686694"/>
            <a:ext cx="473623" cy="444850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97" y="4876968"/>
            <a:ext cx="3429000" cy="652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3" y="4876969"/>
            <a:ext cx="3429000" cy="652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617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70025" y="719420"/>
            <a:ext cx="7014411" cy="32316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(Evaporation + Transpiration)</a:t>
            </a:r>
          </a:p>
          <a:p>
            <a:pPr algn="ctr"/>
            <a:endParaRPr lang="en-US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algn="ctr"/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Consumptive Use</a:t>
            </a:r>
            <a:endParaRPr lang="th-TH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(Evapotranspiration + Plant Tissue)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220332" y="4935244"/>
            <a:ext cx="5233736" cy="1261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CWR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(Crop Water Requirement)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" name="ตัวเชื่อมต่อหักมุม 7"/>
          <p:cNvCxnSpPr>
            <a:stCxn id="5" idx="3"/>
          </p:cNvCxnSpPr>
          <p:nvPr/>
        </p:nvCxnSpPr>
        <p:spPr>
          <a:xfrm>
            <a:off x="7784436" y="2335247"/>
            <a:ext cx="1052764" cy="2599997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69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การตกกล้าข้าว</a:t>
            </a: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ระยะเวลาเลี้ยงกล้า</a:t>
            </a: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73050" y="957479"/>
            <a:ext cx="11645900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การตกกล้าเทือก (การตกกล้าที่จะต้องมีน้ำหล่อเลี้ยงอยู่เสมอ)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ข้าวไม่ไวต่อแสง กล้าอายุที่เหมาะสม 20 - 25 วัน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ข้าวไวต่อแสง กล้าอายุที่เหมาะสม 25 - 30 วัน</a:t>
            </a:r>
          </a:p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การตกกล้าแห้ง (ไม่มีน้ำเพียงพอที่จะทำเทือกเพื่อตกกล้า)</a:t>
            </a:r>
          </a:p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2.1 การหว่านข้าวแห้ง</a:t>
            </a:r>
          </a:p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2.2 การหว่านข้าวงอก</a:t>
            </a:r>
          </a:p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2.3 การตกกล้าแบบกระทุ้งหยอดข้าวแห้ง</a:t>
            </a:r>
          </a:p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2.4 การตกกล้าสำหรับใช้กับเครื่องปักดำ</a:t>
            </a:r>
          </a:p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2.4.1การตกกล้าในถาดเพาะ กล้าอายุที่เหมาะสม 18 - 28 วัน</a:t>
            </a:r>
          </a:p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2.4.2 การตกกล้าในแปลง กล้าอายุที่เหมาะสม 18 - 25 วัน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การเตรียมกล้าโยน กล้าอายุที่เหมาะสม 15 วัน</a:t>
            </a:r>
          </a:p>
        </p:txBody>
      </p:sp>
    </p:spTree>
    <p:extLst>
      <p:ext uri="{BB962C8B-B14F-4D97-AF65-F5344CB8AC3E}">
        <p14:creationId xmlns:p14="http://schemas.microsoft.com/office/powerpoint/2010/main" val="1042338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การทำนาแบบเปียกสลับแห้ง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82001" y="3390676"/>
            <a:ext cx="247448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การใช้น้ำ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482763" y="1263897"/>
            <a:ext cx="3226471" cy="76944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ทำนาแบบวิธีขังน้ำ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046622" y="5501577"/>
            <a:ext cx="4098754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ทำนาแบบเปียกสลับแห้ง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300668" y="3382737"/>
            <a:ext cx="247448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ผลผลิตต่อไร่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219335" y="3382737"/>
            <a:ext cx="247448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ต้นทุนต่อไร่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9138002" y="3382736"/>
            <a:ext cx="247448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ราคาข้าวต่อไร่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9990235" y="4406704"/>
            <a:ext cx="770021" cy="89033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ลูกศรขึ้น 13"/>
          <p:cNvSpPr/>
          <p:nvPr/>
        </p:nvSpPr>
        <p:spPr>
          <a:xfrm>
            <a:off x="9963172" y="2311140"/>
            <a:ext cx="745958" cy="793794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ลูกศรลง 32"/>
          <p:cNvSpPr/>
          <p:nvPr/>
        </p:nvSpPr>
        <p:spPr>
          <a:xfrm>
            <a:off x="1234234" y="4406704"/>
            <a:ext cx="770021" cy="89033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ลูกศรลง 33"/>
          <p:cNvSpPr/>
          <p:nvPr/>
        </p:nvSpPr>
        <p:spPr>
          <a:xfrm>
            <a:off x="4152901" y="4406704"/>
            <a:ext cx="770021" cy="89033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ลูกศรขึ้น 34"/>
          <p:cNvSpPr/>
          <p:nvPr/>
        </p:nvSpPr>
        <p:spPr>
          <a:xfrm>
            <a:off x="7083600" y="2311140"/>
            <a:ext cx="745958" cy="793794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3360571" y="367956"/>
            <a:ext cx="5054560" cy="715089"/>
          </a:xfrm>
          <a:prstGeom prst="round2DiagRect">
            <a:avLst/>
          </a:pr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การปลูกข้าว (นาดำ)</a:t>
            </a:r>
          </a:p>
        </p:txBody>
      </p:sp>
      <p:sp>
        <p:nvSpPr>
          <p:cNvPr id="2" name="แผนผังลําดับงาน: กระบวนการ 1">
            <a:extLst>
              <a:ext uri="{FF2B5EF4-FFF2-40B4-BE49-F238E27FC236}">
                <a16:creationId xmlns:a16="http://schemas.microsoft.com/office/drawing/2014/main" id="{5199B74F-1589-45D1-8538-E3352F2648BF}"/>
              </a:ext>
            </a:extLst>
          </p:cNvPr>
          <p:cNvSpPr/>
          <p:nvPr/>
        </p:nvSpPr>
        <p:spPr>
          <a:xfrm>
            <a:off x="315349" y="1907969"/>
            <a:ext cx="3086326" cy="13137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C234A68-2469-40B4-98F6-32CA5102DDF2}"/>
              </a:ext>
            </a:extLst>
          </p:cNvPr>
          <p:cNvSpPr txBox="1"/>
          <p:nvPr/>
        </p:nvSpPr>
        <p:spPr>
          <a:xfrm>
            <a:off x="352291" y="1505183"/>
            <a:ext cx="308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เตรียมแปลงกล้า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CD20724C-7198-48D8-8A98-952FF0E65F9E}"/>
              </a:ext>
            </a:extLst>
          </p:cNvPr>
          <p:cNvSpPr txBox="1"/>
          <p:nvPr/>
        </p:nvSpPr>
        <p:spPr>
          <a:xfrm>
            <a:off x="3684275" y="2579169"/>
            <a:ext cx="296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เตรียมแปลงนา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0B378849-1C4B-4C6D-B358-98BB7C75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2" y="1816002"/>
            <a:ext cx="223720" cy="318801"/>
          </a:xfrm>
          <a:prstGeom prst="rect">
            <a:avLst/>
          </a:prstGeom>
        </p:spPr>
      </p:pic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789C4BFA-FBFD-43C7-8F87-355EDF764A3A}"/>
              </a:ext>
            </a:extLst>
          </p:cNvPr>
          <p:cNvSpPr txBox="1"/>
          <p:nvPr/>
        </p:nvSpPr>
        <p:spPr>
          <a:xfrm>
            <a:off x="1421152" y="4987089"/>
            <a:ext cx="329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เตรียมแปลงกล้า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67176E80-BD35-4E90-B7FC-257429D6D9C4}"/>
              </a:ext>
            </a:extLst>
          </p:cNvPr>
          <p:cNvSpPr txBox="1"/>
          <p:nvPr/>
        </p:nvSpPr>
        <p:spPr>
          <a:xfrm>
            <a:off x="4750773" y="5009892"/>
            <a:ext cx="2553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เลี้ยงกล้า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8" name="กล่องข้อความ 97">
            <a:extLst>
              <a:ext uri="{FF2B5EF4-FFF2-40B4-BE49-F238E27FC236}">
                <a16:creationId xmlns:a16="http://schemas.microsoft.com/office/drawing/2014/main" id="{BFEF8772-CCE5-45F3-ADBB-CADB267FECE9}"/>
              </a:ext>
            </a:extLst>
          </p:cNvPr>
          <p:cNvSpPr txBox="1"/>
          <p:nvPr/>
        </p:nvSpPr>
        <p:spPr>
          <a:xfrm>
            <a:off x="5330075" y="5898761"/>
            <a:ext cx="296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เตรียมแปลงนา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0" name="กล่องข้อความ 99">
            <a:extLst>
              <a:ext uri="{FF2B5EF4-FFF2-40B4-BE49-F238E27FC236}">
                <a16:creationId xmlns:a16="http://schemas.microsoft.com/office/drawing/2014/main" id="{03BB4F18-3220-426F-97ED-BA274F661D49}"/>
              </a:ext>
            </a:extLst>
          </p:cNvPr>
          <p:cNvSpPr txBox="1"/>
          <p:nvPr/>
        </p:nvSpPr>
        <p:spPr>
          <a:xfrm>
            <a:off x="9006001" y="5898761"/>
            <a:ext cx="296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ข้าวเริ่มใช้น้ำ (เริ่มใช้ค่า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ลูกศร: ขวา 16">
            <a:extLst>
              <a:ext uri="{FF2B5EF4-FFF2-40B4-BE49-F238E27FC236}">
                <a16:creationId xmlns:a16="http://schemas.microsoft.com/office/drawing/2014/main" id="{1405CA87-27BB-4B11-940D-91396F706EB5}"/>
              </a:ext>
            </a:extLst>
          </p:cNvPr>
          <p:cNvSpPr/>
          <p:nvPr/>
        </p:nvSpPr>
        <p:spPr>
          <a:xfrm flipV="1">
            <a:off x="11265903" y="4010760"/>
            <a:ext cx="551853" cy="23513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DFB4343B-EF29-45F9-BA16-4F3D9B1F0ADD}"/>
              </a:ext>
            </a:extLst>
          </p:cNvPr>
          <p:cNvSpPr/>
          <p:nvPr/>
        </p:nvSpPr>
        <p:spPr>
          <a:xfrm flipH="1">
            <a:off x="3134999" y="2980117"/>
            <a:ext cx="225572" cy="1359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ลูกศร: ซ้าย 28">
            <a:extLst>
              <a:ext uri="{FF2B5EF4-FFF2-40B4-BE49-F238E27FC236}">
                <a16:creationId xmlns:a16="http://schemas.microsoft.com/office/drawing/2014/main" id="{8970B3A7-714D-488C-8CAA-A14E77FE9A90}"/>
              </a:ext>
            </a:extLst>
          </p:cNvPr>
          <p:cNvSpPr/>
          <p:nvPr/>
        </p:nvSpPr>
        <p:spPr>
          <a:xfrm>
            <a:off x="2264821" y="2918136"/>
            <a:ext cx="462203" cy="22965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A4DA1DF5-C4D2-4077-AA63-8C24AD5EC969}"/>
              </a:ext>
            </a:extLst>
          </p:cNvPr>
          <p:cNvSpPr txBox="1"/>
          <p:nvPr/>
        </p:nvSpPr>
        <p:spPr>
          <a:xfrm>
            <a:off x="6403274" y="3402898"/>
            <a:ext cx="855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เริ่มปักดำ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DBCA0711-EFC9-4303-84FD-86D358B4C313}"/>
              </a:ext>
            </a:extLst>
          </p:cNvPr>
          <p:cNvSpPr txBox="1"/>
          <p:nvPr/>
        </p:nvSpPr>
        <p:spPr>
          <a:xfrm>
            <a:off x="8278497" y="3678148"/>
            <a:ext cx="330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ข้าวเริ่มใช้น้ำ (เริ่มใช้ค่า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แผนผังลำดับงาน: สิ้นสุด 41">
            <a:extLst>
              <a:ext uri="{FF2B5EF4-FFF2-40B4-BE49-F238E27FC236}">
                <a16:creationId xmlns:a16="http://schemas.microsoft.com/office/drawing/2014/main" id="{402874BD-64C5-416D-BF12-5BBDE1C3B4B0}"/>
              </a:ext>
            </a:extLst>
          </p:cNvPr>
          <p:cNvSpPr/>
          <p:nvPr/>
        </p:nvSpPr>
        <p:spPr>
          <a:xfrm>
            <a:off x="168103" y="896861"/>
            <a:ext cx="2243374" cy="533163"/>
          </a:xfrm>
          <a:prstGeom prst="flowChartTerminator">
            <a:avLst/>
          </a:prstGeom>
          <a:solidFill>
            <a:srgbClr val="088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WAPF 1.0 – 2.5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7" name="แผนผังลำดับงาน: สิ้นสุด 46">
            <a:extLst>
              <a:ext uri="{FF2B5EF4-FFF2-40B4-BE49-F238E27FC236}">
                <a16:creationId xmlns:a16="http://schemas.microsoft.com/office/drawing/2014/main" id="{8769C97C-2260-4294-B2E0-FD3D715FC04B}"/>
              </a:ext>
            </a:extLst>
          </p:cNvPr>
          <p:cNvSpPr/>
          <p:nvPr/>
        </p:nvSpPr>
        <p:spPr>
          <a:xfrm>
            <a:off x="166692" y="4324319"/>
            <a:ext cx="2243374" cy="533163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WAPF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3.0</a:t>
            </a:r>
          </a:p>
        </p:txBody>
      </p:sp>
      <p:sp>
        <p:nvSpPr>
          <p:cNvPr id="50" name="แผนผังลําดับงาน: กระบวนการ 49">
            <a:extLst>
              <a:ext uri="{FF2B5EF4-FFF2-40B4-BE49-F238E27FC236}">
                <a16:creationId xmlns:a16="http://schemas.microsoft.com/office/drawing/2014/main" id="{591B1E99-4603-493C-82A4-AAD40341344C}"/>
              </a:ext>
            </a:extLst>
          </p:cNvPr>
          <p:cNvSpPr/>
          <p:nvPr/>
        </p:nvSpPr>
        <p:spPr>
          <a:xfrm>
            <a:off x="6789305" y="2170281"/>
            <a:ext cx="73051" cy="17480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3C0BC4D1-1B75-4DA3-A5EB-B5DDAC34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33" y="1814253"/>
            <a:ext cx="223720" cy="318801"/>
          </a:xfrm>
          <a:prstGeom prst="rect">
            <a:avLst/>
          </a:prstGeom>
        </p:spPr>
      </p:pic>
      <p:sp>
        <p:nvSpPr>
          <p:cNvPr id="32" name="แผนผังลําดับงาน: กระบวนการ 31">
            <a:extLst>
              <a:ext uri="{FF2B5EF4-FFF2-40B4-BE49-F238E27FC236}">
                <a16:creationId xmlns:a16="http://schemas.microsoft.com/office/drawing/2014/main" id="{60564084-B9E0-40F4-961C-AE1F06689BD1}"/>
              </a:ext>
            </a:extLst>
          </p:cNvPr>
          <p:cNvSpPr/>
          <p:nvPr/>
        </p:nvSpPr>
        <p:spPr>
          <a:xfrm>
            <a:off x="3625416" y="1913161"/>
            <a:ext cx="3086326" cy="13137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37E58A34-53ED-4A56-AB44-21E8FAA5D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971" y="1809665"/>
            <a:ext cx="223720" cy="318801"/>
          </a:xfrm>
          <a:prstGeom prst="rect">
            <a:avLst/>
          </a:prstGeom>
        </p:spPr>
      </p:pic>
      <p:sp>
        <p:nvSpPr>
          <p:cNvPr id="34" name="แผนผังลําดับงาน: กระบวนการ 33">
            <a:extLst>
              <a:ext uri="{FF2B5EF4-FFF2-40B4-BE49-F238E27FC236}">
                <a16:creationId xmlns:a16="http://schemas.microsoft.com/office/drawing/2014/main" id="{00EDB7EC-EC56-4CDF-8A38-57C204C4710D}"/>
              </a:ext>
            </a:extLst>
          </p:cNvPr>
          <p:cNvSpPr/>
          <p:nvPr/>
        </p:nvSpPr>
        <p:spPr>
          <a:xfrm>
            <a:off x="6794457" y="2416328"/>
            <a:ext cx="73051" cy="17480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แผนผังลําดับงาน: กระบวนการ 44">
            <a:extLst>
              <a:ext uri="{FF2B5EF4-FFF2-40B4-BE49-F238E27FC236}">
                <a16:creationId xmlns:a16="http://schemas.microsoft.com/office/drawing/2014/main" id="{2B3FE755-2000-4BE8-8E18-524A68EFF7B5}"/>
              </a:ext>
            </a:extLst>
          </p:cNvPr>
          <p:cNvSpPr/>
          <p:nvPr/>
        </p:nvSpPr>
        <p:spPr>
          <a:xfrm>
            <a:off x="6786400" y="3259563"/>
            <a:ext cx="73051" cy="17480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แผนผังลําดับงาน: กระบวนการ 55">
            <a:extLst>
              <a:ext uri="{FF2B5EF4-FFF2-40B4-BE49-F238E27FC236}">
                <a16:creationId xmlns:a16="http://schemas.microsoft.com/office/drawing/2014/main" id="{96AC0F84-FBCC-4D21-B751-3A4FC0F88192}"/>
              </a:ext>
            </a:extLst>
          </p:cNvPr>
          <p:cNvSpPr/>
          <p:nvPr/>
        </p:nvSpPr>
        <p:spPr>
          <a:xfrm>
            <a:off x="6798839" y="2662564"/>
            <a:ext cx="73051" cy="17480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FD631BB7-D5B2-401D-934F-26F05F314FDA}"/>
              </a:ext>
            </a:extLst>
          </p:cNvPr>
          <p:cNvSpPr txBox="1"/>
          <p:nvPr/>
        </p:nvSpPr>
        <p:spPr>
          <a:xfrm>
            <a:off x="3841710" y="1503666"/>
            <a:ext cx="2553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เลี้ยงกล้า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778C15DC-6005-4951-A535-4928803E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971" y="2885773"/>
            <a:ext cx="223720" cy="318801"/>
          </a:xfrm>
          <a:prstGeom prst="rect">
            <a:avLst/>
          </a:prstGeom>
        </p:spPr>
      </p:pic>
      <p:sp>
        <p:nvSpPr>
          <p:cNvPr id="64" name="แผนผังลําดับงาน: กระบวนการ 63">
            <a:extLst>
              <a:ext uri="{FF2B5EF4-FFF2-40B4-BE49-F238E27FC236}">
                <a16:creationId xmlns:a16="http://schemas.microsoft.com/office/drawing/2014/main" id="{CA5B1820-E982-4F7E-A399-C0DF4B76BDC1}"/>
              </a:ext>
            </a:extLst>
          </p:cNvPr>
          <p:cNvSpPr/>
          <p:nvPr/>
        </p:nvSpPr>
        <p:spPr>
          <a:xfrm>
            <a:off x="3625416" y="2984710"/>
            <a:ext cx="3086326" cy="13137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1AB87E8C-EA2A-4989-BA36-E68F187E3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43" y="2885773"/>
            <a:ext cx="225572" cy="323116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678832AF-1A3B-4D4F-8294-D8156C626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194" y="4061266"/>
            <a:ext cx="225572" cy="134124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AAE82334-33E0-4A9D-A7D3-65086EA3A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161" y="2980117"/>
            <a:ext cx="225572" cy="134124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7913FF03-DF18-4726-8533-E42E970C7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800" y="2884398"/>
            <a:ext cx="225572" cy="323116"/>
          </a:xfrm>
          <a:prstGeom prst="rect">
            <a:avLst/>
          </a:prstGeom>
        </p:spPr>
      </p:pic>
      <p:sp>
        <p:nvSpPr>
          <p:cNvPr id="81" name="แผนผังลําดับงาน: กระบวนการ 80">
            <a:extLst>
              <a:ext uri="{FF2B5EF4-FFF2-40B4-BE49-F238E27FC236}">
                <a16:creationId xmlns:a16="http://schemas.microsoft.com/office/drawing/2014/main" id="{A8CDB525-56EC-4D5C-8DC9-9F0F82314F58}"/>
              </a:ext>
            </a:extLst>
          </p:cNvPr>
          <p:cNvSpPr/>
          <p:nvPr/>
        </p:nvSpPr>
        <p:spPr>
          <a:xfrm>
            <a:off x="6786400" y="3720173"/>
            <a:ext cx="73051" cy="17480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5B62C547-7C73-424C-BE89-B15DF9FE2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065" y="3971085"/>
            <a:ext cx="223720" cy="318801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FC651669-422E-4405-AE8C-2EDA02F70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784" y="4049875"/>
            <a:ext cx="3555521" cy="160978"/>
          </a:xfrm>
          <a:prstGeom prst="rect">
            <a:avLst/>
          </a:prstGeom>
        </p:spPr>
      </p:pic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id="{A15CED69-A922-4C59-AF79-79C3017CA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7654" y="4061266"/>
            <a:ext cx="231668" cy="134124"/>
          </a:xfrm>
          <a:prstGeom prst="rect">
            <a:avLst/>
          </a:prstGeom>
        </p:spPr>
      </p:pic>
      <p:pic>
        <p:nvPicPr>
          <p:cNvPr id="90" name="รูปภาพ 89">
            <a:extLst>
              <a:ext uri="{FF2B5EF4-FFF2-40B4-BE49-F238E27FC236}">
                <a16:creationId xmlns:a16="http://schemas.microsoft.com/office/drawing/2014/main" id="{D7C24702-049D-4567-8CC1-0BD48C8C4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756" y="3966770"/>
            <a:ext cx="225572" cy="323116"/>
          </a:xfrm>
          <a:prstGeom prst="rect">
            <a:avLst/>
          </a:prstGeom>
        </p:spPr>
      </p:pic>
      <p:sp>
        <p:nvSpPr>
          <p:cNvPr id="91" name="ลูกศร: ซ้าย 90">
            <a:extLst>
              <a:ext uri="{FF2B5EF4-FFF2-40B4-BE49-F238E27FC236}">
                <a16:creationId xmlns:a16="http://schemas.microsoft.com/office/drawing/2014/main" id="{3A4CA671-0243-47C0-AEB3-1149E4F6A49D}"/>
              </a:ext>
            </a:extLst>
          </p:cNvPr>
          <p:cNvSpPr/>
          <p:nvPr/>
        </p:nvSpPr>
        <p:spPr>
          <a:xfrm>
            <a:off x="102880" y="5297986"/>
            <a:ext cx="462203" cy="22965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รูปภาพ 93">
            <a:extLst>
              <a:ext uri="{FF2B5EF4-FFF2-40B4-BE49-F238E27FC236}">
                <a16:creationId xmlns:a16="http://schemas.microsoft.com/office/drawing/2014/main" id="{7F131B46-8A77-41BB-A39F-50D45D38C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64" y="5348152"/>
            <a:ext cx="225572" cy="134124"/>
          </a:xfrm>
          <a:prstGeom prst="rect">
            <a:avLst/>
          </a:prstGeom>
        </p:spPr>
      </p:pic>
      <p:pic>
        <p:nvPicPr>
          <p:cNvPr id="96" name="รูปภาพ 95">
            <a:extLst>
              <a:ext uri="{FF2B5EF4-FFF2-40B4-BE49-F238E27FC236}">
                <a16:creationId xmlns:a16="http://schemas.microsoft.com/office/drawing/2014/main" id="{42B86C9D-7C03-4679-9C57-C0395E69F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17" y="5349383"/>
            <a:ext cx="225572" cy="134124"/>
          </a:xfrm>
          <a:prstGeom prst="rect">
            <a:avLst/>
          </a:prstGeom>
        </p:spPr>
      </p:pic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id="{8DD737BE-4443-4ACE-B662-3239BA7BC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389" y="5273202"/>
            <a:ext cx="225572" cy="323116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9A71A4F2-2293-4C14-BEDD-38E01FA08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827" y="5364396"/>
            <a:ext cx="3097036" cy="140220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id="{77F881F0-9917-4CEC-845F-DC3E57E7D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655" y="5273202"/>
            <a:ext cx="225572" cy="323116"/>
          </a:xfrm>
          <a:prstGeom prst="rect">
            <a:avLst/>
          </a:prstGeom>
        </p:spPr>
      </p:pic>
      <p:pic>
        <p:nvPicPr>
          <p:cNvPr id="106" name="รูปภาพ 105">
            <a:extLst>
              <a:ext uri="{FF2B5EF4-FFF2-40B4-BE49-F238E27FC236}">
                <a16:creationId xmlns:a16="http://schemas.microsoft.com/office/drawing/2014/main" id="{37423B2C-329D-496C-A081-7E22544D5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226" y="5364396"/>
            <a:ext cx="2787907" cy="126224"/>
          </a:xfrm>
          <a:prstGeom prst="rect">
            <a:avLst/>
          </a:prstGeom>
        </p:spPr>
      </p:pic>
      <p:pic>
        <p:nvPicPr>
          <p:cNvPr id="108" name="รูปภาพ 107">
            <a:extLst>
              <a:ext uri="{FF2B5EF4-FFF2-40B4-BE49-F238E27FC236}">
                <a16:creationId xmlns:a16="http://schemas.microsoft.com/office/drawing/2014/main" id="{9C206052-7ACD-419F-8956-261A3AAE9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157" y="5293321"/>
            <a:ext cx="225572" cy="323116"/>
          </a:xfrm>
          <a:prstGeom prst="rect">
            <a:avLst/>
          </a:prstGeom>
        </p:spPr>
      </p:pic>
      <p:pic>
        <p:nvPicPr>
          <p:cNvPr id="110" name="รูปภาพ 109">
            <a:extLst>
              <a:ext uri="{FF2B5EF4-FFF2-40B4-BE49-F238E27FC236}">
                <a16:creationId xmlns:a16="http://schemas.microsoft.com/office/drawing/2014/main" id="{D19E2283-A02F-4DEB-8772-4650FE57C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449" y="6179434"/>
            <a:ext cx="225572" cy="323116"/>
          </a:xfrm>
          <a:prstGeom prst="rect">
            <a:avLst/>
          </a:prstGeom>
        </p:spPr>
      </p:pic>
      <p:pic>
        <p:nvPicPr>
          <p:cNvPr id="112" name="รูปภาพ 111">
            <a:extLst>
              <a:ext uri="{FF2B5EF4-FFF2-40B4-BE49-F238E27FC236}">
                <a16:creationId xmlns:a16="http://schemas.microsoft.com/office/drawing/2014/main" id="{18149148-0ACB-488F-8B02-49F99C691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021" y="6276161"/>
            <a:ext cx="2949132" cy="135518"/>
          </a:xfrm>
          <a:prstGeom prst="rect">
            <a:avLst/>
          </a:prstGeom>
        </p:spPr>
      </p:pic>
      <p:pic>
        <p:nvPicPr>
          <p:cNvPr id="114" name="รูปภาพ 113">
            <a:extLst>
              <a:ext uri="{FF2B5EF4-FFF2-40B4-BE49-F238E27FC236}">
                <a16:creationId xmlns:a16="http://schemas.microsoft.com/office/drawing/2014/main" id="{0443DC35-FDF4-43EB-B898-012004163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497" y="6179434"/>
            <a:ext cx="225572" cy="323116"/>
          </a:xfrm>
          <a:prstGeom prst="rect">
            <a:avLst/>
          </a:prstGeom>
        </p:spPr>
      </p:pic>
      <p:pic>
        <p:nvPicPr>
          <p:cNvPr id="116" name="รูปภาพ 115">
            <a:extLst>
              <a:ext uri="{FF2B5EF4-FFF2-40B4-BE49-F238E27FC236}">
                <a16:creationId xmlns:a16="http://schemas.microsoft.com/office/drawing/2014/main" id="{3825EB56-16BA-4008-83B4-5C80E2721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4069" y="6284250"/>
            <a:ext cx="2077125" cy="148743"/>
          </a:xfrm>
          <a:prstGeom prst="rect">
            <a:avLst/>
          </a:prstGeom>
        </p:spPr>
      </p:pic>
      <p:pic>
        <p:nvPicPr>
          <p:cNvPr id="118" name="รูปภาพ 117">
            <a:extLst>
              <a:ext uri="{FF2B5EF4-FFF2-40B4-BE49-F238E27FC236}">
                <a16:creationId xmlns:a16="http://schemas.microsoft.com/office/drawing/2014/main" id="{5B7DE773-2705-4F15-AD7B-A0DA6258E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44" y="6280009"/>
            <a:ext cx="225572" cy="134124"/>
          </a:xfrm>
          <a:prstGeom prst="rect">
            <a:avLst/>
          </a:prstGeom>
        </p:spPr>
      </p:pic>
      <p:pic>
        <p:nvPicPr>
          <p:cNvPr id="120" name="รูปภาพ 119">
            <a:extLst>
              <a:ext uri="{FF2B5EF4-FFF2-40B4-BE49-F238E27FC236}">
                <a16:creationId xmlns:a16="http://schemas.microsoft.com/office/drawing/2014/main" id="{C93AF093-8A7F-4387-A726-4FE7338F4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383" y="6298870"/>
            <a:ext cx="225572" cy="134124"/>
          </a:xfrm>
          <a:prstGeom prst="rect">
            <a:avLst/>
          </a:prstGeom>
        </p:spPr>
      </p:pic>
      <p:pic>
        <p:nvPicPr>
          <p:cNvPr id="122" name="รูปภาพ 121">
            <a:extLst>
              <a:ext uri="{FF2B5EF4-FFF2-40B4-BE49-F238E27FC236}">
                <a16:creationId xmlns:a16="http://schemas.microsoft.com/office/drawing/2014/main" id="{CC78A999-AC87-481C-91A0-E98C115ADD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44682" y="6203820"/>
            <a:ext cx="573074" cy="274344"/>
          </a:xfrm>
          <a:prstGeom prst="rect">
            <a:avLst/>
          </a:prstGeom>
        </p:spPr>
      </p:pic>
      <p:pic>
        <p:nvPicPr>
          <p:cNvPr id="124" name="รูปภาพ 123">
            <a:extLst>
              <a:ext uri="{FF2B5EF4-FFF2-40B4-BE49-F238E27FC236}">
                <a16:creationId xmlns:a16="http://schemas.microsoft.com/office/drawing/2014/main" id="{47F2DC22-5999-47BE-A012-4CC8126FB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756" y="6179434"/>
            <a:ext cx="225572" cy="323116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7F131B46-8A77-41BB-A39F-50D45D38C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666" y="5351763"/>
            <a:ext cx="225572" cy="134124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42B86C9D-7C03-4679-9C57-C0395E69F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581" y="5356588"/>
            <a:ext cx="225572" cy="134124"/>
          </a:xfrm>
          <a:prstGeom prst="rect">
            <a:avLst/>
          </a:prstGeom>
        </p:spPr>
      </p:pic>
      <p:sp>
        <p:nvSpPr>
          <p:cNvPr id="59" name="ลูกศร: ขวา 16">
            <a:extLst>
              <a:ext uri="{FF2B5EF4-FFF2-40B4-BE49-F238E27FC236}">
                <a16:creationId xmlns:a16="http://schemas.microsoft.com/office/drawing/2014/main" id="{1405CA87-27BB-4B11-940D-91396F706EB5}"/>
              </a:ext>
            </a:extLst>
          </p:cNvPr>
          <p:cNvSpPr/>
          <p:nvPr/>
        </p:nvSpPr>
        <p:spPr>
          <a:xfrm flipV="1">
            <a:off x="8391283" y="5293321"/>
            <a:ext cx="551853" cy="23513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4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3579150" y="338145"/>
            <a:ext cx="4070912" cy="715089"/>
          </a:xfrm>
          <a:prstGeom prst="round2DiagRect">
            <a:avLst/>
          </a:pr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ปลูกข้าว (นาหว่าน)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C234A68-2469-40B4-98F6-32CA5102DDF2}"/>
              </a:ext>
            </a:extLst>
          </p:cNvPr>
          <p:cNvSpPr txBox="1"/>
          <p:nvPr/>
        </p:nvSpPr>
        <p:spPr>
          <a:xfrm>
            <a:off x="423073" y="2494469"/>
            <a:ext cx="3156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เตรียมแปลงนา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9CA9380F-977C-4645-8E82-6E3BB8F1B5D0}"/>
              </a:ext>
            </a:extLst>
          </p:cNvPr>
          <p:cNvSpPr txBox="1"/>
          <p:nvPr/>
        </p:nvSpPr>
        <p:spPr>
          <a:xfrm>
            <a:off x="3380101" y="3425257"/>
            <a:ext cx="89165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หว่านข้าว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7D7A969A-2F1C-41C6-B37C-141191E55FE7}"/>
              </a:ext>
            </a:extLst>
          </p:cNvPr>
          <p:cNvSpPr txBox="1"/>
          <p:nvPr/>
        </p:nvSpPr>
        <p:spPr>
          <a:xfrm>
            <a:off x="4098558" y="3776219"/>
            <a:ext cx="3180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หยุดส่งน้ำ (รอข้าวงอก)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แผนผังลำดับงาน: สิ้นสุด 1">
            <a:extLst>
              <a:ext uri="{FF2B5EF4-FFF2-40B4-BE49-F238E27FC236}">
                <a16:creationId xmlns:a16="http://schemas.microsoft.com/office/drawing/2014/main" id="{1489930D-66AE-48DD-8C88-457F6FCC4990}"/>
              </a:ext>
            </a:extLst>
          </p:cNvPr>
          <p:cNvSpPr/>
          <p:nvPr/>
        </p:nvSpPr>
        <p:spPr>
          <a:xfrm>
            <a:off x="178161" y="1057442"/>
            <a:ext cx="2243374" cy="533163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WAPF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3.0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1BEB2158-4FB6-4F9A-AAC1-8EC560ED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1" y="2815736"/>
            <a:ext cx="225572" cy="317019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321141C-FBC5-4B4B-952A-8B17B4731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" y="2882264"/>
            <a:ext cx="3306131" cy="168846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501AF69E-F2A1-44B2-A9A4-C2235471D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492" y="5436737"/>
            <a:ext cx="237765" cy="146317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50DB6AC4-9744-471E-B57F-E0A3DA97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526" y="2815288"/>
            <a:ext cx="225572" cy="317019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A98F7828-F759-4CDD-BE66-EB0E0B128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636" y="3199064"/>
            <a:ext cx="85351" cy="188992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9E50AA81-09C1-4376-AFED-384BEE37B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635" y="3846911"/>
            <a:ext cx="85351" cy="195089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0F065D6B-5AA5-4C2D-84B1-0DBEB331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526" y="4068300"/>
            <a:ext cx="225572" cy="317019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52CDD0B3-357A-4735-9C55-4055B4EE0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098" y="4153569"/>
            <a:ext cx="3180745" cy="146479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B0C78F9F-A5F8-4DE1-8621-9CBF89E90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946" y="5436737"/>
            <a:ext cx="237765" cy="146317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A630C80A-9A41-4006-A2E9-22C55D284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84" y="4068298"/>
            <a:ext cx="225572" cy="317019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2CDEBDE1-3BA7-49E4-804C-FCF4E6EDE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374" y="5033316"/>
            <a:ext cx="85351" cy="195089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27548181-AF72-432C-B2DB-31A8EDF4A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374" y="4746588"/>
            <a:ext cx="85351" cy="195089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E049B600-402F-4AA6-9161-93FB8F6AD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374" y="4468408"/>
            <a:ext cx="85351" cy="195089"/>
          </a:xfrm>
          <a:prstGeom prst="rect">
            <a:avLst/>
          </a:prstGeom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44F82736-E504-4AD9-B097-8B714D009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84" y="5349008"/>
            <a:ext cx="225572" cy="317019"/>
          </a:xfrm>
          <a:prstGeom prst="rect">
            <a:avLst/>
          </a:prstGeom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BDD977B1-5EF6-46BC-A18F-C4B33553D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1556" y="5436737"/>
            <a:ext cx="3182388" cy="146317"/>
          </a:xfrm>
          <a:prstGeom prst="rect">
            <a:avLst/>
          </a:prstGeom>
        </p:spPr>
      </p:pic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953B2E76-3BF4-45A2-BCAA-17EC104997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7159" y="5033316"/>
            <a:ext cx="3371380" cy="536494"/>
          </a:xfrm>
          <a:prstGeom prst="rect">
            <a:avLst/>
          </a:prstGeom>
        </p:spPr>
      </p:pic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EF2F0D2A-302D-4FCA-BE96-C20543CB6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27400" y="5370346"/>
            <a:ext cx="573074" cy="274344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5F8D559D-EE1B-45C6-ACD5-832B87292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0474" y="5350998"/>
            <a:ext cx="225572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3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partment of Civil Engineering, I.T.U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91" y="268237"/>
            <a:ext cx="8126270" cy="60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4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3687134" y="586910"/>
            <a:ext cx="4070912" cy="715089"/>
          </a:xfrm>
          <a:prstGeom prst="round2DiagRect">
            <a:avLst/>
          </a:pr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การปลูกพืชอื่น ๆ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C234A68-2469-40B4-98F6-32CA5102DDF2}"/>
              </a:ext>
            </a:extLst>
          </p:cNvPr>
          <p:cNvSpPr txBox="1"/>
          <p:nvPr/>
        </p:nvSpPr>
        <p:spPr>
          <a:xfrm>
            <a:off x="844682" y="2436396"/>
            <a:ext cx="315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86F14FA-5F26-49C6-9517-0C139D0B4BF8}"/>
              </a:ext>
            </a:extLst>
          </p:cNvPr>
          <p:cNvSpPr txBox="1"/>
          <p:nvPr/>
        </p:nvSpPr>
        <p:spPr>
          <a:xfrm>
            <a:off x="700928" y="3119458"/>
            <a:ext cx="298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(น้ำช่วยงอกคิดหรือไม่ก็ได้  ≈  50  มม.)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63325B5-8671-4ECD-A79A-A9572742A8BF}"/>
              </a:ext>
            </a:extLst>
          </p:cNvPr>
          <p:cNvSpPr txBox="1"/>
          <p:nvPr/>
        </p:nvSpPr>
        <p:spPr>
          <a:xfrm>
            <a:off x="6096000" y="3919710"/>
            <a:ext cx="344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ปลูกพืช เริ่มใช้น้ำ (เริ่มใช้ค่า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แผนผังลำดับงาน: สิ้นสุด 1">
            <a:extLst>
              <a:ext uri="{FF2B5EF4-FFF2-40B4-BE49-F238E27FC236}">
                <a16:creationId xmlns:a16="http://schemas.microsoft.com/office/drawing/2014/main" id="{A5E3EA1C-9E3F-41D8-A1C6-A4F39AA804EA}"/>
              </a:ext>
            </a:extLst>
          </p:cNvPr>
          <p:cNvSpPr/>
          <p:nvPr/>
        </p:nvSpPr>
        <p:spPr>
          <a:xfrm>
            <a:off x="178161" y="1378383"/>
            <a:ext cx="2243374" cy="533163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WAPF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3.0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51F470E8-AA89-47D4-B514-A16585B2A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61" y="2804987"/>
            <a:ext cx="225572" cy="317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AB7F953C-9B48-416A-A795-CBED61A06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33" y="2901820"/>
            <a:ext cx="3714194" cy="155712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50C8F18D-A4C1-42D7-9715-B1D40587B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267" y="3240008"/>
            <a:ext cx="85351" cy="188992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0469532C-7BC8-4C3C-A2DA-9970169C5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576" y="4269607"/>
            <a:ext cx="832374" cy="31701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9B578A30-3516-4B2A-9C34-DF627F8A0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7593" y="4355665"/>
            <a:ext cx="268956" cy="155712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45F7959C-AB3E-45CB-981F-E7A8EF21A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157" y="2809652"/>
            <a:ext cx="225572" cy="317019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F4265B60-D292-4F57-BCDD-4286219EBD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266" y="3919710"/>
            <a:ext cx="85351" cy="195089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B153AA48-7601-4724-9897-4E54FF4A6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266" y="3569813"/>
            <a:ext cx="85351" cy="195089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23F54B39-BB67-4BD4-8F2E-103A08C7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157" y="4269607"/>
            <a:ext cx="225572" cy="317019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64F54AB3-04B0-469D-99C6-75E8BC1694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3729" y="4350260"/>
            <a:ext cx="5535007" cy="155712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4CD1BCAE-4FCE-41EB-9A79-ED0A256F10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0939" y="4353559"/>
            <a:ext cx="268247" cy="152413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C3F0FFE0-F608-4DDC-AAC5-93FF3D08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950" y="4269607"/>
            <a:ext cx="225572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64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-12704" y="0"/>
            <a:ext cx="12204703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ความต้องการน้ำชลประทานสุทธิที่ต้องให้แก่พืช</a:t>
            </a:r>
          </a:p>
          <a:p>
            <a:pPr algn="ctr"/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 irrigation requirement, </a:t>
            </a:r>
            <a:r>
              <a:rPr lang="en-US" b="1" dirty="0" err="1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IRn</a:t>
            </a:r>
            <a:r>
              <a:rPr lang="en-US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358189" y="2357606"/>
            <a:ext cx="965417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IRn =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ET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- </a:t>
            </a:r>
            <a:r>
              <a:rPr lang="en-US" sz="4000" b="1" dirty="0">
                <a:solidFill>
                  <a:srgbClr val="C0000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Re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- </a:t>
            </a:r>
            <a:r>
              <a:rPr lang="en-US" sz="4000" b="1" dirty="0">
                <a:solidFill>
                  <a:srgbClr val="C0000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Ge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- </a:t>
            </a:r>
            <a:r>
              <a:rPr lang="en-US" sz="4000" b="1" dirty="0">
                <a:solidFill>
                  <a:srgbClr val="C0000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Wb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+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LR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+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LP</a:t>
            </a:r>
            <a:endParaRPr lang="th-TH" sz="4000" b="1" dirty="0">
              <a:solidFill>
                <a:srgbClr val="002060"/>
              </a:solidFill>
              <a:latin typeface="Constantia" panose="02030602050306030303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73285" y="3200402"/>
            <a:ext cx="11839075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IRn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(Net Irrigation Requirement) =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ความต้องการน้ำชลประทานของพืชสุทธิ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LP (Land preparation)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ความต้องการน้ำเพื่อการเตรียมแปลง (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day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ET (Evapotranspiration) =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ค่าการใช้น้ำของพืช (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thaiDist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LR (Leaching Requirement) =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ความต้องการน้ำเพื่อลดความเข้มข้นของเกลือในดิน (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mm/day) </a:t>
            </a:r>
          </a:p>
          <a:p>
            <a:pPr algn="thaiDist"/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 (Effective Rainfall) =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ฝนใช้การ (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Ge (Ground Water Contribution) =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น้ำใต้ดินในระดับความลึกที่พืชดูดมาใช้ได้ (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b="1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Wb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(Store Soil Water at The Beginning of Each Period) =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ความชื้น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น้ำที่สะสมอยู่ในดินก่อนการให้น้ำ (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73286" y="1276225"/>
            <a:ext cx="1183907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พืชที่ไม่ได้ปลูกด้วยวิธีการขังน้ำ เช่น พืชไร่ พืชผัก ไม้ผล ฯลฯ น้ำในดินที่พืชใช้ คือ น้ำซับ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(Capillary Water)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ระดับความชื้นในดินหลังส่งน้ำ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ระดับความชื้นชลประทาน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Capacity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73285" y="2357606"/>
            <a:ext cx="2184904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ในทางทฤษฎี</a:t>
            </a:r>
            <a:endParaRPr lang="th-TH" sz="4000" b="1" dirty="0">
              <a:latin typeface="Constantia" panose="02030602050306030303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689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0" y="0"/>
            <a:ext cx="12192000" cy="12618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ความต้องการน้ำชลประทานสุทธิที่ต้องให้แก่พืช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(Net irrigation requirement, IR</a:t>
            </a:r>
            <a:r>
              <a:rPr lang="en-US" sz="3200" b="1" baseline="-25000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768435" y="2768751"/>
            <a:ext cx="883368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IRn =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ET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–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Re</a:t>
            </a:r>
            <a:r>
              <a:rPr lang="th-TH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+</a:t>
            </a:r>
            <a:r>
              <a:rPr lang="th-TH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LP</a:t>
            </a:r>
            <a:endParaRPr lang="th-TH" sz="4000" b="1" dirty="0">
              <a:solidFill>
                <a:srgbClr val="002060"/>
              </a:solidFill>
              <a:latin typeface="Constantia" panose="02030602050306030303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83531" y="3722239"/>
            <a:ext cx="11024937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IRn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ความต้องการน้ำสุทธิที่จะต้องให้แก่พืช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ET =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ความต้องการน้ำของพืช (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 =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ฝนใช้การ (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LP (Land preparation) =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ความต้องการน้ำเพื่อการเตรียมแปลง (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77179" y="1507486"/>
            <a:ext cx="1102493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30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1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พืชที่ไม่ได้ปลูกด้วยวิธีการขังน้ำ เช่น พืชไร่ พืชผัก ไม้ผล ฯลฯ น้ำในดินที่พืชใช้ คือ น้ำซับ (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Capillary Water)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ระดับความชื้นในดินหลังส่งน้ำ คือ ระดับความชื้นชลประทาน (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Capacity)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583531" y="2768751"/>
            <a:ext cx="2184904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ในทางปฏิบัติ</a:t>
            </a:r>
            <a:endParaRPr lang="th-TH" sz="4000" b="1" dirty="0">
              <a:latin typeface="Constantia" panose="02030602050306030303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4392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-12704" y="0"/>
            <a:ext cx="12204703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ความต้องการน้ำชลประทานสุทธิที่ต้องให้แก่พืช (ต่อ)</a:t>
            </a:r>
          </a:p>
          <a:p>
            <a:pPr algn="ctr"/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 irrigation requirement, IR</a:t>
            </a:r>
            <a:r>
              <a:rPr lang="en-US" b="1" baseline="-25000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358189" y="2397157"/>
            <a:ext cx="965417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IRn =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ET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+</a:t>
            </a:r>
            <a:r>
              <a:rPr lang="th-TH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P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- </a:t>
            </a:r>
            <a:r>
              <a:rPr lang="en-US" sz="4000" b="1" dirty="0">
                <a:solidFill>
                  <a:srgbClr val="C0000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Re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-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WL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+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LP</a:t>
            </a:r>
            <a:endParaRPr lang="th-TH" sz="4000" b="1" dirty="0">
              <a:solidFill>
                <a:srgbClr val="002060"/>
              </a:solidFill>
              <a:latin typeface="Constantia" panose="02030602050306030303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73285" y="3276990"/>
            <a:ext cx="11839075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IRn (Net Irrigation Requirement) =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ความต้องการน้ำชลประทานของพืชสุทธิ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ET (Evapotranspiration) =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ค่าการใช้น้ำของพืช (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thaiDist"/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 (Effective Rainfall) =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ฝนใช้การ (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WL (Water Layer) =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น้ำที่ส่งเข้าไปท่วมขังในแปลงนาครั้งแรก ตามความลึกของข้าวแต่ละสายพันธุ์ (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 (Deep </a:t>
            </a:r>
            <a:r>
              <a:rPr lang="en-US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Percalation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=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การรั่วซึมในแปลงนา (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LP (Land preparation) =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ความต้องการน้ำเพื่อการเตรียมแปลง (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mm/day)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73285" y="1276225"/>
            <a:ext cx="1183907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2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พืชปลูกด้วยวิธีการขังน้ำ เช่น ข้าว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น้ำในดินที่พืชใช้ คือ น้ำอิสระ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Free Water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ระดับความชื้นในดิน คือ ระดับความชื้นอิ่มตัวด้วยน้ำ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Saturation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73285" y="2397157"/>
            <a:ext cx="2184904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ในทางทฤษฎี</a:t>
            </a:r>
            <a:endParaRPr lang="th-TH" sz="4000" b="1" dirty="0">
              <a:latin typeface="Constantia" panose="02030602050306030303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042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-12704" y="0"/>
            <a:ext cx="12204703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ความต้องการน้ำชลประทานสุทธิที่ต้องให้แก่พืช (ต่อ)</a:t>
            </a:r>
          </a:p>
          <a:p>
            <a:pPr algn="ctr"/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 irrigation requirement, IR</a:t>
            </a:r>
            <a:r>
              <a:rPr lang="en-US" b="1" baseline="-25000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358189" y="2397157"/>
            <a:ext cx="965417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IRn =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ET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+</a:t>
            </a:r>
            <a:r>
              <a:rPr lang="th-TH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P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- </a:t>
            </a:r>
            <a:r>
              <a:rPr lang="en-US" sz="4000" b="1" dirty="0">
                <a:solidFill>
                  <a:srgbClr val="C0000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Re</a:t>
            </a:r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 +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  <a:cs typeface="TH SarabunPSK" panose="020B0500040200020003" pitchFamily="34" charset="-34"/>
              </a:rPr>
              <a:t>LP</a:t>
            </a:r>
            <a:endParaRPr lang="th-TH" sz="4000" b="1" dirty="0">
              <a:solidFill>
                <a:srgbClr val="002060"/>
              </a:solidFill>
              <a:latin typeface="Constantia" panose="02030602050306030303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73285" y="3228862"/>
            <a:ext cx="1183907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IRn (Net Irrigation Requirement) =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ความต้องการน้ำชลประทานของพืชสุทธิ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ET (Evapotranspiration) =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ค่าการใช้น้ำของพืช (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thaiDist"/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 (Effective Rainfall) =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ฝนใช้การ (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 (Deep Percolation) =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การรั่วซึมในแปลงนา (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LP (Land preparation) =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ความต้องการน้ำเพื่อการเตรียมแปลง (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mm/day)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73285" y="1276225"/>
            <a:ext cx="1183907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พืชปลูกด้วยวิธีการขังน้ำ เช่น ข้าว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น้ำในดินที่พืชใช้ คือ น้ำอิสระ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Free Water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ระดับความชื้นในดิน คือ ระดับความชื้นอิ่มตัวด้วยน้ำ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Saturation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73285" y="2397157"/>
            <a:ext cx="2184904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ในทางปฏิบัติ</a:t>
            </a:r>
          </a:p>
        </p:txBody>
      </p:sp>
    </p:spTree>
    <p:extLst>
      <p:ext uri="{BB962C8B-B14F-4D97-AF65-F5344CB8AC3E}">
        <p14:creationId xmlns:p14="http://schemas.microsoft.com/office/powerpoint/2010/main" val="4160805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-6350" y="5521"/>
            <a:ext cx="121920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ความต้องการน้ำชลประทานทั้งหมดที่ต้องให้แก่พืช</a:t>
            </a:r>
          </a:p>
          <a:p>
            <a:pPr algn="ctr"/>
            <a:r>
              <a:rPr lang="en-US" sz="4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(Gross irrigation requirement, IR</a:t>
            </a:r>
            <a:r>
              <a:rPr lang="en-US" sz="4000" b="1" baseline="-25000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</a:t>
            </a:r>
            <a:r>
              <a:rPr lang="en-US" sz="4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46100" y="3642001"/>
            <a:ext cx="110871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IRg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ความต้องการน้ำชลประทานทั้งหมดที่ต้องส่งให้แก่พืช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IRn =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ความต้องการน้ำชลประทานสุทธิของพืช (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ประสิทธิภาพการชลประทาน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521200" y="2029863"/>
            <a:ext cx="16637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IRg =</a:t>
            </a:r>
            <a:endParaRPr lang="th-TH" sz="4400" b="1" dirty="0">
              <a:latin typeface="Constantia" panose="0203060205030603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045200" y="1710124"/>
            <a:ext cx="12393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IRn</a:t>
            </a:r>
            <a:endParaRPr lang="th-TH" sz="4400" b="1" dirty="0">
              <a:latin typeface="Constantia" panose="0203060205030603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089650" y="2479565"/>
            <a:ext cx="11504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th-TH" sz="4400" b="1" dirty="0">
              <a:latin typeface="Constantia" panose="0203060205030603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6089650" y="2479565"/>
            <a:ext cx="11949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8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90076" y="208528"/>
            <a:ext cx="11824124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ความต้องการใช้น้ำของพืช (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Crop Water Requirement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r="16541"/>
          <a:stretch/>
        </p:blipFill>
        <p:spPr>
          <a:xfrm>
            <a:off x="595644" y="1890550"/>
            <a:ext cx="4253949" cy="3629025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5540623" y="2256411"/>
            <a:ext cx="62022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สมมุติ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: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ความต้องการใช้น้ำของพืช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=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8 มม./วัน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540623" y="3273243"/>
            <a:ext cx="6202200" cy="1938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หมายถึง 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ในแต่ละวัน พืชต้องการน้ำลึกเท่ากับ 8 มม. ท่วมเหนือพื้นที่เพาะปลูกของพื้นชนิดนั้น เพื่อใช้ในการเจริญเติบโต </a:t>
            </a:r>
          </a:p>
        </p:txBody>
      </p:sp>
    </p:spTree>
    <p:extLst>
      <p:ext uri="{BB962C8B-B14F-4D97-AF65-F5344CB8AC3E}">
        <p14:creationId xmlns:p14="http://schemas.microsoft.com/office/powerpoint/2010/main" val="31188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สี่เหลี่ยมผืนผ้า 49"/>
          <p:cNvSpPr/>
          <p:nvPr/>
        </p:nvSpPr>
        <p:spPr>
          <a:xfrm>
            <a:off x="7047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FFFF00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FFFF00">
                  <a:tint val="66000"/>
                  <a:satMod val="160000"/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4" name="TextBox 20"/>
          <p:cNvSpPr txBox="1"/>
          <p:nvPr/>
        </p:nvSpPr>
        <p:spPr>
          <a:xfrm>
            <a:off x="239350" y="164638"/>
            <a:ext cx="11713301" cy="913007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5333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หน้าที่ของโปรแกรม </a:t>
            </a:r>
            <a:r>
              <a:rPr lang="en-US" sz="5333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Simulator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3" y="1239507"/>
            <a:ext cx="2017679" cy="11459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กล่องข้อความ 2"/>
          <p:cNvSpPr txBox="1"/>
          <p:nvPr/>
        </p:nvSpPr>
        <p:spPr>
          <a:xfrm>
            <a:off x="5471448" y="1207987"/>
            <a:ext cx="648120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667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  <a:r>
              <a:rPr lang="en-US" sz="2667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Simulator</a:t>
            </a:r>
            <a:r>
              <a:rPr lang="th-TH" sz="2667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ทำหน้าที่จำลองสถานการณ์น้ำในอ่างเก็บน้ำ โดยทำงานร่วมกับ โปรแกรม</a:t>
            </a:r>
            <a:r>
              <a:rPr lang="en-US" sz="2667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Sim Database </a:t>
            </a:r>
            <a:r>
              <a:rPr lang="th-TH" sz="2667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โดยใช้หลักการสมดุลของน้ำในอ่างเก็บน้ำ (</a:t>
            </a:r>
            <a:r>
              <a:rPr lang="en-US" sz="2667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Water Balance</a:t>
            </a:r>
            <a:r>
              <a:rPr lang="th-TH" sz="2667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0475" y="2392638"/>
            <a:ext cx="435745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รูปแบบสมการสมดุลของน้ำในอ่างเก็บน้ำ คือ</a:t>
            </a: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224791" y="3556481"/>
            <a:ext cx="73279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91125" y="3037775"/>
            <a:ext cx="2558714" cy="5027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S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∑I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∑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endParaRPr lang="th-TH" sz="2667" b="1" baseline="-250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1523" y="3892825"/>
            <a:ext cx="4679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End Storage = …..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เมื่อสิ้นสุดเวลาที่พิจารณา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dirty="0">
              <a:solidFill>
                <a:srgbClr val="00B050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27857" y="4496006"/>
            <a:ext cx="4810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Start Storage = …..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เมื่อเริ่มต้นเวลาที่พิจารณา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dirty="0">
              <a:solidFill>
                <a:srgbClr val="00B050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0385" y="5841148"/>
            <a:ext cx="6353021" cy="461665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th-TH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I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inflow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I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precipitation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(วิเคราะห์ค่าทางสถิติฯ จากข้อมูลในอดีต)</a:t>
            </a:r>
            <a:endParaRPr lang="th-TH" sz="2400" baseline="-25000" dirty="0">
              <a:solidFill>
                <a:srgbClr val="00B050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1125" y="4980741"/>
            <a:ext cx="458010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∑O</a:t>
            </a:r>
            <a:r>
              <a:rPr lang="th-TH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O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evaporation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O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O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seepage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O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spill</a:t>
            </a:r>
            <a:endParaRPr lang="th-TH" sz="2667" baseline="-25000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22" y="1269069"/>
            <a:ext cx="2017679" cy="11476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ลูกศรซ้าย-ขวา 5"/>
          <p:cNvSpPr/>
          <p:nvPr/>
        </p:nvSpPr>
        <p:spPr>
          <a:xfrm>
            <a:off x="2332894" y="1678399"/>
            <a:ext cx="874316" cy="321063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9" name="TextBox 38"/>
          <p:cNvSpPr txBox="1">
            <a:spLocks noChangeArrowheads="1"/>
          </p:cNvSpPr>
          <p:nvPr/>
        </p:nvSpPr>
        <p:spPr bwMode="auto">
          <a:xfrm>
            <a:off x="3658965" y="1664967"/>
            <a:ext cx="1183529" cy="318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67" b="1" dirty="0">
                <a:latin typeface="+mj-lt"/>
                <a:cs typeface="TH SarabunPSK" pitchFamily="34" charset="-34"/>
              </a:rPr>
              <a:t>Sim Database</a:t>
            </a: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793219" y="1655264"/>
            <a:ext cx="894284" cy="318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67" b="1" dirty="0">
                <a:latin typeface="+mj-lt"/>
                <a:cs typeface="TH SarabunPSK" pitchFamily="34" charset="-34"/>
              </a:rPr>
              <a:t>Simulator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11240062" y="3578263"/>
            <a:ext cx="76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spill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7170985" y="3359097"/>
            <a:ext cx="149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Evaporation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8656941" y="3363209"/>
            <a:ext cx="149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Precipitation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8263731" y="5825077"/>
            <a:ext cx="151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Seepage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11215866" y="5544119"/>
            <a:ext cx="76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6082241" y="2639315"/>
            <a:ext cx="85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Inflow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6799376" y="4147965"/>
            <a:ext cx="65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24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8081707" y="3933862"/>
            <a:ext cx="65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24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30"/>
          <p:cNvCxnSpPr/>
          <p:nvPr/>
        </p:nvCxnSpPr>
        <p:spPr>
          <a:xfrm>
            <a:off x="7661966" y="4827792"/>
            <a:ext cx="290602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 flipV="1">
            <a:off x="6941509" y="4001706"/>
            <a:ext cx="3626479" cy="7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 flipV="1">
            <a:off x="8656940" y="4029550"/>
            <a:ext cx="0" cy="38144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8839795" y="4410995"/>
            <a:ext cx="0" cy="43360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9776976" y="5790340"/>
            <a:ext cx="695001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กล่องข้อความ 36"/>
          <p:cNvSpPr txBox="1"/>
          <p:nvPr/>
        </p:nvSpPr>
        <p:spPr>
          <a:xfrm>
            <a:off x="9570070" y="5977325"/>
            <a:ext cx="164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Dead Storage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8" name="ลูกศรเชื่อมต่อแบบตรง 37"/>
          <p:cNvCxnSpPr/>
          <p:nvPr/>
        </p:nvCxnSpPr>
        <p:spPr>
          <a:xfrm flipV="1">
            <a:off x="10279955" y="5825075"/>
            <a:ext cx="0" cy="35230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รูปภาพ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5201" r="2494" b="3800"/>
          <a:stretch/>
        </p:blipFill>
        <p:spPr>
          <a:xfrm>
            <a:off x="6110935" y="2906591"/>
            <a:ext cx="5334911" cy="3210845"/>
          </a:xfrm>
          <a:prstGeom prst="rect">
            <a:avLst/>
          </a:prstGeom>
        </p:spPr>
      </p:pic>
      <p:sp>
        <p:nvSpPr>
          <p:cNvPr id="39" name="กล่องข้อความ 38"/>
          <p:cNvSpPr txBox="1"/>
          <p:nvPr/>
        </p:nvSpPr>
        <p:spPr>
          <a:xfrm>
            <a:off x="8778391" y="4316927"/>
            <a:ext cx="65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24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3485880" y="3033251"/>
            <a:ext cx="2595545" cy="5027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S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∑I</a:t>
            </a:r>
            <a:r>
              <a:rPr lang="th-TH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∑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667" b="1" baseline="-25000" dirty="0"/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2787520" y="2997346"/>
            <a:ext cx="7631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</a:p>
        </p:txBody>
      </p:sp>
      <p:pic>
        <p:nvPicPr>
          <p:cNvPr id="43" name="รูปภาพ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3" y="4388891"/>
            <a:ext cx="325120" cy="32512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87" y="3766435"/>
            <a:ext cx="390144" cy="390144"/>
          </a:xfrm>
          <a:prstGeom prst="rect">
            <a:avLst/>
          </a:prstGeom>
        </p:spPr>
      </p:pic>
      <p:pic>
        <p:nvPicPr>
          <p:cNvPr id="44" name="รูปภาพ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92" y="5814764"/>
            <a:ext cx="325120" cy="325120"/>
          </a:xfrm>
          <a:prstGeom prst="rect">
            <a:avLst/>
          </a:prstGeom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29" y="4950927"/>
            <a:ext cx="325120" cy="325120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12" y="4966987"/>
            <a:ext cx="325120" cy="325120"/>
          </a:xfrm>
          <a:prstGeom prst="rect">
            <a:avLst/>
          </a:prstGeom>
        </p:spPr>
      </p:pic>
      <p:pic>
        <p:nvPicPr>
          <p:cNvPr id="47" name="รูปภาพ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84" y="4976217"/>
            <a:ext cx="325120" cy="32512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55" y="4991094"/>
            <a:ext cx="327869" cy="327869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4036004" y="5337702"/>
            <a:ext cx="1080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(คำนวณ)</a:t>
            </a:r>
            <a:endParaRPr lang="th-TH" sz="2400" dirty="0">
              <a:solidFill>
                <a:srgbClr val="00B050"/>
              </a:solidFill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949618" y="5358898"/>
            <a:ext cx="115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(คำนวณ)</a:t>
            </a:r>
            <a:endParaRPr lang="th-TH" sz="2400" dirty="0">
              <a:solidFill>
                <a:srgbClr val="00B050"/>
              </a:solidFill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2040345" y="5358898"/>
            <a:ext cx="126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(วางแผนฯ)</a:t>
            </a:r>
            <a:endParaRPr lang="th-TH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59497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FFFF00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FFFF00">
                  <a:tint val="66000"/>
                  <a:satMod val="160000"/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97" y="2437095"/>
            <a:ext cx="6535928" cy="4032504"/>
          </a:xfrm>
          <a:prstGeom prst="rect">
            <a:avLst/>
          </a:prstGeom>
        </p:spPr>
      </p:pic>
      <p:sp>
        <p:nvSpPr>
          <p:cNvPr id="34" name="TextBox 20"/>
          <p:cNvSpPr txBox="1"/>
          <p:nvPr/>
        </p:nvSpPr>
        <p:spPr>
          <a:xfrm>
            <a:off x="239350" y="164637"/>
            <a:ext cx="11713301" cy="74898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วิธีการจำลองสถานการณ์น้ำของโปรแกรม </a:t>
            </a:r>
            <a:r>
              <a:rPr lang="en-US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Simulator</a:t>
            </a: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213141" y="1247488"/>
            <a:ext cx="1173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1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ตรวจสอบปริมาณน้ำที่เหลืออยู่ในอ่างฯ ว่ามีปริมาณมากเพียงพอที่จะส่งได้ตามแผนหรือไม่</a:t>
            </a: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265644" y="2694201"/>
            <a:ext cx="4800533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1808E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1 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32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O</a:t>
            </a:r>
            <a:r>
              <a:rPr lang="en-US" sz="32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u="sng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แสดงว่ามีปริมาณน้ำมากเพียงพอที่จะส่งได้ตามแผน</a:t>
            </a: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ดังนั้น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32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O</a:t>
            </a:r>
            <a:r>
              <a:rPr lang="en-US" sz="32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endParaRPr lang="th-TH" sz="3200" b="1" baseline="-250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213140" y="4869161"/>
            <a:ext cx="485303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1808E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2 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32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&lt; O</a:t>
            </a:r>
            <a:r>
              <a:rPr lang="en-US" sz="32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u="sng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แสดงว่ามีปริมาณน้ำไม่เพียงพอที่จะส่งได้ตามแผน</a:t>
            </a: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ดังนั้น 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32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S</a:t>
            </a:r>
            <a:r>
              <a:rPr lang="en-US" sz="32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Dead Storage +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∑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 - O</a:t>
            </a:r>
            <a:r>
              <a:rPr lang="en-US" sz="32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evap</a:t>
            </a:r>
            <a:endParaRPr lang="th-TH" sz="3200" b="1" baseline="-25000" dirty="0">
              <a:solidFill>
                <a:srgbClr val="C00000"/>
              </a:solidFill>
              <a:latin typeface="TH SarabunPSK" panose="020B0500040200020003" pitchFamily="34" charset="-34"/>
              <a:ea typeface="Cambria Math" panose="02040503050406030204" pitchFamily="18" charset="0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063553" y="1750489"/>
            <a:ext cx="228620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667" b="1" baseline="-25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667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lang="th-TH" sz="2667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ปริมาณน้ำเริ่มต้น</a:t>
            </a:r>
            <a:endParaRPr lang="th-TH" sz="2667" dirty="0">
              <a:solidFill>
                <a:srgbClr val="7030A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89414" y="1716576"/>
            <a:ext cx="566212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2667" b="1" baseline="-25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 </a:t>
            </a:r>
            <a:r>
              <a:rPr lang="en-US" sz="2667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667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ปริมาณน้ำที่ได้จากการวางแผนใช้ในกิจกรรมต่าง ๆ</a:t>
            </a:r>
            <a:endParaRPr lang="th-TH" sz="2667" dirty="0">
              <a:solidFill>
                <a:srgbClr val="7030A0"/>
              </a:solidFill>
            </a:endParaRPr>
          </a:p>
        </p:txBody>
      </p:sp>
      <p:cxnSp>
        <p:nvCxnSpPr>
          <p:cNvPr id="44" name="ตัวเชื่อมต่อตรง 43"/>
          <p:cNvCxnSpPr/>
          <p:nvPr/>
        </p:nvCxnSpPr>
        <p:spPr>
          <a:xfrm flipV="1">
            <a:off x="7440149" y="4899739"/>
            <a:ext cx="3166840" cy="1548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>
            <a:off x="6304171" y="3690339"/>
            <a:ext cx="4349187" cy="1128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8081119" y="2465998"/>
            <a:ext cx="1155931" cy="776756"/>
          </a:xfrm>
          <a:prstGeom prst="wedgeRoundRectCallout">
            <a:avLst>
              <a:gd name="adj1" fmla="val -60078"/>
              <a:gd name="adj2" fmla="val 97585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156101" y="2548842"/>
            <a:ext cx="120285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≥ O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endParaRPr lang="th-TH" sz="2667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คำบรรยายภาพแบบสี่เหลี่ยมมุมมน 46"/>
          <p:cNvSpPr/>
          <p:nvPr/>
        </p:nvSpPr>
        <p:spPr>
          <a:xfrm>
            <a:off x="6425453" y="5177866"/>
            <a:ext cx="1202852" cy="776756"/>
          </a:xfrm>
          <a:prstGeom prst="wedgeRoundRectCallout">
            <a:avLst>
              <a:gd name="adj1" fmla="val 41673"/>
              <a:gd name="adj2" fmla="val -85228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6425453" y="5227514"/>
            <a:ext cx="120285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 O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endParaRPr lang="th-TH" sz="2667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0" name="ตัวเชื่อมต่อตรง 49"/>
          <p:cNvCxnSpPr/>
          <p:nvPr/>
        </p:nvCxnSpPr>
        <p:spPr>
          <a:xfrm>
            <a:off x="9648395" y="5954621"/>
            <a:ext cx="864096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/>
          <p:nvPr/>
        </p:nvCxnSpPr>
        <p:spPr>
          <a:xfrm>
            <a:off x="5766682" y="2749742"/>
            <a:ext cx="329319" cy="48709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ลูกศรเชื่อมต่อแบบตรง 55"/>
          <p:cNvCxnSpPr/>
          <p:nvPr/>
        </p:nvCxnSpPr>
        <p:spPr>
          <a:xfrm flipV="1">
            <a:off x="7224112" y="3413891"/>
            <a:ext cx="9361" cy="9050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กล่องข้อความ 57"/>
          <p:cNvSpPr txBox="1"/>
          <p:nvPr/>
        </p:nvSpPr>
        <p:spPr>
          <a:xfrm>
            <a:off x="6771444" y="2808981"/>
            <a:ext cx="83268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2667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evap</a:t>
            </a:r>
            <a:endParaRPr lang="th-TH" sz="2667" b="1" baseline="-250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กล่องข้อความ 58"/>
          <p:cNvSpPr txBox="1"/>
          <p:nvPr/>
        </p:nvSpPr>
        <p:spPr>
          <a:xfrm>
            <a:off x="5866288" y="2582806"/>
            <a:ext cx="45942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67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∑</a:t>
            </a:r>
            <a:r>
              <a:rPr lang="en-US" sz="2667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endParaRPr lang="th-TH" sz="2667" b="1" baseline="-250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คำบรรยายภาพแบบสี่เหลี่ยมมุมมน 27"/>
          <p:cNvSpPr/>
          <p:nvPr/>
        </p:nvSpPr>
        <p:spPr>
          <a:xfrm>
            <a:off x="5576852" y="4399364"/>
            <a:ext cx="877285" cy="637795"/>
          </a:xfrm>
          <a:prstGeom prst="wedgeRoundRectCallout">
            <a:avLst>
              <a:gd name="adj1" fmla="val 183144"/>
              <a:gd name="adj2" fmla="val -55847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5635848" y="4394345"/>
            <a:ext cx="83268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2667" b="1" baseline="-25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endParaRPr lang="th-TH" sz="2667" b="1" baseline="-25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คำบรรยายภาพแบบสี่เหลี่ยมมุมมน 29"/>
          <p:cNvSpPr/>
          <p:nvPr/>
        </p:nvSpPr>
        <p:spPr>
          <a:xfrm>
            <a:off x="8304246" y="6055598"/>
            <a:ext cx="1661345" cy="482591"/>
          </a:xfrm>
          <a:prstGeom prst="wedgeRoundRectCallout">
            <a:avLst>
              <a:gd name="adj1" fmla="val 75585"/>
              <a:gd name="adj2" fmla="val -58611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8345169" y="6023213"/>
            <a:ext cx="157949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Dead Storage</a:t>
            </a:r>
            <a:endParaRPr lang="th-TH" sz="2133" b="1" baseline="-250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7283691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FFFF00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FFFF00">
                  <a:tint val="66000"/>
                  <a:satMod val="160000"/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4" name="TextBox 20"/>
          <p:cNvSpPr txBox="1"/>
          <p:nvPr/>
        </p:nvSpPr>
        <p:spPr>
          <a:xfrm>
            <a:off x="239350" y="164638"/>
            <a:ext cx="11713301" cy="74898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วิธีการจำลองสถานการณ์น้ำของโปรแกรม </a:t>
            </a:r>
            <a:r>
              <a:rPr lang="en-US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Simulator (</a:t>
            </a:r>
            <a:r>
              <a:rPr lang="th-TH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237675" y="1104755"/>
            <a:ext cx="1170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คำนวณค่า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ตรวจสอบว่าเกิดกรณีปริมาณน้ำล้นอ่างเก็บน้ำ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Spill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หรือไม่</a:t>
            </a:r>
            <a:endParaRPr lang="th-TH" sz="32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374943" y="2516861"/>
            <a:ext cx="554164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solidFill>
                  <a:srgbClr val="1808E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1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≤ Retention Storage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แสดงว่าปริมาณน้ำไม่เกินความจุของอ่างเก็บน้ำ และไม่เกิดกรณีน้ำส่วนเกินล้นอ่างฯ ดังนั้น ค่า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ที่คำนวณได้จากสมการ คือค่าจริงที่จำลอง ฯ ได้และ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นำค่า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ที่ได้ไป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Interpolate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</a:t>
            </a:r>
            <a:r>
              <a:rPr lang="en-US" sz="2400" b="1" baseline="-25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400" b="1" baseline="-25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524295" y="1778262"/>
            <a:ext cx="7157729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แทนค่าลงในสมการ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S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∑I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– O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evap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– O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– O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seepage</a:t>
            </a:r>
            <a:endParaRPr lang="th-TH" sz="2667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6096002" y="2516861"/>
            <a:ext cx="576063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400" b="1" spc="-67" dirty="0">
                <a:solidFill>
                  <a:srgbClr val="1808E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2 </a:t>
            </a:r>
            <a:r>
              <a:rPr lang="en-US" sz="2400" b="1" spc="-67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spc="-67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400" b="1" spc="-67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Retention Storage</a:t>
            </a:r>
            <a:r>
              <a:rPr lang="th-TH" sz="2400" b="1" spc="-67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แสดงว่ามีปริมาณน้ำเกินความจุของอ่างเก็บน้ำ และเกิดกรณีน้ำส่วนเกินไหลล้นอ่างฯ ดังนั้นค่า </a:t>
            </a:r>
            <a:r>
              <a:rPr lang="en-US" sz="2400" b="1" spc="-67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spc="-67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spc="-67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spc="-67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ที่คำนวณได้จากสมการ ยังไม่ใช่ค่าจริง ต้องคำนวณใหม่ในขั้นตอนถัดไป </a:t>
            </a:r>
            <a:r>
              <a:rPr lang="th-TH" sz="2400" b="1" spc="-67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(ขั้นตอนที่ 3)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13" y="5174639"/>
            <a:ext cx="650240" cy="65024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1" r="-50" b="17815"/>
          <a:stretch/>
        </p:blipFill>
        <p:spPr>
          <a:xfrm>
            <a:off x="742879" y="4197085"/>
            <a:ext cx="4391315" cy="229231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55" y="5174639"/>
            <a:ext cx="650240" cy="65024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2475455" y="5499759"/>
            <a:ext cx="1701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1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≤ RS</a:t>
            </a:r>
            <a:endParaRPr lang="th-TH" sz="24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1"/>
          <a:stretch/>
        </p:blipFill>
        <p:spPr>
          <a:xfrm>
            <a:off x="6954497" y="3813043"/>
            <a:ext cx="4064000" cy="2672455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8320978" y="5354905"/>
            <a:ext cx="16401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2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RS</a:t>
            </a:r>
            <a:endParaRPr lang="th-TH" sz="2400" dirty="0"/>
          </a:p>
        </p:txBody>
      </p:sp>
      <p:cxnSp>
        <p:nvCxnSpPr>
          <p:cNvPr id="5" name="ตัวเชื่อมต่อตรง 4"/>
          <p:cNvCxnSpPr/>
          <p:nvPr/>
        </p:nvCxnSpPr>
        <p:spPr>
          <a:xfrm flipH="1">
            <a:off x="1199456" y="4773149"/>
            <a:ext cx="316835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flipH="1">
            <a:off x="7344139" y="4869160"/>
            <a:ext cx="303473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สี่เหลี่ยมผืนผ้า 24"/>
          <p:cNvSpPr/>
          <p:nvPr/>
        </p:nvSpPr>
        <p:spPr>
          <a:xfrm>
            <a:off x="1679510" y="4376718"/>
            <a:ext cx="2497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Retention Storage (RS)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632171" y="4451247"/>
            <a:ext cx="2460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Retention Storage (RS)</a:t>
            </a:r>
            <a:endParaRPr lang="th-TH" sz="2400" dirty="0">
              <a:solidFill>
                <a:srgbClr val="FF0000"/>
              </a:solidFill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83" y="1885158"/>
            <a:ext cx="327869" cy="3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0116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4" name="Picture 6" descr="Explain various types of reservo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523874"/>
            <a:ext cx="756285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94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สี่เหลี่ยมผืนผ้า 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FFFF00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FFFF00">
                  <a:tint val="66000"/>
                  <a:satMod val="160000"/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34" name="TextBox 20"/>
          <p:cNvSpPr txBox="1"/>
          <p:nvPr/>
        </p:nvSpPr>
        <p:spPr>
          <a:xfrm>
            <a:off x="239350" y="164638"/>
            <a:ext cx="11713301" cy="74898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วิธีการจำลองสถานการณ์น้ำของโปรแกรม </a:t>
            </a:r>
            <a:r>
              <a:rPr lang="en-US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Simulator (</a:t>
            </a:r>
            <a:r>
              <a:rPr lang="th-TH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237965" y="1103027"/>
            <a:ext cx="1170171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667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3</a:t>
            </a:r>
            <a:r>
              <a:rPr lang="th-TH" sz="2667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หากเกิด กรณี </a:t>
            </a:r>
            <a:r>
              <a:rPr lang="en-US" sz="2667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S2 &gt; Retention Storage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ต้องคำนวณค่า 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667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 ในกรณีที่มีน้ำล้นอ่างเก็บน้ำ (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Spill</a:t>
            </a:r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667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751208" y="1685056"/>
            <a:ext cx="2702984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∑O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O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evap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O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O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spill</a:t>
            </a:r>
            <a:endParaRPr lang="th-TH" sz="24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37965" y="2352147"/>
            <a:ext cx="854633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solidFill>
                  <a:srgbClr val="1808E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1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∑O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ถือว่าปริมาณและระดับน้ำคงที่ตลอดช่วงเวลาที่พิจารณา ดังนั้น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S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∑I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O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evap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O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sz="2400" b="1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2400" b="1" baseline="-25000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spill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Interpolate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400" b="1" baseline="-2500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8496267" y="1665765"/>
            <a:ext cx="71819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4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357875" y="1696341"/>
            <a:ext cx="718191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spill</a:t>
            </a:r>
            <a:endParaRPr lang="th-TH" sz="24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231439" y="1685056"/>
            <a:ext cx="1421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คำนวณค่า</a:t>
            </a: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6598570" y="1696341"/>
            <a:ext cx="199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 เปรียบเทียบ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9690491" y="1669408"/>
            <a:ext cx="66435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∑O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4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9215011" y="1669081"/>
            <a:ext cx="61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225077" y="3332989"/>
            <a:ext cx="8559223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solidFill>
                  <a:srgbClr val="1808E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2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∑O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ถือว่าปริมาณและระดับน้ำไม่คงที่ตลอดช่วงเวลาที่พิจารณา จะเปลี่ยนแปลงในทางที่</a:t>
            </a:r>
            <a:r>
              <a:rPr lang="th-TH" sz="2400" b="1" u="sng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เพิ่มสูงขึ้นจนสิ้นสุดเวลาที่พิจารณา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ดังนั้นต้อง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Trial L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L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+ 0.001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แล้วนำไปแทนค่าในสมการ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≤ Trial S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S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Trial O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spill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O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evap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O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จนกว่าเงื่อนไขจะเป็นจริง จะได้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Trial L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Trial O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spill 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Trial S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ตามลำดับ</a:t>
            </a:r>
            <a:endParaRPr lang="th-TH" sz="2400" b="1" baseline="-2500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225077" y="5052496"/>
            <a:ext cx="855922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solidFill>
                  <a:srgbClr val="1808E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3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∑O</a:t>
            </a:r>
            <a:r>
              <a:rPr lang="en-US" sz="2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ถือว่าปริมาณและระดับน้ำไม่คงที่ตลอดช่วงเวลาที่พิจารณา จะเปลี่ยนแปลงในทางที่</a:t>
            </a:r>
            <a:r>
              <a:rPr lang="th-TH" sz="2400" b="1" u="sng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ลดลงจนสิ้นสุดเวลาที่พิจารณา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ดังนั้นต้อง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Trial L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L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- 0.001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แล้วนำไปแทนค่าในสมการ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Trial S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S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Trial O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spill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O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evap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O</a:t>
            </a:r>
            <a:r>
              <a:rPr lang="en-US" sz="2400" b="1" baseline="-25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จนกว่าเงื่อนไขจะเป็นจริง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Trial L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Trial </a:t>
            </a:r>
            <a:r>
              <a:rPr lang="en-US" sz="2400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2400" b="1" baseline="-25000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spill</a:t>
            </a:r>
            <a:r>
              <a:rPr lang="en-US" sz="2133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133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Trial S</a:t>
            </a:r>
            <a:r>
              <a:rPr lang="en-US" sz="2400" b="1" baseline="-25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ตามลำดับ</a:t>
            </a:r>
            <a:endParaRPr lang="th-TH" sz="2400" b="1" baseline="-2500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2035602" y="1673770"/>
            <a:ext cx="183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จากนั้นคำนวณค่า</a:t>
            </a:r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>
            <a:off x="9387988" y="2161351"/>
            <a:ext cx="288032" cy="32798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11356207" y="3230567"/>
            <a:ext cx="432048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9690491" y="3787771"/>
            <a:ext cx="288032" cy="32798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9891519" y="3743453"/>
            <a:ext cx="288032" cy="32798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>
            <a:off x="11544605" y="4745581"/>
            <a:ext cx="432048" cy="1217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>
            <a:off x="11531636" y="6181145"/>
            <a:ext cx="408045" cy="2319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19201"/>
          <a:stretch/>
        </p:blipFill>
        <p:spPr>
          <a:xfrm>
            <a:off x="9360363" y="2366130"/>
            <a:ext cx="2275840" cy="1350903"/>
          </a:xfrm>
          <a:prstGeom prst="rect">
            <a:avLst/>
          </a:prstGeom>
        </p:spPr>
      </p:pic>
      <p:cxnSp>
        <p:nvCxnSpPr>
          <p:cNvPr id="38" name="ลูกศรเชื่อมต่อแบบตรง 37"/>
          <p:cNvCxnSpPr/>
          <p:nvPr/>
        </p:nvCxnSpPr>
        <p:spPr>
          <a:xfrm>
            <a:off x="11532604" y="5966149"/>
            <a:ext cx="432048" cy="1217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>
            <a:off x="9747503" y="5163757"/>
            <a:ext cx="288032" cy="32798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9715803" y="2766817"/>
            <a:ext cx="1563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1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∑O</a:t>
            </a:r>
            <a:r>
              <a:rPr lang="en-US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000" baseline="-250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r="4080" b="19201"/>
          <a:stretch/>
        </p:blipFill>
        <p:spPr>
          <a:xfrm>
            <a:off x="9399978" y="3808157"/>
            <a:ext cx="2338913" cy="1447395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9767558" y="4257405"/>
            <a:ext cx="169950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13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2 </a:t>
            </a:r>
            <a:r>
              <a:rPr lang="en-US" sz="213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2133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 </a:t>
            </a:r>
            <a:r>
              <a:rPr lang="en-US" sz="213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∑O</a:t>
            </a:r>
            <a:r>
              <a:rPr lang="en-US" sz="2133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133" baseline="-250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19201"/>
          <a:stretch/>
        </p:blipFill>
        <p:spPr>
          <a:xfrm>
            <a:off x="9524759" y="5255553"/>
            <a:ext cx="2275840" cy="1350903"/>
          </a:xfrm>
          <a:prstGeom prst="rect">
            <a:avLst/>
          </a:prstGeom>
        </p:spPr>
      </p:pic>
      <p:sp>
        <p:nvSpPr>
          <p:cNvPr id="22" name="สี่เหลี่ยมผืนผ้า 21"/>
          <p:cNvSpPr/>
          <p:nvPr/>
        </p:nvSpPr>
        <p:spPr>
          <a:xfrm>
            <a:off x="9778591" y="5587080"/>
            <a:ext cx="169950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13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3 </a:t>
            </a:r>
            <a:r>
              <a:rPr lang="en-US" sz="213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2133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 </a:t>
            </a:r>
            <a:r>
              <a:rPr lang="en-US" sz="213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 ∑O</a:t>
            </a:r>
            <a:r>
              <a:rPr lang="en-US" sz="2133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133" baseline="-25000" dirty="0"/>
          </a:p>
        </p:txBody>
      </p:sp>
    </p:spTree>
    <p:extLst>
      <p:ext uri="{BB962C8B-B14F-4D97-AF65-F5344CB8AC3E}">
        <p14:creationId xmlns:p14="http://schemas.microsoft.com/office/powerpoint/2010/main" val="3595851063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FFFF00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FFFF00">
                  <a:tint val="66000"/>
                  <a:satMod val="160000"/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3322944" y="2529774"/>
            <a:ext cx="5546111" cy="1798451"/>
          </a:xfrm>
          <a:prstGeom prst="round2Diag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WAPF </a:t>
            </a:r>
            <a:r>
              <a:rPr lang="th-TH" sz="9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4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56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223025" y="228600"/>
            <a:ext cx="11753386" cy="11387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ประสิทธิภาพการชลประทาน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(Irrigation efficiencies, E)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69863" y="505598"/>
            <a:ext cx="286435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IRg = IRn / E</a:t>
            </a:r>
            <a:endParaRPr lang="th-TH" sz="3200" b="1" dirty="0"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732048" y="557563"/>
            <a:ext cx="423747" cy="45475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3023" y="1644371"/>
            <a:ext cx="11753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ระบบส่งน้ำมีประสิทธิภาพ 60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23022" y="2752366"/>
            <a:ext cx="11753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ปลายทางต้องการปริมาณน้ำ 60 ต้นทางต้องส่งน้ำ 100 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23022" y="3860361"/>
            <a:ext cx="11753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ระบบส่งน้ำมีประสิทธิภาพ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ต้นทางต้องส่งน้ำ 100</a:t>
            </a:r>
          </a:p>
          <a:p>
            <a:pPr algn="ctr"/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ถ้าปลายทางต้องการปริมาณน้ำ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ต้นทางต้องส่ง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(100/y)*x</a:t>
            </a:r>
            <a:endParaRPr lang="th-TH" sz="4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29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กล่องข้อความ 23"/>
          <p:cNvSpPr txBox="1"/>
          <p:nvPr/>
        </p:nvSpPr>
        <p:spPr>
          <a:xfrm>
            <a:off x="6597493" y="1769588"/>
            <a:ext cx="995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297033" y="237474"/>
            <a:ext cx="3517699" cy="1524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217281" y="244828"/>
            <a:ext cx="2821496" cy="15169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366631" y="250644"/>
            <a:ext cx="1239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66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8" y="270330"/>
            <a:ext cx="4862637" cy="6307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คูณ 5"/>
          <p:cNvSpPr>
            <a:spLocks noChangeAspect="1"/>
          </p:cNvSpPr>
          <p:nvPr/>
        </p:nvSpPr>
        <p:spPr>
          <a:xfrm>
            <a:off x="1862035" y="3495508"/>
            <a:ext cx="395055" cy="38617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476407" y="611270"/>
            <a:ext cx="1183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</a:t>
            </a:r>
            <a:r>
              <a:rPr lang="en-US" sz="66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410687" y="-88004"/>
            <a:ext cx="995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flipV="1">
            <a:off x="6550724" y="884526"/>
            <a:ext cx="743699" cy="112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กล่องข้อความ 12"/>
          <p:cNvSpPr txBox="1"/>
          <p:nvPr/>
        </p:nvSpPr>
        <p:spPr>
          <a:xfrm>
            <a:off x="5208064" y="1983669"/>
            <a:ext cx="166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0.5 =</a:t>
            </a:r>
            <a:r>
              <a:rPr lang="en-US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8481844" y="4643919"/>
            <a:ext cx="3148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= 0.5 x 4 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0074913" y="3147004"/>
            <a:ext cx="17485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จ. นครปฐม</a:t>
            </a: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10074913" y="5626114"/>
            <a:ext cx="174859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จ. เชียงใหม่</a:t>
            </a: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6777934" y="2005451"/>
            <a:ext cx="616894" cy="67951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8305813" y="207321"/>
            <a:ext cx="351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ET= K</a:t>
            </a:r>
            <a:r>
              <a:rPr lang="en-US" sz="66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ET</a:t>
            </a:r>
            <a:r>
              <a:rPr lang="en-US" sz="66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8490624" y="2102411"/>
            <a:ext cx="3148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0.5 x 2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6494492" y="2530594"/>
            <a:ext cx="1183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5" name="ตัวเชื่อมต่อตรง 24"/>
          <p:cNvCxnSpPr/>
          <p:nvPr/>
        </p:nvCxnSpPr>
        <p:spPr>
          <a:xfrm flipV="1">
            <a:off x="6732302" y="2800767"/>
            <a:ext cx="743699" cy="112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มุมมน 25"/>
          <p:cNvSpPr/>
          <p:nvPr/>
        </p:nvSpPr>
        <p:spPr>
          <a:xfrm>
            <a:off x="8398346" y="2394506"/>
            <a:ext cx="616894" cy="67951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5321322" y="4557514"/>
            <a:ext cx="166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0.5 =</a:t>
            </a:r>
            <a:r>
              <a:rPr lang="en-US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6628029" y="5286359"/>
            <a:ext cx="1183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6732302" y="4433279"/>
            <a:ext cx="995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 flipV="1">
            <a:off x="6884032" y="5495803"/>
            <a:ext cx="743699" cy="112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สี่เหลี่ยมผืนผ้ามุมมน 30"/>
          <p:cNvSpPr/>
          <p:nvPr/>
        </p:nvSpPr>
        <p:spPr>
          <a:xfrm>
            <a:off x="6912567" y="4697733"/>
            <a:ext cx="616894" cy="67951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8430371" y="4946603"/>
            <a:ext cx="616894" cy="67951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83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368598" y="1556965"/>
            <a:ext cx="425308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∑I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∑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endParaRPr lang="th-TH" sz="48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570317" y="1614920"/>
            <a:ext cx="437010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∑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endParaRPr lang="th-TH" sz="48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20316" y="4390569"/>
            <a:ext cx="1187516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Evap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Plan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Seep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Spill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8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5788387" y="1834475"/>
            <a:ext cx="609600" cy="39188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63669"/>
              </p:ext>
            </p:extLst>
          </p:nvPr>
        </p:nvGraphicFramePr>
        <p:xfrm>
          <a:off x="3379015" y="2549563"/>
          <a:ext cx="542834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Elevation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Surface Area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/>
          <p:cNvSpPr/>
          <p:nvPr/>
        </p:nvSpPr>
        <p:spPr>
          <a:xfrm>
            <a:off x="120316" y="5325212"/>
            <a:ext cx="118751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Discharge from River + Surface Inflow + Surface Rainfall + Subsurface Inflow + …  </a:t>
            </a:r>
            <a:endParaRPr lang="th-TH" sz="32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20317" y="6013633"/>
            <a:ext cx="1187516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∑O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Evaporation + Irrigation Plan + Seepage + Spillway Overflow + …  </a:t>
            </a:r>
            <a:endParaRPr lang="th-TH" sz="32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2477505" y="565943"/>
            <a:ext cx="7319419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การประมาณค่า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Inflow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เข้าอ่างเก็บน้ำรายวัน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132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75850" y="1479893"/>
            <a:ext cx="437868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∑I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∑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endParaRPr lang="th-TH" sz="48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6411" y="4416430"/>
            <a:ext cx="1187516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∑I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Evap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Plan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Seep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Spill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8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5915345" y="1699448"/>
            <a:ext cx="609600" cy="39188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075677"/>
              </p:ext>
            </p:extLst>
          </p:nvPr>
        </p:nvGraphicFramePr>
        <p:xfrm>
          <a:off x="3505973" y="2494980"/>
          <a:ext cx="542834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Elevation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Surface Area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…..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/>
          <p:cNvSpPr/>
          <p:nvPr/>
        </p:nvSpPr>
        <p:spPr>
          <a:xfrm>
            <a:off x="156411" y="5308982"/>
            <a:ext cx="1187516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∑I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Discharge from River + Surface Inflow + Surface Rainfall + Subsurface Inflow + … </a:t>
            </a:r>
            <a:endParaRPr lang="th-TH" sz="32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56411" y="5955313"/>
            <a:ext cx="1187516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∑O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Evaporation + Irrigation Plan + Seepage + Spillway Overflow + …  </a:t>
            </a:r>
            <a:endParaRPr lang="th-TH" sz="32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585751" y="1479893"/>
            <a:ext cx="456214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∑I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∑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S</a:t>
            </a:r>
            <a:r>
              <a:rPr lang="en-US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8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1475851" y="425640"/>
            <a:ext cx="9672040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การคาดการณ์ปริมาณน้ำในอ่างเก็บน้ำ 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44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เวลา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t+1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569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/>
          <p:cNvSpPr txBox="1"/>
          <p:nvPr/>
        </p:nvSpPr>
        <p:spPr>
          <a:xfrm>
            <a:off x="322728" y="3249126"/>
            <a:ext cx="54460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การสูญเสียน้ำที่แปลงเพาะปลูก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22729" y="4053500"/>
            <a:ext cx="544605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การไหลเลยท้ายแปลง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Surface runoff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การรั่วซึมเลยเขตราก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Deep percolation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03" y="1896088"/>
            <a:ext cx="5676900" cy="4314825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322729" y="228600"/>
            <a:ext cx="11577917" cy="11387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ประสิทธิภาพการชลประทาน</a:t>
            </a:r>
          </a:p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(Irrigation efficiencies, E)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69863" y="505598"/>
            <a:ext cx="286435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IRg = IRn / E</a:t>
            </a:r>
            <a:endParaRPr lang="th-TH" sz="3200" b="1" dirty="0"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732048" y="557563"/>
            <a:ext cx="423747" cy="45475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984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/>
          <p:cNvSpPr txBox="1"/>
          <p:nvPr/>
        </p:nvSpPr>
        <p:spPr>
          <a:xfrm>
            <a:off x="322728" y="1507236"/>
            <a:ext cx="465268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การสูญเสียน้ำที่ระบบ</a:t>
            </a:r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ส่งน้ำ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96" y="1768847"/>
            <a:ext cx="5391150" cy="4019550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322729" y="2231875"/>
            <a:ext cx="4652683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การระเหยจากผิวน้ำระหว่างส่งน้ำ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การซึมลึกลงสู่ชั้นดินใต้คลอง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ไหลลอดคันคลอง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ไหลล้นข้ามคันคลอง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ไหลออกทางช่องคันคลองชำรุด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ไหลบ่าเข้าทางระบายน้ำ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รั่วตามรูที่สัตว์ขุดไว้ตามคันคลอง</a:t>
            </a:r>
          </a:p>
        </p:txBody>
      </p:sp>
      <p:sp>
        <p:nvSpPr>
          <p:cNvPr id="3" name="วงเล็บปีกกาขวา 2"/>
          <p:cNvSpPr/>
          <p:nvPr/>
        </p:nvSpPr>
        <p:spPr>
          <a:xfrm>
            <a:off x="4235824" y="2973844"/>
            <a:ext cx="255494" cy="268941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4693023" y="3779941"/>
            <a:ext cx="181535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การรั่วซึม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ในระบบส่งน้ำ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22729" y="228600"/>
            <a:ext cx="11577917" cy="11387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ประสิทธิภาพการชลประทาน</a:t>
            </a:r>
          </a:p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(Irrigation efficiencies, E)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469863" y="505598"/>
            <a:ext cx="286435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IRg = IRn / E</a:t>
            </a:r>
            <a:endParaRPr lang="th-TH" sz="3200" b="1" dirty="0"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2732048" y="557563"/>
            <a:ext cx="423747" cy="45475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511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223025" y="228600"/>
            <a:ext cx="11753386" cy="11387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ประสิทธิภาพการชลประทาน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(Irrigation efficiencies, E)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69863" y="505598"/>
            <a:ext cx="286435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IRg = IRn / E</a:t>
            </a:r>
            <a:endParaRPr lang="th-TH" sz="3200" b="1" dirty="0"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732048" y="557563"/>
            <a:ext cx="423747" cy="45475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3" y="1644371"/>
            <a:ext cx="10507980" cy="237363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3" y="4294999"/>
            <a:ext cx="7254240" cy="1840230"/>
          </a:xfrm>
          <a:prstGeom prst="rect">
            <a:avLst/>
          </a:prstGeom>
        </p:spPr>
      </p:pic>
      <p:pic>
        <p:nvPicPr>
          <p:cNvPr id="1026" name="Picture 2" descr="http://www.fao.org/3/t7202e/t7202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723" b="3894"/>
          <a:stretch/>
        </p:blipFill>
        <p:spPr bwMode="auto">
          <a:xfrm>
            <a:off x="8520545" y="2113400"/>
            <a:ext cx="2396837" cy="43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8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กล่องข้อความ 9"/>
              <p:cNvSpPr txBox="1"/>
              <p:nvPr/>
            </p:nvSpPr>
            <p:spPr>
              <a:xfrm>
                <a:off x="469862" y="1479889"/>
                <a:ext cx="11292647" cy="50784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Once the conveyance and field application efficiency have been determined,</a:t>
                </a:r>
              </a:p>
              <a:p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the scheme irrigation efficiency </a:t>
                </a:r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</a:t>
                </a:r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 </a:t>
                </a:r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can be calculated, using the following formula</a:t>
                </a:r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</a:p>
              <a:p>
                <a:endParaRPr lang="en-GB" sz="1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𝒆𝒄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𝒆𝒂</m:t>
                        </m:r>
                      </m:num>
                      <m:den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endParaRPr lang="en-GB" sz="1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With</a:t>
                </a:r>
              </a:p>
              <a:p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e = scheme irrigation efficiency </a:t>
                </a:r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%</a:t>
                </a:r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endParaRPr lang="en-GB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GB" sz="2400" b="1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ec</a:t>
                </a:r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= conveyance efficiency </a:t>
                </a:r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%</a:t>
                </a:r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endParaRPr lang="en-GB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GB" sz="2400" b="1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ea</a:t>
                </a:r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= field </a:t>
                </a:r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application </a:t>
                </a:r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efficiency </a:t>
                </a:r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%</a:t>
                </a:r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</a:p>
              <a:p>
                <a:endParaRPr lang="th-TH" sz="1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 scheme irrigation efficiency of </a:t>
                </a:r>
                <a:r>
                  <a:rPr lang="en-GB" sz="24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50-60% is good</a:t>
                </a:r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;</a:t>
                </a:r>
              </a:p>
              <a:p>
                <a:r>
                  <a:rPr lang="en-GB" sz="24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40% is reasonable</a:t>
                </a:r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</a:t>
                </a:r>
              </a:p>
              <a:p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while a scheme irrigation efficiency </a:t>
                </a:r>
                <a:r>
                  <a:rPr lang="en-GB" sz="24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20-30% is poor</a:t>
                </a:r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</a:t>
                </a:r>
                <a:endPara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GB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It should be kept in mind that values mentioned above are only indicative values</a:t>
                </a:r>
                <a:endPara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10" name="กล่องข้อความ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62" y="1479889"/>
                <a:ext cx="11292647" cy="5078442"/>
              </a:xfrm>
              <a:prstGeom prst="rect">
                <a:avLst/>
              </a:prstGeom>
              <a:blipFill rotWithShape="0">
                <a:blip r:embed="rId2"/>
                <a:stretch>
                  <a:fillRect l="-809" t="-96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กล่องข้อความ 8"/>
          <p:cNvSpPr txBox="1"/>
          <p:nvPr/>
        </p:nvSpPr>
        <p:spPr>
          <a:xfrm>
            <a:off x="193963" y="215552"/>
            <a:ext cx="11762509" cy="11387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ประสิทธิภาพการชลประทาน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(Irrigation efficiencies, E)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69863" y="505598"/>
            <a:ext cx="286435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IRg = IRn / E</a:t>
            </a:r>
            <a:endParaRPr lang="th-TH" sz="3200" b="1" dirty="0"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732048" y="557563"/>
            <a:ext cx="423747" cy="45475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http://www.fao.org/3/t7202e/t7202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723" b="3894"/>
          <a:stretch/>
        </p:blipFill>
        <p:spPr bwMode="auto">
          <a:xfrm>
            <a:off x="8797637" y="2073680"/>
            <a:ext cx="2673927" cy="389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1803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2607</Words>
  <Application>Microsoft Office PowerPoint</Application>
  <PresentationFormat>แบบจอกว้าง</PresentationFormat>
  <Paragraphs>312</Paragraphs>
  <Slides>33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Constantia</vt:lpstr>
      <vt:lpstr>Segoe UI Black</vt:lpstr>
      <vt:lpstr>TH SarabunIT๙</vt:lpstr>
      <vt:lpstr>TH SarabunPSK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บัญชี Microsoft</dc:creator>
  <cp:lastModifiedBy>User</cp:lastModifiedBy>
  <cp:revision>52</cp:revision>
  <cp:lastPrinted>2022-02-06T08:00:02Z</cp:lastPrinted>
  <dcterms:created xsi:type="dcterms:W3CDTF">2022-02-01T12:28:51Z</dcterms:created>
  <dcterms:modified xsi:type="dcterms:W3CDTF">2022-02-08T07:45:30Z</dcterms:modified>
</cp:coreProperties>
</file>